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79" r:id="rId5"/>
    <p:sldId id="271" r:id="rId6"/>
    <p:sldId id="272" r:id="rId7"/>
    <p:sldId id="275" r:id="rId8"/>
    <p:sldId id="281" r:id="rId9"/>
    <p:sldId id="280" r:id="rId10"/>
    <p:sldId id="283" r:id="rId11"/>
    <p:sldId id="278" r:id="rId12"/>
    <p:sldId id="259" r:id="rId13"/>
    <p:sldId id="261" r:id="rId14"/>
    <p:sldId id="263" r:id="rId15"/>
    <p:sldId id="284" r:id="rId16"/>
    <p:sldId id="277" r:id="rId17"/>
    <p:sldId id="27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resssky-svet.blog.cz/0904" TargetMode="External"/><Relationship Id="rId7" Type="http://schemas.openxmlformats.org/officeDocument/2006/relationships/hyperlink" Target="http://www.historiasztuki.com.pl/strony/009-01-00-HISTORIA-UBIORU.html" TargetMode="External"/><Relationship Id="rId2" Type="http://schemas.openxmlformats.org/officeDocument/2006/relationships/hyperlink" Target="http://www.mojasvadba.sk/fotoblog/sintea/album/hadam-sa-to-podari/608780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Akropolis" TargetMode="External"/><Relationship Id="rId5" Type="http://schemas.openxmlformats.org/officeDocument/2006/relationships/hyperlink" Target="http://www.novinky.cz/veda-skoly/244286-kolebku-olympijskych-her-smetlo-nicive-tsunami.html" TargetMode="External"/><Relationship Id="rId4" Type="http://schemas.openxmlformats.org/officeDocument/2006/relationships/hyperlink" Target="http://en.wikipedia.org/wiki/Him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142984"/>
            <a:ext cx="90011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400" dirty="0" smtClean="0">
                <a:solidFill>
                  <a:schemeClr val="tx2"/>
                </a:solidFill>
              </a:rPr>
              <a:t/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Číslo projektu:	</a:t>
            </a:r>
            <a:r>
              <a:rPr lang="cs-CZ" sz="1400" dirty="0" smtClean="0">
                <a:solidFill>
                  <a:schemeClr val="tx2"/>
                </a:solidFill>
              </a:rPr>
              <a:t>CZ.1.07/1.5.00/34.0883 </a:t>
            </a:r>
            <a:endParaRPr lang="cs-CZ" sz="1400" dirty="0" smtClean="0">
              <a:solidFill>
                <a:schemeClr val="tx2"/>
              </a:solidFill>
            </a:endParaRPr>
          </a:p>
          <a:p>
            <a:r>
              <a:rPr lang="cs-CZ" sz="1400" dirty="0" smtClean="0">
                <a:solidFill>
                  <a:schemeClr val="tx2"/>
                </a:solidFill>
              </a:rPr>
              <a:t>Název projektu:	</a:t>
            </a:r>
            <a:r>
              <a:rPr lang="cs-CZ" sz="1400" dirty="0" smtClean="0">
                <a:solidFill>
                  <a:schemeClr val="tx2"/>
                </a:solidFill>
              </a:rPr>
              <a:t>Rozvoj </a:t>
            </a:r>
            <a:r>
              <a:rPr lang="cs-CZ" sz="1400" dirty="0" smtClean="0">
                <a:solidFill>
                  <a:schemeClr val="tx2"/>
                </a:solidFill>
              </a:rPr>
              <a:t>vzdělanosti</a:t>
            </a:r>
          </a:p>
          <a:p>
            <a:r>
              <a:rPr lang="cs-CZ" sz="1400" dirty="0" smtClean="0">
                <a:solidFill>
                  <a:schemeClr val="tx2"/>
                </a:solidFill>
              </a:rPr>
              <a:t>Číslo šablony:   	</a:t>
            </a:r>
            <a:r>
              <a:rPr lang="cs-CZ" sz="1400" dirty="0" smtClean="0">
                <a:solidFill>
                  <a:schemeClr val="tx2"/>
                </a:solidFill>
              </a:rPr>
              <a:t>III/2</a:t>
            </a:r>
            <a:r>
              <a:rPr lang="cs-CZ" sz="1400" dirty="0" smtClean="0">
                <a:solidFill>
                  <a:schemeClr val="tx2"/>
                </a:solidFill>
              </a:rPr>
              <a:t/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Datum vytvoření:	</a:t>
            </a:r>
            <a:r>
              <a:rPr lang="cs-CZ" sz="1400" dirty="0" smtClean="0">
                <a:solidFill>
                  <a:schemeClr val="tx2"/>
                </a:solidFill>
              </a:rPr>
              <a:t>14</a:t>
            </a:r>
            <a:r>
              <a:rPr lang="cs-CZ" sz="1400" dirty="0" smtClean="0">
                <a:solidFill>
                  <a:schemeClr val="tx2"/>
                </a:solidFill>
              </a:rPr>
              <a:t>. 9. 2012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Autor:		</a:t>
            </a:r>
            <a:r>
              <a:rPr lang="cs-CZ" sz="1400" dirty="0" smtClean="0">
                <a:solidFill>
                  <a:schemeClr val="tx2"/>
                </a:solidFill>
              </a:rPr>
              <a:t>Mgr</a:t>
            </a:r>
            <a:r>
              <a:rPr lang="cs-CZ" sz="1400" dirty="0" smtClean="0">
                <a:solidFill>
                  <a:schemeClr val="tx2"/>
                </a:solidFill>
              </a:rPr>
              <a:t>. Kateřina Nesrstová</a:t>
            </a:r>
          </a:p>
          <a:p>
            <a:r>
              <a:rPr lang="cs-CZ" sz="1400" dirty="0" smtClean="0">
                <a:solidFill>
                  <a:schemeClr val="tx2"/>
                </a:solidFill>
              </a:rPr>
              <a:t>Určeno pro předmět:        </a:t>
            </a:r>
            <a:r>
              <a:rPr lang="cs-CZ" sz="1400" dirty="0" smtClean="0">
                <a:solidFill>
                  <a:schemeClr val="tx2"/>
                </a:solidFill>
              </a:rPr>
              <a:t>Tvorba </a:t>
            </a:r>
            <a:r>
              <a:rPr lang="cs-CZ" sz="1400" dirty="0" smtClean="0">
                <a:solidFill>
                  <a:schemeClr val="tx2"/>
                </a:solidFill>
              </a:rPr>
              <a:t>účesu 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Tematická oblast:	 </a:t>
            </a:r>
            <a:r>
              <a:rPr lang="cs-CZ" sz="1400" dirty="0" smtClean="0">
                <a:solidFill>
                  <a:schemeClr val="tx2"/>
                </a:solidFill>
              </a:rPr>
              <a:t>Historie </a:t>
            </a:r>
            <a:r>
              <a:rPr lang="cs-CZ" sz="1400" dirty="0" smtClean="0">
                <a:solidFill>
                  <a:schemeClr val="tx2"/>
                </a:solidFill>
              </a:rPr>
              <a:t>účesu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Obor vzdělání:	</a:t>
            </a:r>
            <a:r>
              <a:rPr lang="cs-CZ" sz="1400" dirty="0" smtClean="0">
                <a:solidFill>
                  <a:schemeClr val="tx2"/>
                </a:solidFill>
              </a:rPr>
              <a:t>Kadeřník </a:t>
            </a:r>
            <a:r>
              <a:rPr lang="cs-CZ" sz="1400" dirty="0" smtClean="0">
                <a:solidFill>
                  <a:schemeClr val="tx2"/>
                </a:solidFill>
              </a:rPr>
              <a:t>(69-51-H/01), 3. ročník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                                            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Název výukového materiálu</a:t>
            </a:r>
            <a:r>
              <a:rPr lang="cs-CZ" sz="1400" smtClean="0">
                <a:solidFill>
                  <a:schemeClr val="tx2"/>
                </a:solidFill>
              </a:rPr>
              <a:t>: </a:t>
            </a:r>
            <a:r>
              <a:rPr lang="cs-CZ" sz="1400" smtClean="0">
                <a:solidFill>
                  <a:schemeClr val="tx2"/>
                </a:solidFill>
              </a:rPr>
              <a:t>starověké </a:t>
            </a:r>
            <a:r>
              <a:rPr lang="cs-CZ" sz="1400" dirty="0" smtClean="0">
                <a:solidFill>
                  <a:schemeClr val="tx2"/>
                </a:solidFill>
              </a:rPr>
              <a:t>Řecko.</a:t>
            </a:r>
            <a:br>
              <a:rPr lang="cs-CZ" sz="1400" dirty="0" smtClean="0">
                <a:solidFill>
                  <a:schemeClr val="tx2"/>
                </a:solidFill>
              </a:rPr>
            </a:br>
            <a:endParaRPr lang="cs-CZ" sz="1400" dirty="0" smtClean="0">
              <a:solidFill>
                <a:schemeClr val="tx2"/>
              </a:solidFill>
            </a:endParaRPr>
          </a:p>
          <a:p>
            <a:r>
              <a:rPr lang="cs-CZ" sz="1400" dirty="0" smtClean="0">
                <a:solidFill>
                  <a:schemeClr val="tx2"/>
                </a:solidFill>
              </a:rPr>
              <a:t>Popis využití: prezentace s úkoly o starověkém Řecku využitím dataprojektoru a notebooku k prohlubování a upevňování učiva.</a:t>
            </a:r>
          </a:p>
          <a:p>
            <a:pPr lvl="0"/>
            <a:r>
              <a:rPr lang="cs-CZ" sz="1400" dirty="0" smtClean="0">
                <a:solidFill>
                  <a:schemeClr val="tx2"/>
                </a:solidFill>
              </a:rPr>
              <a:t>Učitel může využívat ukázky z filmu TRÓJA dostupných na </a:t>
            </a:r>
            <a:r>
              <a:rPr lang="cs-CZ" sz="1400" u="sng" dirty="0" smtClean="0">
                <a:solidFill>
                  <a:schemeClr val="tx2"/>
                </a:solidFill>
                <a:hlinkClick r:id="rId2"/>
              </a:rPr>
              <a:t>www.</a:t>
            </a:r>
            <a:r>
              <a:rPr lang="cs-CZ" sz="1400" u="sng" dirty="0" err="1" smtClean="0">
                <a:solidFill>
                  <a:schemeClr val="tx2"/>
                </a:solidFill>
                <a:hlinkClick r:id="rId2"/>
              </a:rPr>
              <a:t>youtube.com</a:t>
            </a:r>
            <a:r>
              <a:rPr lang="cs-CZ" sz="1400" dirty="0" smtClean="0">
                <a:solidFill>
                  <a:schemeClr val="tx2"/>
                </a:solidFill>
              </a:rPr>
              <a:t>, kde žákům ukáže dobové kostýmy, účesy 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a líčení.</a:t>
            </a:r>
          </a:p>
          <a:p>
            <a:pPr lvl="0"/>
            <a:r>
              <a:rPr lang="cs-CZ" sz="1400" dirty="0" smtClean="0">
                <a:solidFill>
                  <a:schemeClr val="tx2"/>
                </a:solidFill>
              </a:rPr>
              <a:t>Žáci si zapisují pouze tučně zvýrazněný text z prezentace.</a:t>
            </a:r>
          </a:p>
          <a:p>
            <a:pPr lvl="0"/>
            <a:r>
              <a:rPr lang="cs-CZ" sz="1400" dirty="0" smtClean="0">
                <a:solidFill>
                  <a:schemeClr val="tx2"/>
                </a:solidFill>
              </a:rPr>
              <a:t>Na základě výkladu učitele a zápisu řeší žáci úkoly (označeny červeně).</a:t>
            </a:r>
          </a:p>
          <a:p>
            <a:r>
              <a:rPr lang="cs-CZ" sz="1400" dirty="0" smtClean="0">
                <a:solidFill>
                  <a:schemeClr val="tx2"/>
                </a:solidFill>
              </a:rPr>
              <a:t>Po probrání dvou tematických celků EGYPT, ŘECKO následuje test</a:t>
            </a:r>
          </a:p>
          <a:p>
            <a:r>
              <a:rPr lang="cs-CZ" sz="1400" dirty="0" smtClean="0">
                <a:solidFill>
                  <a:schemeClr val="tx2"/>
                </a:solidFill>
              </a:rPr>
              <a:t>Čas:  30 minut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072066" y="642918"/>
            <a:ext cx="387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4360 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-práce\2012-2013\Tvorba účesu\OBRÁZKY HISTORIE\2.ŘECKO\Plato-Socrates-Aristo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4139"/>
            <a:ext cx="9144000" cy="493386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00298" y="214290"/>
            <a:ext cx="4846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ÚKOLY PRO ŽÁKY: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0946" y="785794"/>
            <a:ext cx="9043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3200" b="1" dirty="0" smtClean="0"/>
              <a:t>Ve kterých oborech se proslavili tito muži?</a:t>
            </a:r>
          </a:p>
          <a:p>
            <a:pPr marL="342900" indent="-342900"/>
            <a:r>
              <a:rPr lang="cs-CZ" sz="3200" b="1" dirty="0" smtClean="0"/>
              <a:t>    Platón, </a:t>
            </a:r>
            <a:r>
              <a:rPr lang="cs-CZ" sz="3200" b="1" dirty="0" err="1" smtClean="0"/>
              <a:t>Sókratés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Aristotelés</a:t>
            </a:r>
            <a:r>
              <a:rPr lang="cs-CZ" sz="3200" b="1" dirty="0" smtClean="0"/>
              <a:t>.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8215338" y="1714488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10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06084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>
                <a:solidFill>
                  <a:srgbClr val="FF0000"/>
                </a:solidFill>
              </a:rPr>
              <a:t/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ÚKOLY PRO ŽÁKY: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2. Jak často se pořádaly olympijské hry?</a:t>
            </a:r>
            <a:br>
              <a:rPr lang="cs-CZ" sz="3600" dirty="0" smtClean="0"/>
            </a:br>
            <a:r>
              <a:rPr lang="cs-CZ" sz="3600" dirty="0" smtClean="0"/>
              <a:t>3. Mohly se olympiády zúčastnit ženy?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286252-top_foto1-6r34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59120"/>
            <a:ext cx="8518722" cy="4798880"/>
          </a:xfrm>
        </p:spPr>
      </p:pic>
      <p:sp>
        <p:nvSpPr>
          <p:cNvPr id="5" name="Obdélník 4"/>
          <p:cNvSpPr/>
          <p:nvPr/>
        </p:nvSpPr>
        <p:spPr>
          <a:xfrm>
            <a:off x="7956376" y="1700808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11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b="1" dirty="0" smtClean="0"/>
              <a:t>LÍČENÍ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401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4000" dirty="0" smtClean="0"/>
              <a:t>hygiena byla provázena </a:t>
            </a:r>
            <a:r>
              <a:rPr lang="cs-CZ" sz="4000" b="1" dirty="0" smtClean="0"/>
              <a:t>vyspělou kosmetikou</a:t>
            </a:r>
            <a:r>
              <a:rPr lang="cs-CZ" sz="4000" dirty="0" smtClean="0"/>
              <a:t>,</a:t>
            </a:r>
          </a:p>
          <a:p>
            <a:pPr lvl="0"/>
            <a:r>
              <a:rPr lang="cs-CZ" sz="4000" dirty="0" smtClean="0"/>
              <a:t>líčení velmi </a:t>
            </a:r>
            <a:r>
              <a:rPr lang="cs-CZ" sz="4000" b="1" dirty="0" smtClean="0"/>
              <a:t>střídmé</a:t>
            </a:r>
            <a:r>
              <a:rPr lang="cs-CZ" sz="4000" dirty="0" smtClean="0"/>
              <a:t>, </a:t>
            </a:r>
          </a:p>
          <a:p>
            <a:pPr lvl="0"/>
            <a:r>
              <a:rPr lang="cs-CZ" sz="4000" dirty="0" smtClean="0"/>
              <a:t>make-up – </a:t>
            </a:r>
            <a:r>
              <a:rPr lang="cs-CZ" sz="4000" b="1" dirty="0" smtClean="0"/>
              <a:t>běloba</a:t>
            </a:r>
            <a:r>
              <a:rPr lang="cs-CZ" sz="4000" dirty="0" smtClean="0"/>
              <a:t> olovnatá,</a:t>
            </a:r>
          </a:p>
          <a:p>
            <a:pPr lvl="0"/>
            <a:r>
              <a:rPr lang="cs-CZ" sz="4000" b="1" dirty="0" smtClean="0"/>
              <a:t>červeň</a:t>
            </a:r>
            <a:r>
              <a:rPr lang="cs-CZ" sz="4000" dirty="0" smtClean="0"/>
              <a:t> z volského jazyka,</a:t>
            </a:r>
          </a:p>
          <a:p>
            <a:pPr lvl="0"/>
            <a:r>
              <a:rPr lang="cs-CZ" sz="4000" b="1" dirty="0" smtClean="0"/>
              <a:t>hnědá a černá </a:t>
            </a:r>
            <a:r>
              <a:rPr lang="cs-CZ" sz="4000" dirty="0" smtClean="0"/>
              <a:t>barva na </a:t>
            </a:r>
            <a:r>
              <a:rPr lang="cs-CZ" sz="4000" b="1" dirty="0" smtClean="0"/>
              <a:t>oční linky</a:t>
            </a:r>
            <a:r>
              <a:rPr lang="cs-CZ" sz="4000" dirty="0" smtClean="0"/>
              <a:t>,</a:t>
            </a:r>
          </a:p>
          <a:p>
            <a:pPr lvl="0"/>
            <a:r>
              <a:rPr lang="cs-CZ" sz="4000" b="1" dirty="0" smtClean="0"/>
              <a:t>vonné oleje, masti</a:t>
            </a:r>
            <a:r>
              <a:rPr lang="cs-CZ" sz="4000" dirty="0" smtClean="0"/>
              <a:t>, </a:t>
            </a:r>
          </a:p>
          <a:p>
            <a:pPr lvl="0"/>
            <a:r>
              <a:rPr lang="cs-CZ" sz="4000" dirty="0" smtClean="0"/>
              <a:t>tváře </a:t>
            </a:r>
            <a:r>
              <a:rPr lang="cs-CZ" sz="4000" b="1" dirty="0" smtClean="0"/>
              <a:t>žluté a červené</a:t>
            </a:r>
            <a:r>
              <a:rPr lang="cs-CZ" sz="4000" dirty="0" smtClean="0"/>
              <a:t>,</a:t>
            </a:r>
          </a:p>
          <a:p>
            <a:pPr lvl="0"/>
            <a:r>
              <a:rPr lang="cs-CZ" sz="4000" b="1" dirty="0" smtClean="0"/>
              <a:t>rtěnky</a:t>
            </a:r>
            <a:r>
              <a:rPr lang="cs-CZ" sz="4000" dirty="0" smtClean="0"/>
              <a:t>,</a:t>
            </a:r>
          </a:p>
          <a:p>
            <a:pPr lvl="0"/>
            <a:r>
              <a:rPr lang="cs-CZ" sz="4000" b="1" dirty="0" smtClean="0"/>
              <a:t>depilační prostředky – krémy, břitvy - nože.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692696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ODÍVÁNÍ - ŽENY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8352928" cy="144016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Chitón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 jednoho kusu tkaniny, po délce se přeložil a ovinul kolem těla tak, aby přehnutý okraj procházel pod pažemi. Na ramennou spojen sponou. Podvázání v pase a nad pasem.</a:t>
            </a:r>
          </a:p>
          <a:p>
            <a:endParaRPr lang="cs-CZ" dirty="0"/>
          </a:p>
        </p:txBody>
      </p:sp>
      <p:pic>
        <p:nvPicPr>
          <p:cNvPr id="5" name="Zástupný symbol pro obsah 4" descr="chitonandh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74146"/>
            <a:ext cx="7056784" cy="498385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956376" y="6488668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7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7346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MUŽI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142984"/>
            <a:ext cx="8572560" cy="5715016"/>
          </a:xfrm>
        </p:spPr>
        <p:txBody>
          <a:bodyPr>
            <a:normAutofit lnSpcReduction="10000"/>
          </a:bodyPr>
          <a:lstStyle/>
          <a:p>
            <a:pPr lvl="0"/>
            <a:endParaRPr lang="cs-CZ" sz="2800" b="1" dirty="0" smtClean="0"/>
          </a:p>
          <a:p>
            <a:pPr lvl="0"/>
            <a:endParaRPr lang="cs-CZ" sz="2800" b="1" dirty="0" smtClean="0"/>
          </a:p>
          <a:p>
            <a:r>
              <a:rPr lang="cs-CZ" sz="2800" b="1" dirty="0" smtClean="0"/>
              <a:t>Chlamys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– pláštík,</a:t>
            </a:r>
          </a:p>
          <a:p>
            <a:pPr lvl="0"/>
            <a:endParaRPr lang="cs-CZ" sz="2800" b="1" dirty="0" smtClean="0"/>
          </a:p>
          <a:p>
            <a:r>
              <a:rPr lang="cs-CZ" sz="2800" b="1" dirty="0" smtClean="0"/>
              <a:t>Himation </a:t>
            </a:r>
            <a:br>
              <a:rPr lang="cs-CZ" sz="2800" b="1" dirty="0" smtClean="0"/>
            </a:br>
            <a:r>
              <a:rPr lang="cs-CZ" sz="2800" dirty="0" smtClean="0"/>
              <a:t>- řasnatý </a:t>
            </a:r>
            <a:br>
              <a:rPr lang="cs-CZ" sz="2800" dirty="0" smtClean="0"/>
            </a:br>
            <a:r>
              <a:rPr lang="cs-CZ" sz="2800" dirty="0" smtClean="0"/>
              <a:t>  plášť.</a:t>
            </a:r>
          </a:p>
          <a:p>
            <a:pPr lvl="0"/>
            <a:endParaRPr lang="cs-CZ" sz="2800" b="1" dirty="0" smtClean="0"/>
          </a:p>
          <a:p>
            <a:pPr lvl="0">
              <a:lnSpc>
                <a:spcPct val="120000"/>
              </a:lnSpc>
            </a:pPr>
            <a:r>
              <a:rPr lang="cs-CZ" sz="2600" b="1" dirty="0" smtClean="0"/>
              <a:t>Chitón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– obdélníkové kusy tkaniny sešité po stranách, na ramennou sepnuté sponou, v pase přepásané,</a:t>
            </a:r>
          </a:p>
          <a:p>
            <a:pPr lvl="0">
              <a:lnSpc>
                <a:spcPct val="120000"/>
              </a:lnSpc>
              <a:buNone/>
            </a:pPr>
            <a:endParaRPr lang="cs-CZ" sz="2600" dirty="0" smtClean="0"/>
          </a:p>
          <a:p>
            <a:pPr lvl="0">
              <a:lnSpc>
                <a:spcPct val="120000"/>
              </a:lnSpc>
              <a:buNone/>
            </a:pPr>
            <a:endParaRPr lang="cs-CZ" sz="26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7" name="Picture 3" descr="E:\TÚ-prezentace\OBRÁZKY HISTORIE\3.ŘÍM\elements-ancient-costum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910" y="0"/>
            <a:ext cx="6753089" cy="471488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271069" y="0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9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8"/>
            <a:ext cx="9144032" cy="34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8143900" y="4929198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8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0" y="6429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/>
              <a:t>ATHÉNY - AKROPOLIS </a:t>
            </a:r>
            <a:endParaRPr lang="cs-CZ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0034" y="1214422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3600" dirty="0" smtClean="0"/>
              <a:t>4. Popište společné prvky v účesové tvorbě žen ve starověkém Řecku a účesů z dnešní doby.</a:t>
            </a:r>
            <a:br>
              <a:rPr lang="cs-CZ" sz="3600" dirty="0" smtClean="0"/>
            </a:br>
            <a:endParaRPr lang="cs-CZ" sz="3600" dirty="0" smtClean="0"/>
          </a:p>
          <a:p>
            <a:pPr marL="342900" indent="-342900"/>
            <a:r>
              <a:rPr lang="cs-CZ" sz="3600" dirty="0" smtClean="0"/>
              <a:t>5. Ke které příležitosti se využívá inspirace účesy ze starověkého Řecka? </a:t>
            </a:r>
          </a:p>
          <a:p>
            <a:pPr marL="342900" indent="-342900">
              <a:buAutoNum type="arabicPeriod"/>
            </a:pPr>
            <a:endParaRPr lang="cs-CZ" sz="3600" dirty="0" smtClean="0"/>
          </a:p>
          <a:p>
            <a:pPr marL="342900" lvl="0" indent="-342900"/>
            <a:r>
              <a:rPr lang="cs-CZ" sz="3600" dirty="0" smtClean="0"/>
              <a:t>6. </a:t>
            </a:r>
            <a:r>
              <a:rPr lang="cs-CZ" sz="3600" dirty="0" smtClean="0">
                <a:ea typeface="Calibri" pitchFamily="34" charset="0"/>
                <a:cs typeface="Times New Roman" pitchFamily="18" charset="0"/>
              </a:rPr>
              <a:t>Označte do vaší osy období </a:t>
            </a:r>
            <a:r>
              <a:rPr lang="cs-CZ" sz="3600" smtClean="0">
                <a:ea typeface="Calibri" pitchFamily="34" charset="0"/>
                <a:cs typeface="Times New Roman" pitchFamily="18" charset="0"/>
              </a:rPr>
              <a:t>starověkého Řecka </a:t>
            </a:r>
            <a:r>
              <a:rPr lang="cs-CZ" sz="3600" dirty="0" smtClean="0">
                <a:ea typeface="Calibri" pitchFamily="34" charset="0"/>
                <a:cs typeface="Times New Roman" pitchFamily="18" charset="0"/>
              </a:rPr>
              <a:t>3 věci nebo osobnosti pro toto období typické.</a:t>
            </a:r>
            <a:endParaRPr lang="cs-CZ" sz="3600" dirty="0" smtClean="0"/>
          </a:p>
          <a:p>
            <a:pPr marL="342900" indent="-342900"/>
            <a:endParaRPr lang="cs-CZ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484784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3 -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mojasvadba.sk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fotoblog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sintea</a:t>
            </a:r>
            <a:r>
              <a:rPr lang="cs-CZ" dirty="0" smtClean="0">
                <a:hlinkClick r:id="rId2"/>
              </a:rPr>
              <a:t>/album/</a:t>
            </a:r>
            <a:r>
              <a:rPr lang="cs-CZ" dirty="0" err="1" smtClean="0">
                <a:hlinkClick r:id="rId2"/>
              </a:rPr>
              <a:t>hadam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sa</a:t>
            </a:r>
            <a:r>
              <a:rPr lang="cs-CZ" dirty="0" smtClean="0">
                <a:hlinkClick r:id="rId2"/>
              </a:rPr>
              <a:t>-to-</a:t>
            </a:r>
            <a:r>
              <a:rPr lang="cs-CZ" dirty="0" err="1" smtClean="0">
                <a:hlinkClick r:id="rId2"/>
              </a:rPr>
              <a:t>podari</a:t>
            </a:r>
            <a:r>
              <a:rPr lang="cs-CZ" dirty="0" smtClean="0">
                <a:hlinkClick r:id="rId2"/>
              </a:rPr>
              <a:t>/6087804/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844824"/>
            <a:ext cx="418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4  - </a:t>
            </a:r>
            <a:r>
              <a:rPr lang="cs-CZ" dirty="0" smtClean="0">
                <a:hlinkClick r:id="rId3"/>
              </a:rPr>
              <a:t>http://teresssky-svet.blog.cz/0904</a:t>
            </a:r>
            <a:endParaRPr lang="cs-CZ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67988"/>
            <a:ext cx="8820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Obr.</a:t>
            </a:r>
            <a:r>
              <a:rPr kumimoji="0" 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2, 5, 6 - LÜHR, G. </a:t>
            </a: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Praha : Sobotáles cz, 2004.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ISBN 80-86706-03-6. s. 120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276872"/>
            <a:ext cx="452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7 - </a:t>
            </a:r>
            <a:r>
              <a:rPr lang="cs-CZ" dirty="0" smtClean="0">
                <a:hlinkClick r:id="rId4"/>
              </a:rPr>
              <a:t>http://en.wikipedia.org/wiki/Himation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310583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28596" y="307181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11 - </a:t>
            </a:r>
            <a:r>
              <a:rPr lang="cs-CZ" dirty="0" smtClean="0">
                <a:hlinkClick r:id="rId5"/>
              </a:rPr>
              <a:t>http://www.novinky.cz/veda-</a:t>
            </a:r>
            <a:r>
              <a:rPr lang="cs-CZ" dirty="0" err="1" smtClean="0">
                <a:hlinkClick r:id="rId5"/>
              </a:rPr>
              <a:t>skoly</a:t>
            </a:r>
            <a:r>
              <a:rPr lang="cs-CZ" dirty="0" smtClean="0">
                <a:hlinkClick r:id="rId5"/>
              </a:rPr>
              <a:t>/244286-</a:t>
            </a:r>
            <a:r>
              <a:rPr lang="cs-CZ" dirty="0" err="1" smtClean="0">
                <a:hlinkClick r:id="rId5"/>
              </a:rPr>
              <a:t>kolebku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olympijskych</a:t>
            </a:r>
            <a:r>
              <a:rPr lang="cs-CZ" dirty="0" smtClean="0">
                <a:hlinkClick r:id="rId5"/>
              </a:rPr>
              <a:t>-her-smetlo-</a:t>
            </a:r>
            <a:r>
              <a:rPr lang="cs-CZ" dirty="0" err="1" smtClean="0">
                <a:hlinkClick r:id="rId5"/>
              </a:rPr>
              <a:t>nicive</a:t>
            </a:r>
            <a:r>
              <a:rPr lang="cs-CZ" dirty="0" smtClean="0">
                <a:hlinkClick r:id="rId5"/>
              </a:rPr>
              <a:t>-tsunami.</a:t>
            </a:r>
            <a:r>
              <a:rPr lang="cs-CZ" dirty="0" err="1" smtClean="0">
                <a:hlinkClick r:id="rId5"/>
              </a:rPr>
              <a:t>html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28596" y="271462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8  </a:t>
            </a:r>
            <a:r>
              <a:rPr lang="cs-CZ" dirty="0" smtClean="0">
                <a:hlinkClick r:id="rId6"/>
              </a:rPr>
              <a:t>http://cs.wikipedia.org/wiki/Akropolis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42910" y="385762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9 -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historiasztuki.com.pl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strony</a:t>
            </a:r>
            <a:r>
              <a:rPr lang="cs-CZ" dirty="0" smtClean="0">
                <a:hlinkClick r:id="rId7"/>
              </a:rPr>
              <a:t>/009-01-00-HISTORIA-</a:t>
            </a:r>
            <a:r>
              <a:rPr lang="cs-CZ" dirty="0" err="1" smtClean="0">
                <a:hlinkClick r:id="rId7"/>
              </a:rPr>
              <a:t>UBIORU.html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STAROVĚKÉ ŘECKO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1500 př. n. l. – 150 n. l.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640960" cy="4221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929718" cy="6858000"/>
          </a:xfrm>
        </p:spPr>
        <p:txBody>
          <a:bodyPr>
            <a:normAutofit lnSpcReduction="10000"/>
          </a:bodyPr>
          <a:lstStyle/>
          <a:p>
            <a:pPr lvl="0" algn="ctr"/>
            <a:endParaRPr lang="cs-CZ" sz="3600" b="1" u="sng" dirty="0" smtClean="0">
              <a:solidFill>
                <a:schemeClr val="tx1"/>
              </a:solidFill>
            </a:endParaRPr>
          </a:p>
          <a:p>
            <a:pPr lvl="0" algn="ctr"/>
            <a:r>
              <a:rPr lang="cs-CZ" sz="3600" b="1" u="sng" dirty="0" smtClean="0">
                <a:solidFill>
                  <a:schemeClr val="tx1"/>
                </a:solidFill>
              </a:rPr>
              <a:t>ŽIVOTNÍ STYL</a:t>
            </a:r>
          </a:p>
          <a:p>
            <a:pPr lvl="0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 Ideálem byla harmonická osobnost, 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sz="3600" dirty="0" smtClean="0">
                <a:solidFill>
                  <a:schemeClr val="tx1"/>
                </a:solidFill>
              </a:rPr>
              <a:t>   jež spojovala krásu a dobro.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 Byl kladen </a:t>
            </a:r>
            <a:r>
              <a:rPr lang="cs-CZ" sz="3600" b="1" dirty="0" smtClean="0">
                <a:solidFill>
                  <a:schemeClr val="tx1"/>
                </a:solidFill>
              </a:rPr>
              <a:t>důraz na vyváženou výchovu</a:t>
            </a:r>
            <a:br>
              <a:rPr lang="cs-CZ" sz="3600" b="1" dirty="0" smtClean="0">
                <a:solidFill>
                  <a:schemeClr val="tx1"/>
                </a:solidFill>
              </a:rPr>
            </a:br>
            <a:r>
              <a:rPr lang="cs-CZ" sz="3600" b="1" dirty="0" smtClean="0">
                <a:solidFill>
                  <a:schemeClr val="tx1"/>
                </a:solidFill>
              </a:rPr>
              <a:t>   tělesnou i duševní, citovou i rozumovou. 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 Každé </a:t>
            </a:r>
            <a:r>
              <a:rPr lang="cs-CZ" sz="3600" b="1" dirty="0" smtClean="0">
                <a:solidFill>
                  <a:schemeClr val="tx1"/>
                </a:solidFill>
              </a:rPr>
              <a:t>4</a:t>
            </a:r>
            <a:r>
              <a:rPr lang="cs-CZ" sz="3600" dirty="0" smtClean="0">
                <a:solidFill>
                  <a:schemeClr val="tx1"/>
                </a:solidFill>
              </a:rPr>
              <a:t> roky pořádali </a:t>
            </a:r>
            <a:r>
              <a:rPr lang="cs-CZ" sz="3600" b="1" dirty="0" smtClean="0">
                <a:solidFill>
                  <a:schemeClr val="tx1"/>
                </a:solidFill>
              </a:rPr>
              <a:t>olympijské hry</a:t>
            </a:r>
            <a:r>
              <a:rPr lang="cs-CZ" sz="3600" dirty="0" smtClean="0">
                <a:solidFill>
                  <a:schemeClr val="tx1"/>
                </a:solidFill>
              </a:rPr>
              <a:t>, 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sz="3600" dirty="0" smtClean="0">
                <a:solidFill>
                  <a:schemeClr val="tx1"/>
                </a:solidFill>
              </a:rPr>
              <a:t>   kde </a:t>
            </a:r>
            <a:r>
              <a:rPr lang="cs-CZ" sz="3600" b="1" dirty="0" smtClean="0">
                <a:solidFill>
                  <a:schemeClr val="tx1"/>
                </a:solidFill>
              </a:rPr>
              <a:t>muži</a:t>
            </a:r>
            <a:r>
              <a:rPr lang="cs-CZ" sz="3600" dirty="0" smtClean="0">
                <a:solidFill>
                  <a:schemeClr val="tx1"/>
                </a:solidFill>
              </a:rPr>
              <a:t> předváděli tělesnou zdatnost 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sz="3600" dirty="0" smtClean="0">
                <a:solidFill>
                  <a:schemeClr val="tx1"/>
                </a:solidFill>
              </a:rPr>
              <a:t>   a soutěžili v recitaci a zpěvu. 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 Nejznámější </a:t>
            </a:r>
            <a:r>
              <a:rPr lang="cs-CZ" sz="3600" b="1" dirty="0" smtClean="0">
                <a:solidFill>
                  <a:schemeClr val="tx1"/>
                </a:solidFill>
              </a:rPr>
              <a:t>filozofové</a:t>
            </a:r>
            <a:r>
              <a:rPr lang="cs-CZ" sz="3600" dirty="0" smtClean="0">
                <a:solidFill>
                  <a:schemeClr val="tx1"/>
                </a:solidFill>
              </a:rPr>
              <a:t> své doby byli </a:t>
            </a:r>
            <a:r>
              <a:rPr lang="cs-CZ" sz="3600" b="1" dirty="0" smtClean="0">
                <a:solidFill>
                  <a:schemeClr val="tx1"/>
                </a:solidFill>
              </a:rPr>
              <a:t>Platón,</a:t>
            </a:r>
            <a:br>
              <a:rPr lang="cs-CZ" sz="3600" b="1" dirty="0" smtClean="0">
                <a:solidFill>
                  <a:schemeClr val="tx1"/>
                </a:solidFill>
              </a:rPr>
            </a:br>
            <a:r>
              <a:rPr lang="cs-CZ" sz="3600" b="1" dirty="0" smtClean="0">
                <a:solidFill>
                  <a:schemeClr val="tx1"/>
                </a:solidFill>
              </a:rPr>
              <a:t>   </a:t>
            </a:r>
            <a:r>
              <a:rPr lang="cs-CZ" sz="3600" b="1" dirty="0" err="1" smtClean="0">
                <a:solidFill>
                  <a:schemeClr val="tx1"/>
                </a:solidFill>
              </a:rPr>
              <a:t>Sókratés</a:t>
            </a:r>
            <a:r>
              <a:rPr lang="cs-CZ" sz="3600" b="1" dirty="0" smtClean="0">
                <a:solidFill>
                  <a:schemeClr val="tx1"/>
                </a:solidFill>
              </a:rPr>
              <a:t>, </a:t>
            </a:r>
            <a:r>
              <a:rPr lang="cs-CZ" sz="3600" b="1" dirty="0" err="1" smtClean="0">
                <a:solidFill>
                  <a:schemeClr val="tx1"/>
                </a:solidFill>
              </a:rPr>
              <a:t>Aristotelés</a:t>
            </a:r>
            <a:r>
              <a:rPr lang="cs-CZ" sz="3600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 Řecké báje a pověsti (Zeus, Héra, Achilles,…).</a:t>
            </a:r>
          </a:p>
          <a:p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642918"/>
            <a:ext cx="78581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Životní styl starých Řeků je prezentován </a:t>
            </a:r>
            <a:r>
              <a:rPr lang="cs-CZ" sz="3600" b="1" dirty="0" smtClean="0"/>
              <a:t>čistotou a kvalitní péčí o tělo</a:t>
            </a:r>
            <a:r>
              <a:rPr lang="cs-CZ" sz="3600" dirty="0" smtClean="0"/>
              <a:t>. </a:t>
            </a:r>
          </a:p>
          <a:p>
            <a:r>
              <a:rPr lang="cs-CZ" sz="3600" dirty="0" smtClean="0"/>
              <a:t>Několikrát denně prováděli očistu  v řekách, moři nebo lázních - </a:t>
            </a:r>
            <a:r>
              <a:rPr lang="cs-CZ" sz="3600" b="1" dirty="0" smtClean="0"/>
              <a:t>veřejné lázně, vany, kádě, parní lázně</a:t>
            </a:r>
            <a:r>
              <a:rPr lang="cs-CZ" sz="3600" dirty="0" smtClean="0"/>
              <a:t> - (platilo pouze pro muže, ženy se myly pouze doma), </a:t>
            </a:r>
            <a:r>
              <a:rPr lang="cs-CZ" sz="3600" b="1" dirty="0" smtClean="0"/>
              <a:t>masáže vonnými oleji</a:t>
            </a:r>
            <a:r>
              <a:rPr lang="cs-CZ" sz="3600" dirty="0" smtClean="0"/>
              <a:t>, parfémy všelijakých vůní. </a:t>
            </a:r>
          </a:p>
          <a:p>
            <a:r>
              <a:rPr lang="cs-CZ" sz="3600" dirty="0" smtClean="0"/>
              <a:t>Základem tehdejších kosmetických přípravků byl </a:t>
            </a:r>
            <a:r>
              <a:rPr lang="cs-CZ" sz="3600" b="1" dirty="0" smtClean="0"/>
              <a:t>olivový olej</a:t>
            </a:r>
            <a:r>
              <a:rPr lang="cs-CZ" sz="3600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řecko A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6777" y="260648"/>
            <a:ext cx="5017223" cy="641769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3851920" cy="851694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latin typeface="Arial" pitchFamily="34" charset="0"/>
                <a:cs typeface="Arial" pitchFamily="34" charset="0"/>
              </a:rPr>
              <a:t>ÚPRAVA HLAVY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5184576" cy="587727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ŽENY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latin typeface="+mj-lt"/>
                <a:cs typeface="Arial" pitchFamily="34" charset="0"/>
              </a:rPr>
              <a:t>kudrnaté vlasy</a:t>
            </a:r>
            <a:r>
              <a:rPr lang="cs-CZ" sz="2400" dirty="0" smtClean="0">
                <a:latin typeface="+mj-lt"/>
                <a:cs typeface="Arial" pitchFamily="34" charset="0"/>
              </a:rPr>
              <a:t> </a:t>
            </a:r>
            <a:r>
              <a:rPr lang="cs-CZ" sz="2400" b="1" dirty="0" smtClean="0">
                <a:latin typeface="+mj-lt"/>
                <a:cs typeface="Arial" pitchFamily="34" charset="0"/>
              </a:rPr>
              <a:t>rozpuštěné</a:t>
            </a:r>
            <a:r>
              <a:rPr lang="cs-CZ" sz="2400" dirty="0" smtClean="0">
                <a:latin typeface="+mj-lt"/>
                <a:cs typeface="Arial" pitchFamily="34" charset="0"/>
              </a:rPr>
              <a:t> </a:t>
            </a:r>
            <a:br>
              <a:rPr lang="cs-CZ" sz="2400" dirty="0" smtClean="0">
                <a:latin typeface="+mj-lt"/>
                <a:cs typeface="Arial" pitchFamily="34" charset="0"/>
              </a:rPr>
            </a:br>
            <a:r>
              <a:rPr lang="cs-CZ" sz="2400" dirty="0" smtClean="0">
                <a:latin typeface="+mj-lt"/>
                <a:cs typeface="Arial" pitchFamily="34" charset="0"/>
              </a:rPr>
              <a:t>  nebo sepnuté, </a:t>
            </a:r>
            <a:r>
              <a:rPr lang="cs-CZ" sz="2400" b="1" dirty="0" smtClean="0">
                <a:latin typeface="+mj-lt"/>
                <a:cs typeface="Arial" pitchFamily="34" charset="0"/>
              </a:rPr>
              <a:t>složité uzly </a:t>
            </a:r>
            <a:br>
              <a:rPr lang="cs-CZ" sz="2400" b="1" dirty="0" smtClean="0">
                <a:latin typeface="+mj-lt"/>
                <a:cs typeface="Arial" pitchFamily="34" charset="0"/>
              </a:rPr>
            </a:br>
            <a:r>
              <a:rPr lang="cs-CZ" sz="2400" b="1" dirty="0" smtClean="0">
                <a:latin typeface="+mj-lt"/>
                <a:cs typeface="Arial" pitchFamily="34" charset="0"/>
              </a:rPr>
              <a:t>  na temeni</a:t>
            </a:r>
            <a:r>
              <a:rPr lang="cs-CZ" sz="2400" dirty="0" smtClean="0">
                <a:latin typeface="+mj-lt"/>
                <a:cs typeface="Arial" pitchFamily="34" charset="0"/>
              </a:rPr>
              <a:t>,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  <a:cs typeface="Arial" pitchFamily="34" charset="0"/>
              </a:rPr>
              <a:t> </a:t>
            </a:r>
            <a:r>
              <a:rPr lang="cs-CZ" sz="2400" b="1" dirty="0" smtClean="0">
                <a:latin typeface="+mj-lt"/>
                <a:cs typeface="Arial" pitchFamily="34" charset="0"/>
              </a:rPr>
              <a:t>řecký uzel </a:t>
            </a:r>
            <a:r>
              <a:rPr lang="cs-CZ" sz="2400" dirty="0" smtClean="0">
                <a:latin typeface="+mj-lt"/>
                <a:cs typeface="Arial" pitchFamily="34" charset="0"/>
              </a:rPr>
              <a:t>s pěšinkou </a:t>
            </a:r>
            <a:br>
              <a:rPr lang="cs-CZ" sz="2400" dirty="0" smtClean="0">
                <a:latin typeface="+mj-lt"/>
                <a:cs typeface="Arial" pitchFamily="34" charset="0"/>
              </a:rPr>
            </a:br>
            <a:r>
              <a:rPr lang="cs-CZ" sz="2400" dirty="0" smtClean="0">
                <a:latin typeface="+mj-lt"/>
                <a:cs typeface="Arial" pitchFamily="34" charset="0"/>
              </a:rPr>
              <a:t>  uprostřed, vlasy sčesané </a:t>
            </a:r>
            <a:br>
              <a:rPr lang="cs-CZ" sz="2400" dirty="0" smtClean="0">
                <a:latin typeface="+mj-lt"/>
                <a:cs typeface="Arial" pitchFamily="34" charset="0"/>
              </a:rPr>
            </a:br>
            <a:r>
              <a:rPr lang="cs-CZ" sz="2400" dirty="0" smtClean="0">
                <a:latin typeface="+mj-lt"/>
                <a:cs typeface="Arial" pitchFamily="34" charset="0"/>
              </a:rPr>
              <a:t>  přes uši a pak svázané nahoře.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  <a:cs typeface="Arial" pitchFamily="34" charset="0"/>
              </a:rPr>
              <a:t> </a:t>
            </a:r>
            <a:r>
              <a:rPr lang="cs-CZ" sz="2400" b="1" dirty="0" smtClean="0">
                <a:latin typeface="+mj-lt"/>
                <a:cs typeface="Arial" pitchFamily="34" charset="0"/>
              </a:rPr>
              <a:t>krátké vlasy – smutek, stáří, </a:t>
            </a:r>
            <a:br>
              <a:rPr lang="cs-CZ" sz="2400" b="1" dirty="0" smtClean="0">
                <a:latin typeface="+mj-lt"/>
                <a:cs typeface="Arial" pitchFamily="34" charset="0"/>
              </a:rPr>
            </a:br>
            <a:r>
              <a:rPr lang="cs-CZ" sz="2400" b="1" dirty="0" smtClean="0">
                <a:latin typeface="+mj-lt"/>
                <a:cs typeface="Arial" pitchFamily="34" charset="0"/>
              </a:rPr>
              <a:t>  otroctví.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  <a:cs typeface="Arial" pitchFamily="34" charset="0"/>
              </a:rPr>
              <a:t> </a:t>
            </a:r>
            <a:r>
              <a:rPr lang="cs-CZ" sz="2400" b="1" dirty="0" smtClean="0">
                <a:latin typeface="+mj-lt"/>
                <a:cs typeface="Arial" pitchFamily="34" charset="0"/>
              </a:rPr>
              <a:t>mytí vlasů </a:t>
            </a:r>
            <a:r>
              <a:rPr lang="cs-CZ" sz="2400" dirty="0" smtClean="0">
                <a:latin typeface="+mj-lt"/>
                <a:cs typeface="Arial" pitchFamily="34" charset="0"/>
              </a:rPr>
              <a:t>– draselný roztok</a:t>
            </a:r>
            <a:br>
              <a:rPr lang="cs-CZ" sz="2400" dirty="0" smtClean="0">
                <a:latin typeface="+mj-lt"/>
                <a:cs typeface="Arial" pitchFamily="34" charset="0"/>
              </a:rPr>
            </a:br>
            <a:r>
              <a:rPr lang="cs-CZ" sz="2400" dirty="0" smtClean="0">
                <a:latin typeface="+mj-lt"/>
                <a:cs typeface="Arial" pitchFamily="34" charset="0"/>
              </a:rPr>
              <a:t>  z popelu dřeva a uhličitan </a:t>
            </a:r>
            <a:br>
              <a:rPr lang="cs-CZ" sz="2400" dirty="0" smtClean="0">
                <a:latin typeface="+mj-lt"/>
                <a:cs typeface="Arial" pitchFamily="34" charset="0"/>
              </a:rPr>
            </a:br>
            <a:r>
              <a:rPr lang="cs-CZ" sz="2400" dirty="0" smtClean="0">
                <a:latin typeface="+mj-lt"/>
                <a:cs typeface="Arial" pitchFamily="34" charset="0"/>
              </a:rPr>
              <a:t>  sodný s olejem.</a:t>
            </a:r>
            <a:endParaRPr lang="cs-CZ" sz="2400" dirty="0" smtClean="0">
              <a:latin typeface="+mj-lt"/>
            </a:endParaRPr>
          </a:p>
          <a:p>
            <a:endParaRPr lang="cs-CZ" sz="2700" dirty="0"/>
          </a:p>
        </p:txBody>
      </p:sp>
      <p:sp>
        <p:nvSpPr>
          <p:cNvPr id="6" name="Obdélník 5"/>
          <p:cNvSpPr/>
          <p:nvPr/>
        </p:nvSpPr>
        <p:spPr>
          <a:xfrm>
            <a:off x="4139952" y="188640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1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-práce\2011-2012\Výtvarka\3.ročník - Historie\řecko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650083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6488668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2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5857884" y="0"/>
            <a:ext cx="328611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400" b="1" dirty="0" smtClean="0">
                <a:cs typeface="Arial" pitchFamily="34" charset="0"/>
              </a:rPr>
              <a:t>čelenky, stužky</a:t>
            </a:r>
            <a:r>
              <a:rPr lang="cs-CZ" sz="2400" dirty="0" smtClean="0">
                <a:cs typeface="Arial" pitchFamily="34" charset="0"/>
              </a:rPr>
              <a:t>, 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jehlice, síťky, 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hřebeny,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cs typeface="Arial" pitchFamily="34" charset="0"/>
              </a:rPr>
              <a:t> vlasy se natáčely 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kulatou železnou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nebo měděnou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tyčkou 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(</a:t>
            </a:r>
            <a:r>
              <a:rPr lang="cs-CZ" sz="2400" b="1" dirty="0" err="1" smtClean="0">
                <a:cs typeface="Arial" pitchFamily="34" charset="0"/>
              </a:rPr>
              <a:t>kalamistra</a:t>
            </a:r>
            <a:r>
              <a:rPr lang="cs-CZ" sz="2400" dirty="0" smtClean="0">
                <a:cs typeface="Arial" pitchFamily="34" charset="0"/>
              </a:rPr>
              <a:t>),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cs typeface="Arial" pitchFamily="34" charset="0"/>
              </a:rPr>
              <a:t> nejoblíbenější barva 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vlasů – </a:t>
            </a:r>
            <a:r>
              <a:rPr lang="cs-CZ" sz="2400" b="1" dirty="0" smtClean="0">
                <a:cs typeface="Arial" pitchFamily="34" charset="0"/>
              </a:rPr>
              <a:t>blond,</a:t>
            </a:r>
            <a:endParaRPr lang="cs-CZ" sz="2400" dirty="0" smtClean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cs typeface="Arial" pitchFamily="34" charset="0"/>
              </a:rPr>
              <a:t>paruky, příčesky</a:t>
            </a:r>
            <a:r>
              <a:rPr lang="cs-CZ" sz="2400" dirty="0" smtClean="0">
                <a:cs typeface="Arial" pitchFamily="34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cs typeface="Arial" pitchFamily="34" charset="0"/>
              </a:rPr>
              <a:t>věnce</a:t>
            </a:r>
            <a:r>
              <a:rPr lang="cs-CZ" sz="2400" dirty="0" smtClean="0">
                <a:cs typeface="Arial" pitchFamily="34" charset="0"/>
              </a:rPr>
              <a:t> – vavřínové,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olivové, dubové,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cs typeface="Arial" pitchFamily="34" charset="0"/>
              </a:rPr>
              <a:t> později účes, </a:t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smtClean="0">
                <a:cs typeface="Arial" pitchFamily="34" charset="0"/>
              </a:rPr>
              <a:t>  kdy se </a:t>
            </a:r>
            <a:r>
              <a:rPr lang="cs-CZ" sz="2400" b="1" dirty="0" smtClean="0">
                <a:cs typeface="Arial" pitchFamily="34" charset="0"/>
              </a:rPr>
              <a:t>vlasy navíjely</a:t>
            </a:r>
            <a:br>
              <a:rPr lang="cs-CZ" sz="2400" b="1" dirty="0" smtClean="0">
                <a:cs typeface="Arial" pitchFamily="34" charset="0"/>
              </a:rPr>
            </a:br>
            <a:r>
              <a:rPr lang="cs-CZ" sz="2400" b="1" dirty="0" smtClean="0">
                <a:cs typeface="Arial" pitchFamily="34" charset="0"/>
              </a:rPr>
              <a:t>  přes kovovou</a:t>
            </a:r>
            <a:br>
              <a:rPr lang="cs-CZ" sz="2400" b="1" dirty="0" smtClean="0">
                <a:cs typeface="Arial" pitchFamily="34" charset="0"/>
              </a:rPr>
            </a:br>
            <a:r>
              <a:rPr lang="cs-CZ" sz="2400" b="1" dirty="0" smtClean="0">
                <a:cs typeface="Arial" pitchFamily="34" charset="0"/>
              </a:rPr>
              <a:t>  obroučku</a:t>
            </a:r>
            <a:r>
              <a:rPr lang="cs-CZ" sz="2400" dirty="0" smtClean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SOUČASNÉ ÚČESY INSPIROVANÉ ANTIKOU</a:t>
            </a:r>
            <a:endParaRPr lang="cs-CZ" b="1" dirty="0"/>
          </a:p>
        </p:txBody>
      </p:sp>
      <p:pic>
        <p:nvPicPr>
          <p:cNvPr id="5" name="Zástupný symbol pro obsah 4" descr="2687143_7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4067011" cy="5182739"/>
          </a:xfrm>
        </p:spPr>
      </p:pic>
      <p:pic>
        <p:nvPicPr>
          <p:cNvPr id="6" name="Zástupný symbol pro obsah 5" descr="celenk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03431"/>
            <a:ext cx="3956882" cy="5165929"/>
          </a:xfrm>
        </p:spPr>
      </p:pic>
      <p:sp>
        <p:nvSpPr>
          <p:cNvPr id="7" name="Obdélník 6"/>
          <p:cNvSpPr/>
          <p:nvPr/>
        </p:nvSpPr>
        <p:spPr>
          <a:xfrm>
            <a:off x="0" y="6237312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3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8028384" y="6237312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 4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7" descr="řecko 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367" y="0"/>
            <a:ext cx="522651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072462" y="0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 6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0" y="2428869"/>
            <a:ext cx="37861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Krátké vlasy, hladce oholeni 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vojáci, sportovci, mladí muži. </a:t>
            </a:r>
          </a:p>
          <a:p>
            <a:pPr lvl="0"/>
            <a:r>
              <a:rPr lang="cs-CZ" sz="3600" dirty="0" smtClean="0">
                <a:latin typeface="Arial" pitchFamily="34" charset="0"/>
                <a:cs typeface="Arial" pitchFamily="34" charset="0"/>
              </a:rPr>
              <a:t>Stužka přes čelo.</a:t>
            </a:r>
          </a:p>
          <a:p>
            <a:pPr lvl="0"/>
            <a:r>
              <a:rPr lang="cs-CZ" sz="3600" dirty="0" smtClean="0">
                <a:latin typeface="Arial" pitchFamily="34" charset="0"/>
                <a:cs typeface="Arial" pitchFamily="34" charset="0"/>
              </a:rPr>
              <a:t>Věnce z vavřínu, břečťanu.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500042"/>
            <a:ext cx="36433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000" b="1" dirty="0" smtClean="0">
                <a:latin typeface="Arial" pitchFamily="34" charset="0"/>
                <a:cs typeface="Arial" pitchFamily="34" charset="0"/>
              </a:rPr>
              <a:t>ÚPRAVA HLAVY - MUŽI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6" descr="řecko A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4186528" cy="62865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214810" y="0"/>
            <a:ext cx="4929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3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Polodlouhé kadeřené </a:t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a zvlněné vlasy,dlouhé vlasy a vousy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básníci, učenci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(později i bradky).</a:t>
            </a:r>
          </a:p>
          <a:p>
            <a:pPr lvl="0"/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Vousy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zpočátku i umělé.</a:t>
            </a:r>
          </a:p>
          <a:p>
            <a:pPr lvl="0"/>
            <a:r>
              <a:rPr lang="cs-CZ" sz="3200" dirty="0" smtClean="0">
                <a:latin typeface="Arial" pitchFamily="34" charset="0"/>
                <a:cs typeface="Arial" pitchFamily="34" charset="0"/>
              </a:rPr>
              <a:t>Oblíbená byla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kulatá bradka.</a:t>
            </a:r>
          </a:p>
          <a:p>
            <a:pPr lvl="0"/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200" dirty="0" smtClean="0">
                <a:latin typeface="Arial" pitchFamily="34" charset="0"/>
                <a:cs typeface="Arial" pitchFamily="34" charset="0"/>
              </a:rPr>
              <a:t>Před sluncem se chránili širokým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slaměným kloboukem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310</Words>
  <Application>Microsoft Office PowerPoint</Application>
  <PresentationFormat>Předvádění na obrazovce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STAROVĚKÉ ŘECKO</vt:lpstr>
      <vt:lpstr>    </vt:lpstr>
      <vt:lpstr>Snímek 4</vt:lpstr>
      <vt:lpstr>ÚPRAVA HLAVY</vt:lpstr>
      <vt:lpstr>Snímek 6</vt:lpstr>
      <vt:lpstr>SOUČASNÉ ÚČESY INSPIROVANÉ ANTIKOU</vt:lpstr>
      <vt:lpstr>Snímek 8</vt:lpstr>
      <vt:lpstr>Snímek 9</vt:lpstr>
      <vt:lpstr>Snímek 10</vt:lpstr>
      <vt:lpstr> ÚKOLY PRO ŽÁKY: 2. Jak často se pořádaly olympijské hry? 3. Mohly se olympiády zúčastnit ženy? </vt:lpstr>
      <vt:lpstr>LÍČENÍ</vt:lpstr>
      <vt:lpstr>ODÍVÁNÍ - ŽENY</vt:lpstr>
      <vt:lpstr>MUŽI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STAROVĚKÉ ŘECKO</dc:title>
  <cp:lastModifiedBy>ucitel</cp:lastModifiedBy>
  <cp:revision>73</cp:revision>
  <dcterms:modified xsi:type="dcterms:W3CDTF">2012-12-03T10:01:23Z</dcterms:modified>
</cp:coreProperties>
</file>