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56" r:id="rId3"/>
    <p:sldId id="261" r:id="rId4"/>
    <p:sldId id="260" r:id="rId5"/>
    <p:sldId id="282" r:id="rId6"/>
    <p:sldId id="283" r:id="rId7"/>
    <p:sldId id="276" r:id="rId8"/>
    <p:sldId id="291" r:id="rId9"/>
    <p:sldId id="279" r:id="rId10"/>
    <p:sldId id="290" r:id="rId11"/>
    <p:sldId id="293" r:id="rId12"/>
    <p:sldId id="265" r:id="rId13"/>
    <p:sldId id="258" r:id="rId14"/>
    <p:sldId id="296" r:id="rId15"/>
    <p:sldId id="266" r:id="rId16"/>
    <p:sldId id="298" r:id="rId17"/>
    <p:sldId id="269" r:id="rId18"/>
    <p:sldId id="267" r:id="rId19"/>
    <p:sldId id="301" r:id="rId20"/>
    <p:sldId id="288" r:id="rId21"/>
    <p:sldId id="303" r:id="rId22"/>
    <p:sldId id="289" r:id="rId23"/>
    <p:sldId id="292" r:id="rId24"/>
    <p:sldId id="272" r:id="rId25"/>
    <p:sldId id="299" r:id="rId26"/>
    <p:sldId id="28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3.12.2012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beimiatour.sk/pobytove-zajazdy/grecko/peloponez" TargetMode="External"/><Relationship Id="rId13" Type="http://schemas.openxmlformats.org/officeDocument/2006/relationships/hyperlink" Target="http://cs.wikipedia.org/wiki/Marcus_Antonius" TargetMode="External"/><Relationship Id="rId3" Type="http://schemas.openxmlformats.org/officeDocument/2006/relationships/hyperlink" Target="http://starovekyrim.webnode.cz/fotogalerie/" TargetMode="External"/><Relationship Id="rId7" Type="http://schemas.openxmlformats.org/officeDocument/2006/relationships/hyperlink" Target="http://cs.wikipedia.org/wiki/Caracallovy_l%C3%A1zn%C4%9B" TargetMode="External"/><Relationship Id="rId12" Type="http://schemas.openxmlformats.org/officeDocument/2006/relationships/hyperlink" Target="http://cs.wikipedia.org/wiki/Julius_Caesar" TargetMode="External"/><Relationship Id="rId2" Type="http://schemas.openxmlformats.org/officeDocument/2006/relationships/hyperlink" Target="http://procproto.cz/slider/%E2%80%9Ejdi-do-pr-fellatore%E2%80%9C-aneb-nejsprostsi-slova-starych-riman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zena.centrum.cz/deti/zajimavosti/clanek.phtml?id=725534" TargetMode="External"/><Relationship Id="rId11" Type="http://schemas.openxmlformats.org/officeDocument/2006/relationships/hyperlink" Target="http://www.rentromeapartments.com/pantheon-rome/" TargetMode="External"/><Relationship Id="rId5" Type="http://schemas.openxmlformats.org/officeDocument/2006/relationships/hyperlink" Target="http://www.jablko.cz/Serial/Moda/Seria_cmoda_2.htm" TargetMode="External"/><Relationship Id="rId10" Type="http://schemas.openxmlformats.org/officeDocument/2006/relationships/hyperlink" Target="http://www.pantheon-institute.com/about-the-institute/administration-staff/at-a-glance/" TargetMode="External"/><Relationship Id="rId4" Type="http://schemas.openxmlformats.org/officeDocument/2006/relationships/hyperlink" Target="http://antonius.jarkad.cz/realie/vestit.html" TargetMode="External"/><Relationship Id="rId9" Type="http://schemas.openxmlformats.org/officeDocument/2006/relationships/hyperlink" Target="http://friends.pise.cz/11781-nejmost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tromeapartments.com/pantheon-rome/pantheon_arial_view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428736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Výukový materiál v rámci projektu OPVK 1.5 Peníze středním školám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/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Číslo projektu:	</a:t>
            </a:r>
            <a:r>
              <a:rPr lang="cs-CZ" sz="1400" dirty="0" smtClean="0">
                <a:solidFill>
                  <a:schemeClr val="bg1"/>
                </a:solidFill>
              </a:rPr>
              <a:t>CZ.1.07/1.5.00/34.0883 </a:t>
            </a:r>
            <a:endParaRPr lang="cs-CZ" sz="1400" dirty="0" smtClean="0">
              <a:solidFill>
                <a:schemeClr val="bg1"/>
              </a:solidFill>
            </a:endParaRPr>
          </a:p>
          <a:p>
            <a:r>
              <a:rPr lang="cs-CZ" sz="1400" dirty="0" smtClean="0">
                <a:solidFill>
                  <a:schemeClr val="bg1"/>
                </a:solidFill>
              </a:rPr>
              <a:t>Název projektu:	</a:t>
            </a:r>
            <a:r>
              <a:rPr lang="cs-CZ" sz="1400" dirty="0" smtClean="0">
                <a:solidFill>
                  <a:schemeClr val="bg1"/>
                </a:solidFill>
              </a:rPr>
              <a:t>Rozvoj </a:t>
            </a:r>
            <a:r>
              <a:rPr lang="cs-CZ" sz="1400" dirty="0" smtClean="0">
                <a:solidFill>
                  <a:schemeClr val="bg1"/>
                </a:solidFill>
              </a:rPr>
              <a:t>vzdělanosti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Číslo šablony:   	</a:t>
            </a:r>
            <a:r>
              <a:rPr lang="cs-CZ" sz="1400" dirty="0" smtClean="0">
                <a:solidFill>
                  <a:schemeClr val="bg1"/>
                </a:solidFill>
              </a:rPr>
              <a:t>III/2</a:t>
            </a:r>
            <a:r>
              <a:rPr lang="cs-CZ" sz="1400" dirty="0" smtClean="0">
                <a:solidFill>
                  <a:schemeClr val="bg1"/>
                </a:solidFill>
              </a:rPr>
              <a:t/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Datum vytvoření:	18</a:t>
            </a:r>
            <a:r>
              <a:rPr lang="cs-CZ" sz="1400" dirty="0" smtClean="0">
                <a:solidFill>
                  <a:schemeClr val="bg1"/>
                </a:solidFill>
              </a:rPr>
              <a:t>. 9</a:t>
            </a:r>
            <a:r>
              <a:rPr lang="cs-CZ" sz="1400" dirty="0" smtClean="0">
                <a:solidFill>
                  <a:schemeClr val="bg1"/>
                </a:solidFill>
              </a:rPr>
              <a:t>. 2012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Autor:		</a:t>
            </a:r>
            <a:r>
              <a:rPr lang="cs-CZ" sz="1400" dirty="0" smtClean="0">
                <a:solidFill>
                  <a:schemeClr val="bg1"/>
                </a:solidFill>
              </a:rPr>
              <a:t>Mgr</a:t>
            </a:r>
            <a:r>
              <a:rPr lang="cs-CZ" sz="1400" dirty="0" smtClean="0">
                <a:solidFill>
                  <a:schemeClr val="bg1"/>
                </a:solidFill>
              </a:rPr>
              <a:t>. Kateřina Nesrstová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Určeno pro předmět:     	Tvorba účesu 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Tematická oblast:	Historie účesu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Obor vzdělání:	</a:t>
            </a:r>
            <a:r>
              <a:rPr lang="cs-CZ" sz="1400" dirty="0" smtClean="0">
                <a:solidFill>
                  <a:schemeClr val="bg1"/>
                </a:solidFill>
              </a:rPr>
              <a:t>Kadeřník </a:t>
            </a:r>
            <a:r>
              <a:rPr lang="cs-CZ" sz="1400" dirty="0" smtClean="0">
                <a:solidFill>
                  <a:schemeClr val="bg1"/>
                </a:solidFill>
              </a:rPr>
              <a:t>(69-51-H/01), 3. ročník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                                            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Název výukového materiálu</a:t>
            </a:r>
            <a:r>
              <a:rPr lang="cs-CZ" sz="1400" smtClean="0">
                <a:solidFill>
                  <a:schemeClr val="bg1"/>
                </a:solidFill>
              </a:rPr>
              <a:t>: </a:t>
            </a:r>
            <a:r>
              <a:rPr lang="cs-CZ" sz="1400" smtClean="0">
                <a:solidFill>
                  <a:schemeClr val="bg1"/>
                </a:solidFill>
              </a:rPr>
              <a:t> starověký </a:t>
            </a:r>
            <a:r>
              <a:rPr lang="cs-CZ" sz="1400" dirty="0" smtClean="0">
                <a:solidFill>
                  <a:schemeClr val="bg1"/>
                </a:solidFill>
              </a:rPr>
              <a:t>Řím.</a:t>
            </a:r>
            <a:br>
              <a:rPr lang="cs-CZ" sz="1400" dirty="0" smtClean="0">
                <a:solidFill>
                  <a:schemeClr val="bg1"/>
                </a:solidFill>
              </a:rPr>
            </a:br>
            <a:endParaRPr lang="cs-CZ" sz="1400" dirty="0" smtClean="0">
              <a:solidFill>
                <a:schemeClr val="bg1"/>
              </a:solidFill>
            </a:endParaRPr>
          </a:p>
          <a:p>
            <a:r>
              <a:rPr lang="cs-CZ" sz="1400" dirty="0" smtClean="0">
                <a:solidFill>
                  <a:schemeClr val="bg1"/>
                </a:solidFill>
              </a:rPr>
              <a:t>Popis využití: prezentace s úkoly o starověkém Římě s využitím dataprojektoru a notebooku k prohlubování </a:t>
            </a:r>
            <a:br>
              <a:rPr lang="cs-CZ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a upevňování učiva.</a:t>
            </a:r>
          </a:p>
          <a:p>
            <a:endParaRPr lang="cs-CZ" sz="1400" dirty="0" smtClean="0">
              <a:solidFill>
                <a:schemeClr val="bg1"/>
              </a:solidFill>
            </a:endParaRPr>
          </a:p>
          <a:p>
            <a:pPr lvl="0"/>
            <a:r>
              <a:rPr lang="cs-CZ" sz="1400" dirty="0" smtClean="0">
                <a:solidFill>
                  <a:schemeClr val="bg1"/>
                </a:solidFill>
              </a:rPr>
              <a:t>Učitel může využívat ukázky z filmu GLADIÁTOR nebo seriálu ŘÍM dostupných na </a:t>
            </a:r>
            <a:r>
              <a:rPr lang="cs-CZ" sz="1400" u="sng" dirty="0" smtClean="0">
                <a:solidFill>
                  <a:schemeClr val="bg1"/>
                </a:solidFill>
                <a:hlinkClick r:id="rId2"/>
              </a:rPr>
              <a:t>www.</a:t>
            </a:r>
            <a:r>
              <a:rPr lang="cs-CZ" sz="1400" u="sng" dirty="0" err="1" smtClean="0">
                <a:solidFill>
                  <a:schemeClr val="bg1"/>
                </a:solidFill>
                <a:hlinkClick r:id="rId2"/>
              </a:rPr>
              <a:t>youtube.com</a:t>
            </a:r>
            <a:r>
              <a:rPr lang="cs-CZ" sz="1400" dirty="0" smtClean="0">
                <a:solidFill>
                  <a:schemeClr val="bg1"/>
                </a:solidFill>
              </a:rPr>
              <a:t>, kde žákům ukáže dobové kostýmy, účesy a líčení.</a:t>
            </a:r>
          </a:p>
          <a:p>
            <a:pPr lvl="0"/>
            <a:r>
              <a:rPr lang="cs-CZ" sz="1400" dirty="0" smtClean="0">
                <a:solidFill>
                  <a:schemeClr val="bg1"/>
                </a:solidFill>
              </a:rPr>
              <a:t>Žáci si zapisují pouze žlutě zvýrazněný text z prezentace.</a:t>
            </a:r>
          </a:p>
          <a:p>
            <a:pPr lvl="0"/>
            <a:r>
              <a:rPr lang="cs-CZ" sz="1400" dirty="0" smtClean="0">
                <a:solidFill>
                  <a:schemeClr val="bg1"/>
                </a:solidFill>
              </a:rPr>
              <a:t>Na základě výkladu učitele a zápisu žáci řeší úkoly (označeny červeně).</a:t>
            </a:r>
          </a:p>
          <a:p>
            <a:pPr lvl="0"/>
            <a:r>
              <a:rPr lang="cs-CZ" sz="1400" dirty="0" smtClean="0">
                <a:solidFill>
                  <a:schemeClr val="bg1"/>
                </a:solidFill>
              </a:rPr>
              <a:t>Po probrání dvou tematických celků ŘÍM, DOBA ROMÁNSKÁ následuje test. </a:t>
            </a:r>
          </a:p>
          <a:p>
            <a:endParaRPr lang="cs-CZ" sz="1400" dirty="0" smtClean="0">
              <a:solidFill>
                <a:schemeClr val="bg1"/>
              </a:solidFill>
            </a:endParaRPr>
          </a:p>
          <a:p>
            <a:r>
              <a:rPr lang="cs-CZ" sz="1400" dirty="0" smtClean="0">
                <a:solidFill>
                  <a:schemeClr val="bg1"/>
                </a:solidFill>
              </a:rPr>
              <a:t>Čas:  30 minut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4357686" y="1000108"/>
            <a:ext cx="4276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Y_32_INOVACE_</a:t>
            </a: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TVÚČH3B</a:t>
            </a:r>
            <a:r>
              <a:rPr lang="en-US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_</a:t>
            </a:r>
            <a:r>
              <a:rPr lang="cs-CZ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4560_NES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imiatour.sk/myfiles/image/Greece/epidau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57539" cy="561662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dirty="0" smtClean="0">
                <a:latin typeface="Constantia" pitchFamily="18" charset="0"/>
              </a:rPr>
              <a:t>Epidauros</a:t>
            </a:r>
            <a:endParaRPr lang="cs-CZ" sz="4400" dirty="0"/>
          </a:p>
        </p:txBody>
      </p:sp>
      <p:sp>
        <p:nvSpPr>
          <p:cNvPr id="4" name="Obdélník 3"/>
          <p:cNvSpPr/>
          <p:nvPr/>
        </p:nvSpPr>
        <p:spPr>
          <a:xfrm>
            <a:off x="7668344" y="548680"/>
            <a:ext cx="102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6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28596" y="1142985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3200" b="1" dirty="0" smtClean="0"/>
              <a:t>DOPLŇTE:</a:t>
            </a:r>
          </a:p>
          <a:p>
            <a:pPr marL="342900" indent="-342900"/>
            <a:r>
              <a:rPr lang="cs-CZ" sz="3200" b="1" dirty="0" smtClean="0"/>
              <a:t>Masážemi a natíráním mastmi si chtěli uchovat ……………….. a ……………….. tělo.</a:t>
            </a:r>
          </a:p>
          <a:p>
            <a:pPr marL="342900" lvl="0" indent="-342900">
              <a:buAutoNum type="arabicPeriod"/>
            </a:pPr>
            <a:endParaRPr lang="cs-CZ" sz="3200" b="1" dirty="0" smtClean="0"/>
          </a:p>
          <a:p>
            <a:pPr marL="514350" lvl="0" indent="-514350"/>
            <a:r>
              <a:rPr lang="cs-CZ" sz="3200" b="1" dirty="0" smtClean="0"/>
              <a:t>2. Jakým způsobem se provádí depilace dnes?</a:t>
            </a:r>
            <a:br>
              <a:rPr lang="cs-CZ" sz="3200" b="1" dirty="0" smtClean="0"/>
            </a:br>
            <a:endParaRPr lang="cs-CZ" sz="3200" b="1" dirty="0" smtClean="0"/>
          </a:p>
          <a:p>
            <a:pPr marL="342900" lvl="0" indent="-342900"/>
            <a:r>
              <a:rPr lang="cs-CZ" sz="3200" b="1" dirty="0" smtClean="0"/>
              <a:t>3. Jak přiváděli Římané vodu do lázní?</a:t>
            </a:r>
            <a:br>
              <a:rPr lang="cs-CZ" sz="3200" b="1" dirty="0" smtClean="0"/>
            </a:br>
            <a:endParaRPr lang="cs-CZ" sz="3200" b="1" dirty="0" smtClean="0"/>
          </a:p>
          <a:p>
            <a:pPr marL="342900" lvl="0" indent="-342900"/>
            <a:r>
              <a:rPr lang="cs-CZ" sz="3200" b="1" dirty="0" smtClean="0"/>
              <a:t>4. Jaký je typický stavební prvek  starověkého Říma?</a:t>
            </a:r>
          </a:p>
          <a:p>
            <a:pPr marL="342900" lvl="0" indent="-342900">
              <a:buAutoNum type="arabicPeriod"/>
            </a:pPr>
            <a:endParaRPr lang="cs-CZ" sz="3200" dirty="0" smtClean="0"/>
          </a:p>
          <a:p>
            <a:pPr lvl="0">
              <a:buNone/>
            </a:pPr>
            <a:endParaRPr lang="cs-CZ" sz="32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71538" y="428604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cs-CZ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ÚKOLY PRO ŽÁKY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endParaRPr lang="cs-CZ" i="1" dirty="0" smtClean="0"/>
          </a:p>
          <a:p>
            <a:endParaRPr lang="cs-CZ" i="1" dirty="0" smtClean="0"/>
          </a:p>
          <a:p>
            <a:pPr>
              <a:buNone/>
            </a:pPr>
            <a:r>
              <a:rPr lang="cs-CZ" sz="3200" i="1" dirty="0" smtClean="0"/>
              <a:t>	</a:t>
            </a:r>
            <a:r>
              <a:rPr lang="cs-CZ" sz="3600" dirty="0" smtClean="0"/>
              <a:t>Ženy ve starém </a:t>
            </a:r>
            <a:r>
              <a:rPr lang="cs-CZ" sz="3600" b="1" dirty="0" smtClean="0"/>
              <a:t>Římě</a:t>
            </a:r>
            <a:r>
              <a:rPr lang="cs-CZ" sz="3600" dirty="0" smtClean="0"/>
              <a:t> se od původní jednoduchosti účesů a líčení dostávaly až k </a:t>
            </a:r>
            <a:r>
              <a:rPr lang="cs-CZ" sz="3600" dirty="0" smtClean="0">
                <a:solidFill>
                  <a:srgbClr val="FFFF00"/>
                </a:solidFill>
              </a:rPr>
              <a:t>módním výstřelkům</a:t>
            </a:r>
            <a:r>
              <a:rPr lang="cs-CZ" sz="3600" dirty="0" smtClean="0"/>
              <a:t>, které byly dokonce </a:t>
            </a:r>
            <a:r>
              <a:rPr lang="cs-CZ" sz="3600" dirty="0" smtClean="0">
                <a:solidFill>
                  <a:srgbClr val="FFFF00"/>
                </a:solidFill>
              </a:rPr>
              <a:t>kritizovány</a:t>
            </a:r>
            <a:r>
              <a:rPr lang="cs-CZ" sz="3600" dirty="0" smtClean="0"/>
              <a:t> i </a:t>
            </a:r>
            <a:r>
              <a:rPr lang="cs-CZ" sz="3600" dirty="0" smtClean="0">
                <a:solidFill>
                  <a:srgbClr val="FFFF00"/>
                </a:solidFill>
              </a:rPr>
              <a:t>muži</a:t>
            </a:r>
            <a:r>
              <a:rPr lang="cs-CZ" sz="3600" dirty="0" smtClean="0"/>
              <a:t> na shromáždění senátu. </a:t>
            </a:r>
            <a:endParaRPr lang="cs-CZ" sz="3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ÚPRAVA HLAVY - ŽENY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SENÁT</a:t>
            </a:r>
            <a:endParaRPr lang="cs-CZ" b="1" dirty="0"/>
          </a:p>
        </p:txBody>
      </p:sp>
      <p:pic>
        <p:nvPicPr>
          <p:cNvPr id="6" name="Zástupný symbol pro obsah 5" descr="rimsky-sen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407" y="1123707"/>
            <a:ext cx="7727025" cy="4825573"/>
          </a:xfrm>
        </p:spPr>
      </p:pic>
      <p:sp>
        <p:nvSpPr>
          <p:cNvPr id="4" name="Obdélník 3"/>
          <p:cNvSpPr/>
          <p:nvPr/>
        </p:nvSpPr>
        <p:spPr>
          <a:xfrm>
            <a:off x="7380312" y="692696"/>
            <a:ext cx="101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868144" y="2204864"/>
            <a:ext cx="2992360" cy="4381872"/>
          </a:xfrm>
        </p:spPr>
        <p:txBody>
          <a:bodyPr>
            <a:noAutofit/>
          </a:bodyPr>
          <a:lstStyle/>
          <a:p>
            <a:pPr lvl="0"/>
            <a:r>
              <a:rPr lang="cs-CZ" sz="2800" dirty="0" smtClean="0"/>
              <a:t>5. Popište, jak byste postupovali při vytváření tohoto účesu. Jaký střih </a:t>
            </a:r>
            <a:br>
              <a:rPr lang="cs-CZ" sz="2800" dirty="0" smtClean="0"/>
            </a:br>
            <a:r>
              <a:rPr lang="cs-CZ" sz="2800" dirty="0" smtClean="0"/>
              <a:t>a techniky byste dnes zvolili.</a:t>
            </a:r>
          </a:p>
          <a:p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96136" y="620688"/>
            <a:ext cx="2966864" cy="1512168"/>
          </a:xfrm>
        </p:spPr>
        <p:txBody>
          <a:bodyPr>
            <a:no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ÚKOLY PRO ŽÁKY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Kopie - řím A1.T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314" y="0"/>
            <a:ext cx="5087744" cy="6858000"/>
          </a:xfrm>
        </p:spPr>
      </p:pic>
      <p:sp>
        <p:nvSpPr>
          <p:cNvPr id="6" name="Obdélník 5"/>
          <p:cNvSpPr/>
          <p:nvPr/>
        </p:nvSpPr>
        <p:spPr>
          <a:xfrm>
            <a:off x="5580112" y="6093296"/>
            <a:ext cx="102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9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V módě byly především  vlasy </a:t>
            </a:r>
            <a:r>
              <a:rPr lang="cs-CZ" sz="2800" dirty="0" smtClean="0">
                <a:solidFill>
                  <a:srgbClr val="FFFF00"/>
                </a:solidFill>
              </a:rPr>
              <a:t>světlé, plavé a rusé</a:t>
            </a:r>
            <a:r>
              <a:rPr lang="cs-CZ" sz="28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FFFF00"/>
                </a:solidFill>
              </a:rPr>
              <a:t> Paruky</a:t>
            </a:r>
            <a:r>
              <a:rPr lang="cs-CZ" sz="2800" dirty="0" smtClean="0"/>
              <a:t> vyráběly </a:t>
            </a:r>
            <a:r>
              <a:rPr lang="cs-CZ" sz="2800" dirty="0" smtClean="0">
                <a:solidFill>
                  <a:srgbClr val="FFFF00"/>
                </a:solidFill>
              </a:rPr>
              <a:t>z plavých  vlasů blondýnek </a:t>
            </a:r>
            <a:r>
              <a:rPr lang="cs-CZ" sz="2800" dirty="0" smtClean="0"/>
              <a:t>zajatých</a:t>
            </a:r>
            <a:br>
              <a:rPr lang="cs-CZ" sz="2800" dirty="0" smtClean="0"/>
            </a:br>
            <a:r>
              <a:rPr lang="cs-CZ" sz="2800" dirty="0" smtClean="0"/>
              <a:t>  při výbojích </a:t>
            </a:r>
            <a:br>
              <a:rPr lang="cs-CZ" sz="2800" dirty="0" smtClean="0"/>
            </a:br>
            <a:r>
              <a:rPr lang="cs-CZ" sz="2800" dirty="0" smtClean="0"/>
              <a:t>  Římanů do </a:t>
            </a:r>
            <a:br>
              <a:rPr lang="cs-CZ" sz="2800" dirty="0" smtClean="0"/>
            </a:br>
            <a:r>
              <a:rPr lang="cs-CZ" sz="2800" dirty="0" smtClean="0"/>
              <a:t>  germánských </a:t>
            </a:r>
            <a:br>
              <a:rPr lang="cs-CZ" sz="2800" dirty="0" smtClean="0"/>
            </a:br>
            <a:r>
              <a:rPr lang="cs-CZ" sz="2800" dirty="0" smtClean="0"/>
              <a:t>  oblastí nebo </a:t>
            </a:r>
            <a:br>
              <a:rPr lang="cs-CZ" sz="2800" dirty="0" smtClean="0"/>
            </a:br>
            <a:r>
              <a:rPr lang="cs-CZ" sz="2800" dirty="0" smtClean="0"/>
              <a:t>  vlasy </a:t>
            </a:r>
            <a:r>
              <a:rPr lang="cs-CZ" sz="2800" dirty="0" smtClean="0">
                <a:solidFill>
                  <a:srgbClr val="FFFF00"/>
                </a:solidFill>
              </a:rPr>
              <a:t>pudrovaly 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dirty="0" smtClean="0">
                <a:solidFill>
                  <a:srgbClr val="FFFF00"/>
                </a:solidFill>
              </a:rPr>
              <a:t>  zlatým práškem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Natáčely  si 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dirty="0" smtClean="0">
                <a:solidFill>
                  <a:srgbClr val="FFFF00"/>
                </a:solidFill>
              </a:rPr>
              <a:t>  vlasy na horká 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dirty="0" smtClean="0">
                <a:solidFill>
                  <a:srgbClr val="FFFF00"/>
                </a:solidFill>
              </a:rPr>
              <a:t>  želízka</a:t>
            </a:r>
            <a:br>
              <a:rPr lang="cs-CZ" sz="2800" dirty="0" smtClean="0">
                <a:solidFill>
                  <a:srgbClr val="FFFF00"/>
                </a:solidFill>
              </a:rPr>
            </a:br>
            <a:r>
              <a:rPr lang="cs-CZ" sz="2800" dirty="0" smtClean="0"/>
              <a:t>  (kalamistra). </a:t>
            </a:r>
          </a:p>
        </p:txBody>
      </p:sp>
      <p:pic>
        <p:nvPicPr>
          <p:cNvPr id="11266" name="Picture 2" descr="http://img.aktualne.centrum.cz/474/12/4741274-spartakus-krev-a-pis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570" y="1484784"/>
            <a:ext cx="6321429" cy="537321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763688" y="6488668"/>
            <a:ext cx="10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 descr="Kopie - řím A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978441" cy="636980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68344" y="6165304"/>
            <a:ext cx="1024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8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0"/>
            <a:ext cx="86409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000" dirty="0" smtClean="0">
                <a:solidFill>
                  <a:srgbClr val="FFFF00"/>
                </a:solidFill>
              </a:rPr>
              <a:t>Dlouhé vlasy svázané do uzlu</a:t>
            </a:r>
            <a:r>
              <a:rPr lang="cs-CZ" sz="3000" dirty="0" smtClean="0"/>
              <a:t>, pokryté vlněnou </a:t>
            </a:r>
            <a:br>
              <a:rPr lang="cs-CZ" sz="3000" dirty="0" smtClean="0"/>
            </a:br>
            <a:r>
              <a:rPr lang="cs-CZ" sz="3000" dirty="0" smtClean="0"/>
              <a:t>   síťkou, později </a:t>
            </a:r>
            <a:r>
              <a:rPr lang="cs-CZ" sz="3000" dirty="0" smtClean="0">
                <a:solidFill>
                  <a:srgbClr val="FFFF00"/>
                </a:solidFill>
              </a:rPr>
              <a:t>splétané účesy </a:t>
            </a:r>
            <a:r>
              <a:rPr lang="cs-CZ" sz="3000" dirty="0" smtClean="0"/>
              <a:t>z krátkých vlasů </a:t>
            </a:r>
            <a:br>
              <a:rPr lang="cs-CZ" sz="3000" dirty="0" smtClean="0"/>
            </a:br>
            <a:r>
              <a:rPr lang="cs-CZ" sz="3000" dirty="0" smtClean="0"/>
              <a:t>   a´la Titus.</a:t>
            </a:r>
          </a:p>
          <a:p>
            <a:pPr>
              <a:buFont typeface="Arial" pitchFamily="34" charset="0"/>
              <a:buChar char="•"/>
            </a:pPr>
            <a:r>
              <a:rPr lang="cs-CZ" sz="3000" dirty="0" smtClean="0"/>
              <a:t> </a:t>
            </a:r>
            <a:r>
              <a:rPr lang="cs-CZ" sz="3000" dirty="0" smtClean="0">
                <a:solidFill>
                  <a:srgbClr val="FFFF00"/>
                </a:solidFill>
              </a:rPr>
              <a:t>Vlasové ozdoby </a:t>
            </a:r>
            <a:r>
              <a:rPr lang="cs-CZ" sz="3000" dirty="0" smtClean="0"/>
              <a:t>z drahocenných materiálů,</a:t>
            </a:r>
            <a:br>
              <a:rPr lang="cs-CZ" sz="3000" dirty="0" smtClean="0"/>
            </a:br>
            <a:r>
              <a:rPr lang="cs-CZ" sz="3000" dirty="0" smtClean="0"/>
              <a:t>   hřebeny, kartáče, </a:t>
            </a:r>
            <a:r>
              <a:rPr lang="cs-CZ" sz="3000" dirty="0" smtClean="0">
                <a:solidFill>
                  <a:srgbClr val="FFFF00"/>
                </a:solidFill>
              </a:rPr>
              <a:t>síťky, spony</a:t>
            </a:r>
            <a:r>
              <a:rPr lang="cs-CZ" sz="3000" dirty="0" smtClean="0"/>
              <a:t>, zrcátka.</a:t>
            </a:r>
          </a:p>
          <a:p>
            <a:pPr>
              <a:buFont typeface="Arial" pitchFamily="34" charset="0"/>
              <a:buChar char="•"/>
            </a:pPr>
            <a:r>
              <a:rPr lang="cs-CZ" sz="3000" dirty="0" smtClean="0"/>
              <a:t> </a:t>
            </a:r>
            <a:r>
              <a:rPr lang="cs-CZ" sz="3000" dirty="0" smtClean="0">
                <a:solidFill>
                  <a:srgbClr val="FFFF00"/>
                </a:solidFill>
              </a:rPr>
              <a:t>Vyšší uzly s vypletenými copy </a:t>
            </a:r>
            <a:r>
              <a:rPr lang="cs-CZ" sz="3000" dirty="0" smtClean="0"/>
              <a:t>a s množstvím</a:t>
            </a:r>
            <a:br>
              <a:rPr lang="cs-CZ" sz="3000" dirty="0" smtClean="0"/>
            </a:br>
            <a:r>
              <a:rPr lang="cs-CZ" sz="3000" dirty="0" smtClean="0"/>
              <a:t>   </a:t>
            </a:r>
            <a:r>
              <a:rPr lang="cs-CZ" sz="3000" dirty="0" smtClean="0">
                <a:solidFill>
                  <a:srgbClr val="FFFF00"/>
                </a:solidFill>
              </a:rPr>
              <a:t>ruliček a výdutek</a:t>
            </a:r>
            <a:r>
              <a:rPr lang="cs-CZ" sz="3000" dirty="0" smtClean="0"/>
              <a:t>, které </a:t>
            </a:r>
            <a:r>
              <a:rPr lang="cs-CZ" sz="3000" dirty="0" smtClean="0">
                <a:solidFill>
                  <a:srgbClr val="FFFF00"/>
                </a:solidFill>
              </a:rPr>
              <a:t>tvořily nad čelem </a:t>
            </a:r>
            <a:br>
              <a:rPr lang="cs-CZ" sz="3000" dirty="0" smtClean="0">
                <a:solidFill>
                  <a:srgbClr val="FFFF00"/>
                </a:solidFill>
              </a:rPr>
            </a:br>
            <a:r>
              <a:rPr lang="cs-CZ" sz="3000" dirty="0" smtClean="0">
                <a:solidFill>
                  <a:srgbClr val="FFFF00"/>
                </a:solidFill>
              </a:rPr>
              <a:t>   čelenku.</a:t>
            </a:r>
          </a:p>
        </p:txBody>
      </p:sp>
      <p:pic>
        <p:nvPicPr>
          <p:cNvPr id="3" name="Picture 5" descr="http://t0.gstatic.com/images?q=tbn:ANd9GcSKvrJxcHgMXrg8Vv2ngHoyUIyXgO2B05V-Qhys37_B7rEiFn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96033"/>
            <a:ext cx="8712968" cy="3161967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812360" y="3356992"/>
            <a:ext cx="104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Autofit/>
          </a:bodyPr>
          <a:lstStyle/>
          <a:p>
            <a:endParaRPr lang="cs-CZ" i="1" dirty="0" smtClean="0"/>
          </a:p>
          <a:p>
            <a:r>
              <a:rPr lang="cs-CZ" sz="2800" dirty="0" smtClean="0"/>
              <a:t>Od Řeků převzali zvyk holení a vbrzku se </a:t>
            </a:r>
            <a:r>
              <a:rPr lang="cs-CZ" sz="2800" dirty="0" smtClean="0">
                <a:solidFill>
                  <a:srgbClr val="FFFF00"/>
                </a:solidFill>
              </a:rPr>
              <a:t>holá brada</a:t>
            </a:r>
            <a:r>
              <a:rPr lang="cs-CZ" sz="2800" dirty="0" smtClean="0"/>
              <a:t> stala natolik módní, že přibývalo </a:t>
            </a:r>
            <a:r>
              <a:rPr lang="cs-CZ" sz="2800" dirty="0" smtClean="0">
                <a:solidFill>
                  <a:srgbClr val="FFFF00"/>
                </a:solidFill>
              </a:rPr>
              <a:t>lazebníků</a:t>
            </a:r>
            <a:r>
              <a:rPr lang="cs-CZ" sz="2800" dirty="0" smtClean="0"/>
              <a:t>, kteří </a:t>
            </a:r>
            <a:r>
              <a:rPr lang="cs-CZ" sz="2800" dirty="0" smtClean="0">
                <a:solidFill>
                  <a:srgbClr val="FFFF00"/>
                </a:solidFill>
              </a:rPr>
              <a:t>denně holili tváře </a:t>
            </a:r>
            <a:r>
              <a:rPr lang="cs-CZ" sz="2800" dirty="0" smtClean="0"/>
              <a:t>svých zákazníků </a:t>
            </a:r>
            <a:r>
              <a:rPr lang="cs-CZ" sz="2800" dirty="0" smtClean="0">
                <a:solidFill>
                  <a:srgbClr val="FFFF00"/>
                </a:solidFill>
              </a:rPr>
              <a:t>ostrým nožíkem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Tento nožík míval zprvu </a:t>
            </a:r>
            <a:r>
              <a:rPr lang="cs-CZ" sz="2800" dirty="0" smtClean="0">
                <a:solidFill>
                  <a:srgbClr val="FFFF00"/>
                </a:solidFill>
              </a:rPr>
              <a:t>tvar srpu </a:t>
            </a:r>
            <a:r>
              <a:rPr lang="cs-CZ" sz="2800" dirty="0" smtClean="0"/>
              <a:t>- půlměsíce, s ostřím uvnitř, později se nůž tohoto tvaru používal </a:t>
            </a:r>
            <a:r>
              <a:rPr lang="cs-CZ" sz="2800" dirty="0" smtClean="0">
                <a:solidFill>
                  <a:srgbClr val="FFFF00"/>
                </a:solidFill>
              </a:rPr>
              <a:t>pouze při holení chlupů na rukou a nohou</a:t>
            </a:r>
            <a:r>
              <a:rPr lang="cs-CZ" sz="2800" dirty="0" smtClean="0"/>
              <a:t>. </a:t>
            </a:r>
          </a:p>
          <a:p>
            <a:r>
              <a:rPr lang="cs-CZ" sz="2800" dirty="0" smtClean="0"/>
              <a:t>K </a:t>
            </a:r>
            <a:r>
              <a:rPr lang="cs-CZ" sz="2800" dirty="0" smtClean="0">
                <a:solidFill>
                  <a:srgbClr val="FFFF00"/>
                </a:solidFill>
              </a:rPr>
              <a:t>holení brady sloužil rovný nůž</a:t>
            </a:r>
            <a:r>
              <a:rPr lang="cs-CZ" sz="2800" dirty="0" smtClean="0"/>
              <a:t>. Později, za vlády císaře </a:t>
            </a:r>
            <a:r>
              <a:rPr lang="cs-CZ" sz="2800" b="1" dirty="0" smtClean="0"/>
              <a:t>Hadriána</a:t>
            </a:r>
            <a:r>
              <a:rPr lang="cs-CZ" sz="2800" dirty="0" smtClean="0"/>
              <a:t> (117-138), který byl vousatý, se mezi Římany opět rozšířila </a:t>
            </a:r>
            <a:r>
              <a:rPr lang="cs-CZ" sz="2800" dirty="0" smtClean="0">
                <a:solidFill>
                  <a:srgbClr val="FFFF00"/>
                </a:solidFill>
              </a:rPr>
              <a:t>móda krátkých, dokulata sestřižených plnovousů</a:t>
            </a:r>
            <a:r>
              <a:rPr lang="cs-CZ" sz="2800" dirty="0" smtClean="0"/>
              <a:t>.</a:t>
            </a:r>
          </a:p>
          <a:p>
            <a:pPr lvl="0"/>
            <a:endParaRPr lang="cs-CZ" sz="2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/>
              <a:t>VOUSY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1285860"/>
            <a:ext cx="8286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cs-CZ" sz="2800" b="1" dirty="0" smtClean="0"/>
              <a:t>6. Jak dosahovaly Římanky blond odstínů vlasů?</a:t>
            </a:r>
          </a:p>
          <a:p>
            <a:pPr marL="342900" indent="-342900">
              <a:buAutoNum type="arabicPeriod"/>
            </a:pPr>
            <a:endParaRPr lang="cs-CZ" sz="2800" dirty="0" smtClean="0"/>
          </a:p>
          <a:p>
            <a:pPr marL="342900" indent="-342900"/>
            <a:r>
              <a:rPr lang="cs-CZ" sz="2800" b="1" dirty="0" smtClean="0"/>
              <a:t>7. Kterým nástrojem si kadeřily vlasy? Jak se jmenuje nástroj, kterým si kadeří vlasy ženy dnes?</a:t>
            </a:r>
            <a:r>
              <a:rPr lang="cs-CZ" sz="2800" dirty="0" smtClean="0"/>
              <a:t> </a:t>
            </a:r>
          </a:p>
          <a:p>
            <a:pPr marL="342900" indent="-342900">
              <a:buFontTx/>
              <a:buAutoNum type="arabicPeriod"/>
            </a:pPr>
            <a:endParaRPr lang="cs-CZ" sz="2800" dirty="0" smtClean="0"/>
          </a:p>
          <a:p>
            <a:pPr marL="342900" indent="-342900"/>
            <a:r>
              <a:rPr lang="cs-CZ" sz="2800" b="1" dirty="0" smtClean="0"/>
              <a:t>8. Římští muži si denně nechali holit tváře ostrým nožíkem ve tvaru srpu. Jak se jmenovali ti, kteří jim tuto službu poskytovali?</a:t>
            </a:r>
            <a:r>
              <a:rPr lang="cs-CZ" sz="2800" dirty="0" smtClean="0"/>
              <a:t> </a:t>
            </a:r>
          </a:p>
          <a:p>
            <a:pPr marL="342900" indent="-342900">
              <a:buAutoNum type="arabicPeriod"/>
            </a:pPr>
            <a:endParaRPr lang="cs-CZ" sz="2800" dirty="0"/>
          </a:p>
        </p:txBody>
      </p:sp>
      <p:sp>
        <p:nvSpPr>
          <p:cNvPr id="3" name="Obdélník 2"/>
          <p:cNvSpPr/>
          <p:nvPr/>
        </p:nvSpPr>
        <p:spPr>
          <a:xfrm>
            <a:off x="214282" y="500042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ÚKOLY PRO ŽÁKY</a:t>
            </a:r>
            <a:endParaRPr lang="cs-CZ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500 př. n. l. – 150 n. l.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STAROVĚKÝ ŘÍM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cs-CZ" dirty="0" smtClean="0"/>
              <a:t>ÚČESY ŘÍMANŮ</a:t>
            </a:r>
            <a:endParaRPr lang="cs-CZ" dirty="0"/>
          </a:p>
        </p:txBody>
      </p:sp>
      <p:pic>
        <p:nvPicPr>
          <p:cNvPr id="5" name="Zástupný symbol pro obsah 4" descr="řím A1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3987748" cy="4572000"/>
          </a:xfrm>
        </p:spPr>
      </p:pic>
      <p:pic>
        <p:nvPicPr>
          <p:cNvPr id="6" name="Zástupný symbol pro obsah 5" descr="řím A2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5" y="1124744"/>
            <a:ext cx="3924513" cy="4536504"/>
          </a:xfrm>
        </p:spPr>
      </p:pic>
      <p:sp>
        <p:nvSpPr>
          <p:cNvPr id="7" name="Obdélník 6"/>
          <p:cNvSpPr/>
          <p:nvPr/>
        </p:nvSpPr>
        <p:spPr>
          <a:xfrm>
            <a:off x="539552" y="5805264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600" dirty="0" smtClean="0"/>
              <a:t>Zpočátku </a:t>
            </a:r>
            <a:r>
              <a:rPr lang="cs-CZ" sz="2600" dirty="0" smtClean="0">
                <a:solidFill>
                  <a:srgbClr val="FFFF00"/>
                </a:solidFill>
              </a:rPr>
              <a:t>dlouhé vlasy, </a:t>
            </a:r>
            <a:r>
              <a:rPr lang="cs-CZ" sz="2600" dirty="0" smtClean="0"/>
              <a:t>později </a:t>
            </a:r>
            <a:r>
              <a:rPr lang="cs-CZ" sz="2600" dirty="0" smtClean="0">
                <a:solidFill>
                  <a:srgbClr val="FFFF00"/>
                </a:solidFill>
              </a:rPr>
              <a:t>krátký nakadeřený účes</a:t>
            </a:r>
            <a:r>
              <a:rPr lang="cs-CZ" sz="2600" dirty="0" smtClean="0"/>
              <a:t>.</a:t>
            </a:r>
            <a:endParaRPr lang="cs-CZ" sz="2600" dirty="0"/>
          </a:p>
        </p:txBody>
      </p:sp>
      <p:sp>
        <p:nvSpPr>
          <p:cNvPr id="8" name="Obdélník 7"/>
          <p:cNvSpPr/>
          <p:nvPr/>
        </p:nvSpPr>
        <p:spPr>
          <a:xfrm>
            <a:off x="539552" y="764704"/>
            <a:ext cx="1085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12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596336" y="692696"/>
            <a:ext cx="1076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13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Gaius Julius Caesar</a:t>
            </a: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OSOBNOSTI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cs-CZ" dirty="0" smtClean="0"/>
              <a:t>Marcus Antonius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5" y="2165026"/>
            <a:ext cx="3427564" cy="447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70364"/>
            <a:ext cx="2428892" cy="440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bdélník 9"/>
          <p:cNvSpPr/>
          <p:nvPr/>
        </p:nvSpPr>
        <p:spPr>
          <a:xfrm>
            <a:off x="0" y="6215082"/>
            <a:ext cx="1224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17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000496" y="6286520"/>
            <a:ext cx="122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 č. 18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340768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  <a:cs typeface="Arial" pitchFamily="34" charset="0"/>
              </a:rPr>
              <a:t> Rafinované líčení,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líčidlo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 mělo </a:t>
            </a:r>
            <a:br>
              <a:rPr lang="cs-CZ" sz="3600" dirty="0" smtClean="0"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ea typeface="Calibri" pitchFamily="34" charset="0"/>
                <a:cs typeface="Arial" pitchFamily="34" charset="0"/>
              </a:rPr>
              <a:t> 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vyzvednout krásu jemné, pěstěné</a:t>
            </a:r>
            <a:br>
              <a:rPr lang="cs-CZ" sz="3600" dirty="0" smtClean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</a:b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  pokožky</a:t>
            </a:r>
            <a:r>
              <a:rPr lang="cs-CZ" sz="3600" dirty="0" smtClean="0">
                <a:ea typeface="Calibri" pitchFamily="34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</a:rPr>
              <a:t>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modrošedé líčidlo</a:t>
            </a:r>
            <a:r>
              <a:rPr lang="cs-CZ" sz="3600" dirty="0" smtClean="0">
                <a:ea typeface="Calibri" pitchFamily="34" charset="0"/>
              </a:rPr>
              <a:t> k podmalování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očí</a:t>
            </a:r>
            <a:r>
              <a:rPr lang="cs-CZ" sz="3600" dirty="0" smtClean="0">
                <a:ea typeface="Calibri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</a:rPr>
              <a:t> obočí a řasy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černé líčidlo</a:t>
            </a:r>
            <a:r>
              <a:rPr lang="cs-CZ" sz="3600" dirty="0" smtClean="0">
                <a:ea typeface="Calibri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</a:rPr>
              <a:t> velké množství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červené barvy na tváře </a:t>
            </a:r>
            <a:b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</a:b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  a rty,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cs-CZ" sz="3600" dirty="0" smtClean="0">
                <a:ea typeface="Calibri" pitchFamily="34" charset="0"/>
              </a:rPr>
              <a:t> bílé líčidlo – </a:t>
            </a:r>
            <a:r>
              <a:rPr lang="cs-CZ" sz="3600" dirty="0" smtClean="0">
                <a:solidFill>
                  <a:srgbClr val="FFFF00"/>
                </a:solidFill>
                <a:ea typeface="Calibri" pitchFamily="34" charset="0"/>
              </a:rPr>
              <a:t>pudr</a:t>
            </a:r>
            <a:r>
              <a:rPr lang="cs-CZ" sz="3600" dirty="0" smtClean="0">
                <a:ea typeface="Calibri" pitchFamily="34" charset="0"/>
              </a:rPr>
              <a:t>.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5184576" cy="2214578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Tunika</a:t>
            </a:r>
            <a:r>
              <a:rPr lang="cs-CZ" sz="3200" dirty="0" smtClean="0">
                <a:solidFill>
                  <a:schemeClr val="tx1"/>
                </a:solidFill>
              </a:rPr>
              <a:t> – rovná  košile bez rukávu, později s rukávy,  v pase přepásaná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a zřasená. </a:t>
            </a:r>
            <a:r>
              <a:rPr lang="cs-CZ" sz="2000" dirty="0" smtClean="0">
                <a:solidFill>
                  <a:schemeClr val="tx1"/>
                </a:solidFill>
              </a:rPr>
              <a:t>Bohatí a svobodní –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délka po kotníky.</a:t>
            </a:r>
            <a:endParaRPr lang="cs-CZ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/>
              <a:t>ODĚV - MUŽI</a:t>
            </a:r>
            <a:endParaRPr lang="cs-CZ" sz="54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3"/>
          </p:nvPr>
        </p:nvSpPr>
        <p:spPr>
          <a:xfrm>
            <a:off x="6588224" y="836712"/>
            <a:ext cx="2555776" cy="4752528"/>
          </a:xfrm>
        </p:spPr>
        <p:txBody>
          <a:bodyPr/>
          <a:lstStyle/>
          <a:p>
            <a:r>
              <a:rPr lang="cs-CZ" sz="3200" dirty="0" smtClean="0">
                <a:solidFill>
                  <a:srgbClr val="FFFF00"/>
                </a:solidFill>
              </a:rPr>
              <a:t>Tóga </a:t>
            </a:r>
            <a:r>
              <a:rPr lang="cs-CZ" sz="3200" dirty="0" smtClean="0">
                <a:solidFill>
                  <a:schemeClr val="tx1"/>
                </a:solidFill>
              </a:rPr>
              <a:t>– svrchní roucho, tvar elipsy, řasila se na levé rameno, pravá ruka volná.</a:t>
            </a:r>
            <a:endParaRPr lang="cs-CZ" sz="3200" dirty="0"/>
          </a:p>
        </p:txBody>
      </p:sp>
      <p:pic>
        <p:nvPicPr>
          <p:cNvPr id="12" name="Zástupný symbol pro obsah 11" descr="pl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4312455" cy="3145424"/>
          </a:xfrm>
        </p:spPr>
      </p:pic>
      <p:pic>
        <p:nvPicPr>
          <p:cNvPr id="11" name="Zástupný symbol pro obsah 10" descr="senator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132856"/>
            <a:ext cx="2044361" cy="4490070"/>
          </a:xfrm>
        </p:spPr>
      </p:pic>
      <p:sp>
        <p:nvSpPr>
          <p:cNvPr id="7" name="Obdélník 6"/>
          <p:cNvSpPr/>
          <p:nvPr/>
        </p:nvSpPr>
        <p:spPr>
          <a:xfrm>
            <a:off x="3857620" y="3357562"/>
            <a:ext cx="1094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14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444208" y="5949280"/>
            <a:ext cx="1078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15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M_2_17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24942" y="2105472"/>
            <a:ext cx="5919058" cy="475252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323528" y="836712"/>
            <a:ext cx="8820472" cy="1872208"/>
          </a:xfrm>
        </p:spPr>
        <p:txBody>
          <a:bodyPr>
            <a:normAutofit fontScale="2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cs-CZ" sz="11200" b="1" dirty="0" smtClean="0"/>
              <a:t> </a:t>
            </a:r>
            <a:r>
              <a:rPr lang="cs-CZ" sz="11200" b="1" dirty="0" smtClean="0">
                <a:solidFill>
                  <a:srgbClr val="FFFF00"/>
                </a:solidFill>
              </a:rPr>
              <a:t>tunika </a:t>
            </a:r>
            <a:r>
              <a:rPr lang="cs-CZ" sz="11200" dirty="0" smtClean="0">
                <a:solidFill>
                  <a:schemeClr val="tx1"/>
                </a:solidFill>
              </a:rPr>
              <a:t>– sahala ke kotníkům, bohatší lidé barevné </a:t>
            </a:r>
            <a:br>
              <a:rPr lang="cs-CZ" sz="11200" dirty="0" smtClean="0">
                <a:solidFill>
                  <a:schemeClr val="tx1"/>
                </a:solidFill>
              </a:rPr>
            </a:br>
            <a:r>
              <a:rPr lang="cs-CZ" sz="11200" dirty="0" smtClean="0">
                <a:solidFill>
                  <a:schemeClr val="tx1"/>
                </a:solidFill>
              </a:rPr>
              <a:t>  nebo zdobené, přepásaná páskem,</a:t>
            </a:r>
          </a:p>
          <a:p>
            <a:pPr lvl="0">
              <a:buFont typeface="Arial" pitchFamily="34" charset="0"/>
              <a:buChar char="•"/>
            </a:pPr>
            <a:r>
              <a:rPr lang="cs-CZ" sz="9600" dirty="0" smtClean="0">
                <a:solidFill>
                  <a:schemeClr val="tx1"/>
                </a:solidFill>
              </a:rPr>
              <a:t> přes ni </a:t>
            </a:r>
            <a:r>
              <a:rPr lang="cs-CZ" sz="9600" b="1" dirty="0" err="1" smtClean="0">
                <a:solidFill>
                  <a:srgbClr val="FFFF00"/>
                </a:solidFill>
              </a:rPr>
              <a:t>stola</a:t>
            </a:r>
            <a:r>
              <a:rPr lang="cs-CZ" sz="9600" b="1" dirty="0" smtClean="0">
                <a:solidFill>
                  <a:srgbClr val="FFFF00"/>
                </a:solidFill>
              </a:rPr>
              <a:t/>
            </a:r>
            <a:br>
              <a:rPr lang="cs-CZ" sz="9600" b="1" dirty="0" smtClean="0">
                <a:solidFill>
                  <a:srgbClr val="FFFF00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– široká sukně </a:t>
            </a:r>
            <a:br>
              <a:rPr lang="cs-CZ" sz="9600" dirty="0" smtClean="0">
                <a:solidFill>
                  <a:schemeClr val="tx1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  sepnuté na prsou</a:t>
            </a:r>
            <a:br>
              <a:rPr lang="cs-CZ" sz="9600" dirty="0" smtClean="0">
                <a:solidFill>
                  <a:schemeClr val="tx1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  sahající na zem,</a:t>
            </a:r>
          </a:p>
          <a:p>
            <a:pPr lvl="0">
              <a:buFont typeface="Arial" pitchFamily="34" charset="0"/>
              <a:buChar char="•"/>
            </a:pPr>
            <a:r>
              <a:rPr lang="cs-CZ" sz="9600" b="1" dirty="0" smtClean="0">
                <a:solidFill>
                  <a:schemeClr val="tx1"/>
                </a:solidFill>
              </a:rPr>
              <a:t> </a:t>
            </a:r>
            <a:r>
              <a:rPr lang="cs-CZ" sz="9600" b="1" dirty="0" smtClean="0">
                <a:solidFill>
                  <a:srgbClr val="FFFF00"/>
                </a:solidFill>
              </a:rPr>
              <a:t>palla</a:t>
            </a:r>
            <a:r>
              <a:rPr lang="cs-CZ" sz="9600" b="1" dirty="0" smtClean="0">
                <a:solidFill>
                  <a:schemeClr val="tx1"/>
                </a:solidFill>
              </a:rPr>
              <a:t> </a:t>
            </a:r>
            <a:r>
              <a:rPr lang="cs-CZ" sz="9600" dirty="0" smtClean="0">
                <a:solidFill>
                  <a:schemeClr val="tx1"/>
                </a:solidFill>
              </a:rPr>
              <a:t>– plášť na </a:t>
            </a:r>
            <a:br>
              <a:rPr lang="cs-CZ" sz="9600" dirty="0" smtClean="0">
                <a:solidFill>
                  <a:schemeClr val="tx1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 levé rameno, často </a:t>
            </a:r>
            <a:br>
              <a:rPr lang="cs-CZ" sz="9600" dirty="0" smtClean="0">
                <a:solidFill>
                  <a:schemeClr val="tx1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 i jako pokrývka </a:t>
            </a:r>
            <a:br>
              <a:rPr lang="cs-CZ" sz="9600" dirty="0" smtClean="0">
                <a:solidFill>
                  <a:schemeClr val="tx1"/>
                </a:solidFill>
              </a:rPr>
            </a:br>
            <a:r>
              <a:rPr lang="cs-CZ" sz="9600" dirty="0" smtClean="0">
                <a:solidFill>
                  <a:schemeClr val="tx1"/>
                </a:solidFill>
              </a:rPr>
              <a:t>  hlavy.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0"/>
            <a:ext cx="3347864" cy="779686"/>
          </a:xfrm>
        </p:spPr>
        <p:txBody>
          <a:bodyPr>
            <a:noAutofit/>
          </a:bodyPr>
          <a:lstStyle/>
          <a:p>
            <a:pPr algn="ctr"/>
            <a:r>
              <a:rPr lang="cs-CZ" sz="3200" dirty="0" smtClean="0">
                <a:solidFill>
                  <a:schemeClr val="tx1"/>
                </a:solidFill>
              </a:rPr>
              <a:t>ODÍVÁNÍ - ŽENY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23728" y="6488668"/>
            <a:ext cx="1098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904458"/>
            <a:ext cx="85689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ÚKOLY PRO ŽÁKY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Označte do vaší osy období starověkého Říma a 3 věci nebo osobnosti pro toto období typické.</a:t>
            </a: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cs-CZ" dirty="0" smtClean="0"/>
              <a:t>Odkazy: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00034" y="31432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7 - </a:t>
            </a:r>
            <a:r>
              <a:rPr lang="cs-CZ" sz="1400" dirty="0" smtClean="0">
                <a:hlinkClick r:id="rId2"/>
              </a:rPr>
              <a:t>http://procproto.cz/slider/%E2%80%9Ejdi-do-pr-fellatore%E2%80%9C-aneb-nejsprostsi-slova-starych-rimanu/</a:t>
            </a:r>
            <a:endParaRPr lang="cs-CZ" sz="14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395536" y="2276873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1472" y="1285860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2 - </a:t>
            </a:r>
            <a:r>
              <a:rPr lang="cs-CZ" sz="1400" dirty="0" smtClean="0">
                <a:hlinkClick r:id="rId3"/>
              </a:rPr>
              <a:t>http://starovekyrim.webnode.cz/fotogalerie/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428596" y="4857760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11, 14, 15 - </a:t>
            </a:r>
            <a:r>
              <a:rPr lang="cs-CZ" sz="1400" dirty="0" smtClean="0">
                <a:hlinkClick r:id="rId4"/>
              </a:rPr>
              <a:t>http://antonius.jarkad.cz/realie/vestit.html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57158" y="5143512"/>
            <a:ext cx="7056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16 - </a:t>
            </a:r>
            <a:r>
              <a:rPr lang="cs-CZ" sz="1400" dirty="0" smtClean="0">
                <a:hlinkClick r:id="rId5"/>
              </a:rPr>
              <a:t>http://www.jablko.cz/</a:t>
            </a:r>
            <a:r>
              <a:rPr lang="cs-CZ" sz="1400" dirty="0" err="1" smtClean="0">
                <a:hlinkClick r:id="rId5"/>
              </a:rPr>
              <a:t>Serial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Moda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Seria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cmoda</a:t>
            </a:r>
            <a:r>
              <a:rPr lang="cs-CZ" sz="1400" dirty="0" smtClean="0">
                <a:hlinkClick r:id="rId5"/>
              </a:rPr>
              <a:t>_2.htm</a:t>
            </a:r>
            <a:endParaRPr lang="cs-CZ" sz="1400" dirty="0"/>
          </a:p>
        </p:txBody>
      </p:sp>
      <p:sp>
        <p:nvSpPr>
          <p:cNvPr id="11" name="Obdélník 10"/>
          <p:cNvSpPr/>
          <p:nvPr/>
        </p:nvSpPr>
        <p:spPr>
          <a:xfrm>
            <a:off x="500034" y="4500570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10- </a:t>
            </a:r>
            <a:r>
              <a:rPr lang="cs-CZ" sz="1400" dirty="0" smtClean="0">
                <a:hlinkClick r:id="rId6"/>
              </a:rPr>
              <a:t>http://zena.centrum.cz/</a:t>
            </a:r>
            <a:r>
              <a:rPr lang="cs-CZ" sz="1400" dirty="0" err="1" smtClean="0">
                <a:hlinkClick r:id="rId6"/>
              </a:rPr>
              <a:t>deti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zajimavosti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clanek.phtml</a:t>
            </a:r>
            <a:r>
              <a:rPr lang="cs-CZ" sz="1400" dirty="0" smtClean="0">
                <a:hlinkClick r:id="rId6"/>
              </a:rPr>
              <a:t>?id=725534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500034" y="92867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1 - </a:t>
            </a:r>
            <a:r>
              <a:rPr lang="cs-CZ" sz="1400" dirty="0" smtClean="0">
                <a:hlinkClick r:id="rId7"/>
              </a:rPr>
              <a:t>http://cs.wikipedia.org/wiki/Caracallovy_l%C3%A1zn%C4%9B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571472" y="2786058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6 - </a:t>
            </a:r>
            <a:r>
              <a:rPr lang="cs-CZ" sz="1400" dirty="0" smtClean="0">
                <a:hlinkClick r:id="rId8"/>
              </a:rPr>
              <a:t>http://beimiatour.sk/pobytove-zajazdy/grecko/peloponez</a:t>
            </a:r>
            <a:endParaRPr lang="cs-CZ" sz="1400" dirty="0"/>
          </a:p>
        </p:txBody>
      </p:sp>
      <p:sp>
        <p:nvSpPr>
          <p:cNvPr id="14" name="Obdélník 13"/>
          <p:cNvSpPr/>
          <p:nvPr/>
        </p:nvSpPr>
        <p:spPr>
          <a:xfrm>
            <a:off x="500034" y="1714488"/>
            <a:ext cx="4234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Obr. č. 3 - </a:t>
            </a:r>
            <a:r>
              <a:rPr lang="cs-CZ" sz="1400" dirty="0" smtClean="0">
                <a:hlinkClick r:id="rId9"/>
              </a:rPr>
              <a:t>http://friends.pise.cz/11781-nejmosty.html</a:t>
            </a:r>
            <a:endParaRPr lang="cs-CZ" sz="1400" dirty="0"/>
          </a:p>
        </p:txBody>
      </p:sp>
      <p:sp>
        <p:nvSpPr>
          <p:cNvPr id="16" name="Obdélník 15"/>
          <p:cNvSpPr/>
          <p:nvPr/>
        </p:nvSpPr>
        <p:spPr>
          <a:xfrm>
            <a:off x="611560" y="2071678"/>
            <a:ext cx="8532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4 - </a:t>
            </a:r>
            <a:r>
              <a:rPr lang="cs-CZ" sz="1400" dirty="0" smtClean="0">
                <a:hlinkClick r:id="rId10"/>
              </a:rPr>
              <a:t>http://www.pantheon-institute.</a:t>
            </a:r>
            <a:r>
              <a:rPr lang="cs-CZ" sz="1400" dirty="0" err="1" smtClean="0">
                <a:hlinkClick r:id="rId10"/>
              </a:rPr>
              <a:t>com</a:t>
            </a:r>
            <a:r>
              <a:rPr lang="cs-CZ" sz="1400" dirty="0" smtClean="0">
                <a:hlinkClick r:id="rId10"/>
              </a:rPr>
              <a:t>/</a:t>
            </a:r>
            <a:r>
              <a:rPr lang="cs-CZ" sz="1400" dirty="0" err="1" smtClean="0">
                <a:hlinkClick r:id="rId10"/>
              </a:rPr>
              <a:t>about</a:t>
            </a:r>
            <a:r>
              <a:rPr lang="cs-CZ" sz="1400" dirty="0" smtClean="0">
                <a:hlinkClick r:id="rId10"/>
              </a:rPr>
              <a:t>-</a:t>
            </a:r>
            <a:r>
              <a:rPr lang="cs-CZ" sz="1400" dirty="0" err="1" smtClean="0">
                <a:hlinkClick r:id="rId10"/>
              </a:rPr>
              <a:t>the</a:t>
            </a:r>
            <a:r>
              <a:rPr lang="cs-CZ" sz="1400" dirty="0" smtClean="0">
                <a:hlinkClick r:id="rId10"/>
              </a:rPr>
              <a:t>-institute/</a:t>
            </a:r>
            <a:r>
              <a:rPr lang="cs-CZ" sz="1400" dirty="0" err="1" smtClean="0">
                <a:hlinkClick r:id="rId10"/>
              </a:rPr>
              <a:t>administration</a:t>
            </a:r>
            <a:r>
              <a:rPr lang="cs-CZ" sz="1400" dirty="0" smtClean="0">
                <a:hlinkClick r:id="rId10"/>
              </a:rPr>
              <a:t>-</a:t>
            </a:r>
            <a:r>
              <a:rPr lang="cs-CZ" sz="1400" dirty="0" err="1" smtClean="0">
                <a:hlinkClick r:id="rId10"/>
              </a:rPr>
              <a:t>staff</a:t>
            </a:r>
            <a:r>
              <a:rPr lang="cs-CZ" sz="1400" dirty="0" smtClean="0">
                <a:hlinkClick r:id="rId10"/>
              </a:rPr>
              <a:t>/</a:t>
            </a:r>
            <a:r>
              <a:rPr lang="cs-CZ" sz="1400" dirty="0" err="1" smtClean="0">
                <a:hlinkClick r:id="rId10"/>
              </a:rPr>
              <a:t>at</a:t>
            </a:r>
            <a:r>
              <a:rPr lang="cs-CZ" sz="1400" dirty="0" smtClean="0">
                <a:hlinkClick r:id="rId10"/>
              </a:rPr>
              <a:t>-a-</a:t>
            </a:r>
            <a:r>
              <a:rPr lang="cs-CZ" sz="1400" dirty="0" err="1" smtClean="0">
                <a:hlinkClick r:id="rId10"/>
              </a:rPr>
              <a:t>glance</a:t>
            </a:r>
            <a:r>
              <a:rPr lang="cs-CZ" sz="1400" dirty="0" smtClean="0">
                <a:hlinkClick r:id="rId10"/>
              </a:rPr>
              <a:t>/</a:t>
            </a:r>
            <a:endParaRPr lang="cs-CZ" sz="1400" dirty="0"/>
          </a:p>
        </p:txBody>
      </p:sp>
      <p:sp>
        <p:nvSpPr>
          <p:cNvPr id="17" name="Obdélník 16"/>
          <p:cNvSpPr/>
          <p:nvPr/>
        </p:nvSpPr>
        <p:spPr>
          <a:xfrm>
            <a:off x="642910" y="242886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č,. 5 - </a:t>
            </a:r>
            <a:r>
              <a:rPr lang="cs-CZ" sz="1400" dirty="0" smtClean="0">
                <a:hlinkClick r:id="rId11"/>
              </a:rPr>
              <a:t>http://www.</a:t>
            </a:r>
            <a:r>
              <a:rPr lang="cs-CZ" sz="1400" dirty="0" err="1" smtClean="0">
                <a:hlinkClick r:id="rId11"/>
              </a:rPr>
              <a:t>rentromeapartments.com</a:t>
            </a:r>
            <a:r>
              <a:rPr lang="cs-CZ" sz="1400" dirty="0" smtClean="0">
                <a:hlinkClick r:id="rId11"/>
              </a:rPr>
              <a:t>/pantheon-</a:t>
            </a:r>
            <a:r>
              <a:rPr lang="cs-CZ" sz="1400" dirty="0" err="1" smtClean="0">
                <a:hlinkClick r:id="rId11"/>
              </a:rPr>
              <a:t>rome</a:t>
            </a:r>
            <a:r>
              <a:rPr lang="cs-CZ" sz="1400" dirty="0" smtClean="0">
                <a:hlinkClick r:id="rId11"/>
              </a:rPr>
              <a:t>/</a:t>
            </a:r>
            <a:endParaRPr lang="cs-CZ" sz="1400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714752"/>
            <a:ext cx="8460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Obr. č. 8, 9, 12, 13 - LÜHR, G. </a:t>
            </a:r>
            <a:r>
              <a:rPr kumimoji="0" lang="cs-CZ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Výtvarná výchova a základní techniky pro učební obor kadeřník. 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Praha : Sobotáles  cz, 2004.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ISBN 80-86706-03-6. s. 121, 122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0034" y="5500702"/>
            <a:ext cx="728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17 - </a:t>
            </a:r>
            <a:r>
              <a:rPr lang="cs-CZ" sz="1400" dirty="0" smtClean="0">
                <a:hlinkClick r:id="rId12"/>
              </a:rPr>
              <a:t>http://cs.wikipedia.org/wiki/Julius_Caesar</a:t>
            </a:r>
            <a:endParaRPr lang="cs-CZ" sz="1400" dirty="0"/>
          </a:p>
        </p:txBody>
      </p:sp>
      <p:sp>
        <p:nvSpPr>
          <p:cNvPr id="19" name="Obdélník 18"/>
          <p:cNvSpPr/>
          <p:nvPr/>
        </p:nvSpPr>
        <p:spPr>
          <a:xfrm>
            <a:off x="500034" y="5857892"/>
            <a:ext cx="8643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Obr. Č. 18 - </a:t>
            </a:r>
            <a:r>
              <a:rPr lang="cs-CZ" sz="1400" dirty="0" smtClean="0">
                <a:hlinkClick r:id="rId13"/>
              </a:rPr>
              <a:t>http://cs.wikipedia.org/wiki/Marcus_Antonius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 smtClean="0"/>
              <a:t>Životní styl antiky nahrával spíše mužům – vládcům, vojevůdcům, filozofům, autoritám. Ženy z bohatých vrstev těšily muže především svou krásou. Půvaby zdůrazňovalo použití líčidel. </a:t>
            </a:r>
          </a:p>
          <a:p>
            <a:endParaRPr lang="cs-CZ" sz="3600" dirty="0" smtClean="0"/>
          </a:p>
          <a:p>
            <a:r>
              <a:rPr lang="cs-CZ" sz="3600" dirty="0" smtClean="0"/>
              <a:t>Obě pohlaví si tehdy </a:t>
            </a:r>
            <a:r>
              <a:rPr lang="cs-CZ" sz="3600" b="1" dirty="0" smtClean="0">
                <a:solidFill>
                  <a:srgbClr val="FFFF00"/>
                </a:solidFill>
              </a:rPr>
              <a:t>depilovala veškeré své ochlupení</a:t>
            </a:r>
            <a:r>
              <a:rPr lang="cs-CZ" sz="3600" dirty="0" smtClean="0"/>
              <a:t> –  hladké tělo bylo v souladu s módou i hygienou.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306896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endParaRPr lang="cs-CZ" sz="3400" dirty="0" smtClean="0"/>
          </a:p>
          <a:p>
            <a:pPr lvl="0">
              <a:buNone/>
            </a:pPr>
            <a:r>
              <a:rPr lang="cs-CZ" sz="3400" dirty="0" smtClean="0"/>
              <a:t>Římané měli své vlastní lázně s teplou vodou, parními lázněmi, koupelnu.</a:t>
            </a:r>
          </a:p>
          <a:p>
            <a:pPr lvl="0">
              <a:buNone/>
            </a:pPr>
            <a:endParaRPr lang="cs-CZ" sz="3400" dirty="0" smtClean="0"/>
          </a:p>
          <a:p>
            <a:pPr lvl="0">
              <a:buNone/>
            </a:pPr>
            <a:r>
              <a:rPr lang="cs-CZ" sz="3400" dirty="0" smtClean="0"/>
              <a:t>Masážemi a natíráním mastmi si chtěli uchovat zdravé a krásné tělo.</a:t>
            </a:r>
          </a:p>
          <a:p>
            <a:pPr lvl="0">
              <a:buNone/>
            </a:pPr>
            <a:endParaRPr lang="cs-CZ" sz="4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395536" y="332656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dirty="0" smtClean="0"/>
              <a:t>Stejně, jako tomu bylo ve starověkém Řecku, i v Římě si potrpěli na libé vůně (</a:t>
            </a:r>
            <a:r>
              <a:rPr lang="cs-CZ" sz="3400" dirty="0" smtClean="0">
                <a:solidFill>
                  <a:srgbClr val="FFFF00"/>
                </a:solidFill>
              </a:rPr>
              <a:t>parfémy</a:t>
            </a:r>
            <a:r>
              <a:rPr lang="cs-CZ" sz="3400" dirty="0" smtClean="0"/>
              <a:t>) a relaxaci spojenou s </a:t>
            </a:r>
            <a:r>
              <a:rPr lang="cs-CZ" sz="3400" dirty="0" smtClean="0">
                <a:solidFill>
                  <a:srgbClr val="FFFF00"/>
                </a:solidFill>
              </a:rPr>
              <a:t>tělesnou očistou v lázních, a blahodárné masáže</a:t>
            </a:r>
            <a:r>
              <a:rPr lang="cs-CZ" sz="3400" dirty="0" smtClean="0"/>
              <a:t>.</a:t>
            </a:r>
          </a:p>
          <a:p>
            <a:r>
              <a:rPr lang="cs-CZ" sz="3200" dirty="0" smtClean="0"/>
              <a:t> 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611560" y="2420888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 170 lázní (v Římě)</a:t>
            </a:r>
          </a:p>
          <a:p>
            <a:pPr lvl="1">
              <a:buFont typeface="Arial" pitchFamily="34" charset="0"/>
              <a:buChar char="•"/>
            </a:pPr>
            <a:r>
              <a:rPr lang="cs-CZ" sz="2800" dirty="0" smtClean="0"/>
              <a:t> jedny z největších: Caracallovy lázně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 smtClean="0">
                <a:latin typeface="Constantia" pitchFamily="18" charset="0"/>
              </a:rPr>
              <a:t>Caracallovy lázně</a:t>
            </a:r>
            <a:endParaRPr lang="cs-CZ" sz="4400" b="1" dirty="0">
              <a:latin typeface="Constantia" pitchFamily="18" charset="0"/>
            </a:endParaRPr>
          </a:p>
        </p:txBody>
      </p:sp>
      <p:pic>
        <p:nvPicPr>
          <p:cNvPr id="1026" name="Picture 2" descr="G:\K-práce\2011-2012\Tvorba účesu\3.ŘÍM\Lázně Caracalla_wikipe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59594" cy="2448271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14282" y="4077072"/>
            <a:ext cx="892971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400" dirty="0" smtClean="0"/>
              <a:t>Budova lázní byla dlouhá 228 metrů a široká 116 metrů. Její výška se odhaduje na </a:t>
            </a:r>
            <a:br>
              <a:rPr lang="cs-CZ" sz="3400" dirty="0" smtClean="0"/>
            </a:br>
            <a:r>
              <a:rPr lang="cs-CZ" sz="3400" dirty="0" smtClean="0"/>
              <a:t>38,5 metru. Předpokládá se, že lázně dokázaly pojmout až 1600 návštěvníků.</a:t>
            </a:r>
            <a:endParaRPr lang="cs-CZ" sz="3400" dirty="0"/>
          </a:p>
        </p:txBody>
      </p:sp>
      <p:sp>
        <p:nvSpPr>
          <p:cNvPr id="5" name="Obdélník 4"/>
          <p:cNvSpPr/>
          <p:nvPr/>
        </p:nvSpPr>
        <p:spPr>
          <a:xfrm>
            <a:off x="7596336" y="764704"/>
            <a:ext cx="97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48680"/>
            <a:ext cx="87484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+mj-lt"/>
              </a:rPr>
              <a:t>Římské lázně – thermy</a:t>
            </a:r>
          </a:p>
          <a:p>
            <a:pPr>
              <a:buFont typeface="Wingdings" pitchFamily="2" charset="2"/>
              <a:buChar char="q"/>
            </a:pPr>
            <a:endParaRPr lang="cs-CZ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Veřejné lázně – největší spotřeba vody v Římě.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Během císařství bylo pro obyvatele postaveno kolem</a:t>
            </a:r>
            <a:br>
              <a:rPr lang="cs-CZ" sz="2800" dirty="0" smtClean="0"/>
            </a:br>
            <a:r>
              <a:rPr lang="cs-CZ" sz="2800" dirty="0" smtClean="0"/>
              <a:t>     stovky lázní (170 lázní v Římě).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Studené, teplé koupele, horký vzduch, plavecký </a:t>
            </a:r>
            <a:br>
              <a:rPr lang="cs-CZ" sz="2800" dirty="0" smtClean="0"/>
            </a:br>
            <a:r>
              <a:rPr lang="cs-CZ" sz="2800" dirty="0" smtClean="0"/>
              <a:t>     bazén.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Převlékárny, podlahové topení.</a:t>
            </a:r>
            <a:br>
              <a:rPr lang="cs-CZ" sz="2800" dirty="0" smtClean="0"/>
            </a:b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 Zahrady, obchůdky s občerstvením, sportoviště </a:t>
            </a:r>
            <a:br>
              <a:rPr lang="cs-CZ" sz="2800" dirty="0" smtClean="0"/>
            </a:br>
            <a:r>
              <a:rPr lang="cs-CZ" sz="2800" dirty="0" smtClean="0"/>
              <a:t>     a tělocvičny, masáže, knihovny, výstavy </a:t>
            </a:r>
            <a:br>
              <a:rPr lang="cs-CZ" sz="2800" dirty="0" smtClean="0"/>
            </a:br>
            <a:r>
              <a:rPr lang="cs-CZ" sz="2800" dirty="0" smtClean="0"/>
              <a:t>     uměleckých děl.</a:t>
            </a:r>
          </a:p>
          <a:p>
            <a:pPr>
              <a:buFont typeface="Wingdings" pitchFamily="2" charset="2"/>
              <a:buChar char="q"/>
            </a:pPr>
            <a:endParaRPr lang="cs-CZ" sz="2000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algn="ctr"/>
            <a:r>
              <a:rPr lang="cs-CZ" b="1" dirty="0" smtClean="0"/>
              <a:t>Koloseum</a:t>
            </a:r>
            <a:endParaRPr lang="cs-CZ" b="1" dirty="0"/>
          </a:p>
        </p:txBody>
      </p:sp>
      <p:pic>
        <p:nvPicPr>
          <p:cNvPr id="6" name="Zástupný symbol pro obsah 5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77685"/>
            <a:ext cx="8568952" cy="5712635"/>
          </a:xfrm>
        </p:spPr>
      </p:pic>
      <p:sp>
        <p:nvSpPr>
          <p:cNvPr id="4" name="Obdélník 3"/>
          <p:cNvSpPr/>
          <p:nvPr/>
        </p:nvSpPr>
        <p:spPr>
          <a:xfrm>
            <a:off x="7236296" y="476672"/>
            <a:ext cx="1013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_Pont_du_Gard_Roman_A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03"/>
            <a:ext cx="9192005" cy="6894004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409178" y="6027003"/>
            <a:ext cx="4734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 smtClean="0">
                <a:latin typeface="Constantia" pitchFamily="18" charset="0"/>
              </a:rPr>
              <a:t>Římský akvadukt</a:t>
            </a:r>
            <a:endParaRPr lang="cs-CZ" sz="4800" dirty="0">
              <a:latin typeface="Constantia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884368" y="260648"/>
            <a:ext cx="1006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artchive.com/artchive/r/roman/roman_panth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574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644008" y="5805264"/>
            <a:ext cx="3068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 smtClean="0">
                <a:latin typeface="Constantia" pitchFamily="18" charset="0"/>
              </a:rPr>
              <a:t>Pantheon</a:t>
            </a:r>
            <a:endParaRPr lang="cs-CZ" sz="5400" dirty="0"/>
          </a:p>
        </p:txBody>
      </p:sp>
      <p:pic>
        <p:nvPicPr>
          <p:cNvPr id="4" name="Picture 2" descr="http://www.rentromeapartments.com/wordpress/wp-content/uploads/2011/04/Pantheon_arial_view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912"/>
            <a:ext cx="3275856" cy="2924087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332656"/>
            <a:ext cx="102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4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0" y="3429000"/>
            <a:ext cx="100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 č. 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685</Words>
  <Application>Microsoft Office PowerPoint</Application>
  <PresentationFormat>Předvádění na obrazovce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Papír</vt:lpstr>
      <vt:lpstr>Snímek 1</vt:lpstr>
      <vt:lpstr>STAROVĚKÝ ŘÍM</vt:lpstr>
      <vt:lpstr>Snímek 3</vt:lpstr>
      <vt:lpstr>Snímek 4</vt:lpstr>
      <vt:lpstr>Snímek 5</vt:lpstr>
      <vt:lpstr>Snímek 6</vt:lpstr>
      <vt:lpstr>Koloseum</vt:lpstr>
      <vt:lpstr>Snímek 8</vt:lpstr>
      <vt:lpstr>Snímek 9</vt:lpstr>
      <vt:lpstr>Snímek 10</vt:lpstr>
      <vt:lpstr>Snímek 11</vt:lpstr>
      <vt:lpstr>ÚPRAVA HLAVY - ŽENY</vt:lpstr>
      <vt:lpstr>SENÁT</vt:lpstr>
      <vt:lpstr>ÚKOLY PRO ŽÁKY</vt:lpstr>
      <vt:lpstr>Snímek 15</vt:lpstr>
      <vt:lpstr>Snímek 16</vt:lpstr>
      <vt:lpstr>Snímek 17</vt:lpstr>
      <vt:lpstr>VOUSY</vt:lpstr>
      <vt:lpstr>Snímek 19</vt:lpstr>
      <vt:lpstr>ÚČESY ŘÍMANŮ</vt:lpstr>
      <vt:lpstr>OSOBNOSTI</vt:lpstr>
      <vt:lpstr>Snímek 22</vt:lpstr>
      <vt:lpstr>ODĚV - MUŽI</vt:lpstr>
      <vt:lpstr>ODÍVÁNÍ - ŽENY</vt:lpstr>
      <vt:lpstr>Snímek 25</vt:lpstr>
      <vt:lpstr>Odkazy: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STAROVĚKÝ ŘÍM</dc:title>
  <cp:lastModifiedBy>ucitel</cp:lastModifiedBy>
  <cp:revision>92</cp:revision>
  <dcterms:modified xsi:type="dcterms:W3CDTF">2012-12-03T10:00:46Z</dcterms:modified>
</cp:coreProperties>
</file>