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60" r:id="rId4"/>
    <p:sldId id="271" r:id="rId5"/>
    <p:sldId id="272" r:id="rId6"/>
    <p:sldId id="270" r:id="rId7"/>
    <p:sldId id="269" r:id="rId8"/>
    <p:sldId id="264" r:id="rId9"/>
    <p:sldId id="274" r:id="rId10"/>
    <p:sldId id="276" r:id="rId11"/>
    <p:sldId id="277" r:id="rId12"/>
    <p:sldId id="263" r:id="rId13"/>
    <p:sldId id="256" r:id="rId14"/>
    <p:sldId id="281" r:id="rId15"/>
    <p:sldId id="283" r:id="rId16"/>
    <p:sldId id="27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dilna.wz.cz/ren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sdilna.wz.cz/rimanka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atoteka:Carlo_Crivelli_052.jpg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dilna.wz.cz/kostymy.html" TargetMode="External"/><Relationship Id="rId3" Type="http://schemas.openxmlformats.org/officeDocument/2006/relationships/hyperlink" Target="http://www.portalroudnicenadlabem.cz/rotunda-sv-jiri-na-hore-rip-2/" TargetMode="External"/><Relationship Id="rId7" Type="http://schemas.openxmlformats.org/officeDocument/2006/relationships/hyperlink" Target="http://www.kostym.cz/" TargetMode="External"/><Relationship Id="rId2" Type="http://schemas.openxmlformats.org/officeDocument/2006/relationships/hyperlink" Target="http://www.panovnici.estranky.cz/clanky/premysl-otakar-i_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storicky.blog.cz/0807/dejinna-obdobi" TargetMode="External"/><Relationship Id="rId5" Type="http://schemas.openxmlformats.org/officeDocument/2006/relationships/hyperlink" Target="http://historicky.blog.cz/0910/romanske-odevy" TargetMode="External"/><Relationship Id="rId4" Type="http://schemas.openxmlformats.org/officeDocument/2006/relationships/hyperlink" Target="http://fashion-design.blog.cz/0711/romanska-moda" TargetMode="External"/><Relationship Id="rId9" Type="http://schemas.openxmlformats.org/officeDocument/2006/relationships/hyperlink" Target="http://hr.wikipedia.org/wiki/Tonzur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427984" y="980728"/>
            <a:ext cx="38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4660_NES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428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</a:t>
            </a:r>
            <a:r>
              <a:rPr lang="cs-CZ" sz="1400" dirty="0" smtClean="0"/>
              <a:t>CZ.1.07/1.5.00/34.0883 </a:t>
            </a:r>
            <a:endParaRPr lang="cs-CZ" sz="1400" dirty="0" smtClean="0"/>
          </a:p>
          <a:p>
            <a:r>
              <a:rPr lang="cs-CZ" sz="1400" dirty="0" smtClean="0"/>
              <a:t>Název projektu:	</a:t>
            </a:r>
            <a:r>
              <a:rPr lang="cs-CZ" sz="1400" dirty="0" smtClean="0"/>
              <a:t>Rozvoj </a:t>
            </a:r>
            <a:r>
              <a:rPr lang="cs-CZ" sz="1400" dirty="0" smtClean="0"/>
              <a:t>vzdělanosti</a:t>
            </a:r>
          </a:p>
          <a:p>
            <a:r>
              <a:rPr lang="cs-CZ" sz="1400" dirty="0" smtClean="0"/>
              <a:t>Číslo šablony:   	</a:t>
            </a:r>
            <a:r>
              <a:rPr lang="cs-CZ" sz="1400" dirty="0" smtClean="0"/>
              <a:t>III/2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Datum vytvoření:	</a:t>
            </a:r>
            <a:r>
              <a:rPr lang="cs-CZ" sz="1400" dirty="0" smtClean="0"/>
              <a:t>1.10</a:t>
            </a:r>
            <a:r>
              <a:rPr lang="cs-CZ" sz="1400" dirty="0" smtClean="0"/>
              <a:t>. 2012</a:t>
            </a:r>
            <a:br>
              <a:rPr lang="cs-CZ" sz="1400" dirty="0" smtClean="0"/>
            </a:br>
            <a:r>
              <a:rPr lang="cs-CZ" sz="1400" dirty="0" smtClean="0"/>
              <a:t>Autor:		</a:t>
            </a:r>
            <a:r>
              <a:rPr lang="cs-CZ" sz="1400" dirty="0" smtClean="0"/>
              <a:t>Mgr</a:t>
            </a:r>
            <a:r>
              <a:rPr lang="cs-CZ" sz="1400" dirty="0" smtClean="0"/>
              <a:t>. Kateřina Nesrstová</a:t>
            </a:r>
          </a:p>
          <a:p>
            <a:r>
              <a:rPr lang="cs-CZ" sz="1400" dirty="0" smtClean="0"/>
              <a:t>Určeno pro předmět</a:t>
            </a:r>
            <a:r>
              <a:rPr lang="cs-CZ" sz="1400" smtClean="0"/>
              <a:t>:        </a:t>
            </a:r>
            <a:r>
              <a:rPr lang="cs-CZ" sz="1400" smtClean="0"/>
              <a:t>Tvorba </a:t>
            </a:r>
            <a:r>
              <a:rPr lang="cs-CZ" sz="1400" dirty="0" smtClean="0"/>
              <a:t>účesu </a:t>
            </a:r>
            <a:br>
              <a:rPr lang="cs-CZ" sz="1400" dirty="0" smtClean="0"/>
            </a:br>
            <a:r>
              <a:rPr lang="cs-CZ" sz="1400" dirty="0" smtClean="0"/>
              <a:t>Tematická oblast:</a:t>
            </a:r>
            <a:r>
              <a:rPr lang="cs-CZ" sz="1400" smtClean="0"/>
              <a:t>	</a:t>
            </a:r>
            <a:r>
              <a:rPr lang="cs-CZ" sz="1400" smtClean="0"/>
              <a:t>Historie </a:t>
            </a:r>
            <a:r>
              <a:rPr lang="cs-CZ" sz="1400" dirty="0" smtClean="0"/>
              <a:t>účesu</a:t>
            </a:r>
            <a:br>
              <a:rPr lang="cs-CZ" sz="1400" dirty="0" smtClean="0"/>
            </a:br>
            <a:r>
              <a:rPr lang="cs-CZ" sz="1400" dirty="0" smtClean="0"/>
              <a:t>Obor vzdělání:</a:t>
            </a:r>
            <a:r>
              <a:rPr lang="cs-CZ" sz="1400" smtClean="0"/>
              <a:t>	</a:t>
            </a:r>
            <a:r>
              <a:rPr lang="cs-CZ" sz="1400" smtClean="0"/>
              <a:t>Kadeřník </a:t>
            </a:r>
            <a:r>
              <a:rPr lang="cs-CZ" sz="1400" dirty="0" smtClean="0"/>
              <a:t>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doba románská.</a:t>
            </a:r>
            <a:br>
              <a:rPr lang="cs-CZ" sz="1400" dirty="0" smtClean="0"/>
            </a:br>
            <a:endParaRPr lang="cs-CZ" sz="1400" dirty="0" smtClean="0"/>
          </a:p>
          <a:p>
            <a:r>
              <a:rPr lang="cs-CZ" sz="1400" dirty="0" smtClean="0"/>
              <a:t>Popis využití: prezentace s úkoly o době románské s využitím dataprojektoru a notebooku k prohlubování a upevňování učiva.</a:t>
            </a:r>
          </a:p>
          <a:p>
            <a:pPr lvl="0"/>
            <a:r>
              <a:rPr lang="cs-CZ" sz="1400" dirty="0" smtClean="0"/>
              <a:t>Učitel může využívat ukázky z filmu PRVNÍ RYTÍŘ dostupných na </a:t>
            </a:r>
            <a:r>
              <a:rPr lang="cs-CZ" sz="1400" u="sng" dirty="0" smtClean="0">
                <a:hlinkClick r:id="rId3"/>
              </a:rPr>
              <a:t>www.</a:t>
            </a:r>
            <a:r>
              <a:rPr lang="cs-CZ" sz="1400" u="sng" dirty="0" err="1" smtClean="0">
                <a:hlinkClick r:id="rId3"/>
              </a:rPr>
              <a:t>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červeně).</a:t>
            </a:r>
          </a:p>
          <a:p>
            <a:pPr lvl="0"/>
            <a:r>
              <a:rPr lang="cs-CZ" sz="1400" dirty="0" smtClean="0"/>
              <a:t>Po probrání dvou tematických celků ŘÍM, DOBA ROMÁNSKÁ následuje test. 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románská A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0874" y="620688"/>
            <a:ext cx="4683126" cy="566124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83671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ÚPRAVA HLAVY ŽENY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5178306" cy="6021288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mladé dívky - vlasy 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rozpuštěné  nebo svázané 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do copů ovázané stuhami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vdané ženy - dlouhé copy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musely zakrývat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šátky a závoji,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zámožnější ženy si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copy 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stáčely okolo uší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případně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při tvorbě účesů používaly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copánkové příčesky, umně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vpletené do vlastních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kratších vlasů.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436096" y="26064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8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ÚPRAVA HLAVY MUŽI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8892480" cy="5544616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vyholená tvář,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vousy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  – znak vysokých hodnostářů,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krátký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pážecí účes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mírně zvlněné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  nebo kudrnaté vlasy, 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bradka do špičky nebo do oblouku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tonzura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– kruhový účes,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vyholovali si vlasy </a:t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  na temeni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(církevní hodnostáři).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K-práce\2011-2012\Tvorba účesu\4.ROMÁNSKÁ\III_12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5544616" cy="2592430"/>
          </a:xfrm>
          <a:prstGeom prst="rect">
            <a:avLst/>
          </a:prstGeom>
          <a:noFill/>
        </p:spPr>
      </p:pic>
      <p:pic>
        <p:nvPicPr>
          <p:cNvPr id="4" name="Picture 3" descr="G:\K-práce\2011-2012\Tvorba účesu\4.ROMÁNSKÁ\III_12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518733" cy="230425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1520" y="270892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latin typeface="Georgia" pitchFamily="18" charset="0"/>
              </a:rPr>
              <a:t>V této době nahrazuje sandále </a:t>
            </a:r>
            <a:r>
              <a:rPr lang="cs-CZ" sz="3200" b="1" dirty="0" smtClean="0">
                <a:latin typeface="Georgia" pitchFamily="18" charset="0"/>
              </a:rPr>
              <a:t>uzavřená obuv s prodlouženou špičkou</a:t>
            </a:r>
            <a:r>
              <a:rPr lang="cs-CZ" sz="3200" dirty="0" smtClean="0">
                <a:latin typeface="Georgia" pitchFamily="18" charset="0"/>
              </a:rPr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76056" y="3326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10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696" y="6093296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form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065465" cy="4077072"/>
          </a:xfrm>
          <a:prstGeom prst="rect">
            <a:avLst/>
          </a:prstGeom>
          <a:noFill/>
        </p:spPr>
      </p:pic>
      <p:pic>
        <p:nvPicPr>
          <p:cNvPr id="2" name="Obrázek 4" descr="romansk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498" y="2780928"/>
            <a:ext cx="5969758" cy="407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843808" y="648866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47667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 smtClean="0"/>
              <a:t>Vyber z obrázků jeden, na kterém je oděv z </a:t>
            </a:r>
            <a:r>
              <a:rPr lang="cs-CZ" sz="2400" b="1" dirty="0" smtClean="0"/>
              <a:t>románského</a:t>
            </a:r>
            <a:r>
              <a:rPr lang="cs-CZ" sz="2400" dirty="0" smtClean="0"/>
              <a:t> období </a:t>
            </a:r>
            <a:br>
              <a:rPr lang="cs-CZ" sz="2400" dirty="0" smtClean="0"/>
            </a:br>
            <a:r>
              <a:rPr lang="cs-CZ" sz="2400" dirty="0" smtClean="0"/>
              <a:t>a jeden, na kterém je oděv z období starověkého </a:t>
            </a:r>
            <a:r>
              <a:rPr lang="cs-CZ" sz="2400" b="1" dirty="0" smtClean="0"/>
              <a:t>Říma</a:t>
            </a:r>
            <a:r>
              <a:rPr lang="cs-CZ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Co mají </a:t>
            </a:r>
            <a:r>
              <a:rPr lang="cs-CZ" sz="2400" b="1" dirty="0" smtClean="0"/>
              <a:t>společné</a:t>
            </a:r>
            <a:r>
              <a:rPr lang="cs-CZ" sz="2400" dirty="0" smtClean="0"/>
              <a:t> dámské šaty z doby románské a oděv </a:t>
            </a:r>
            <a:br>
              <a:rPr lang="cs-CZ" sz="2400" dirty="0" smtClean="0"/>
            </a:br>
            <a:r>
              <a:rPr lang="cs-CZ" sz="2400" dirty="0" smtClean="0"/>
              <a:t>ze starověkého Říma?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Jaký je </a:t>
            </a:r>
            <a:r>
              <a:rPr lang="cs-CZ" sz="2400" b="1" dirty="0" smtClean="0"/>
              <a:t>rozdíl</a:t>
            </a:r>
            <a:r>
              <a:rPr lang="cs-CZ" sz="2400" dirty="0" smtClean="0"/>
              <a:t> mezi mužskými šaty z doby </a:t>
            </a:r>
            <a:br>
              <a:rPr lang="cs-CZ" sz="2400" dirty="0" smtClean="0"/>
            </a:br>
            <a:r>
              <a:rPr lang="cs-CZ" sz="2400" dirty="0" smtClean="0"/>
              <a:t>románské a doby starověkého Říma?</a:t>
            </a:r>
          </a:p>
        </p:txBody>
      </p:sp>
      <p:pic>
        <p:nvPicPr>
          <p:cNvPr id="7170" name="Picture 2" descr="římank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700808"/>
            <a:ext cx="2818136" cy="515719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8075246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č. </a:t>
            </a:r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6488668"/>
            <a:ext cx="10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6" descr="Kopie - románská A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02730"/>
            <a:ext cx="4187021" cy="445526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188640"/>
            <a:ext cx="6277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764704"/>
            <a:ext cx="4523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4. Přiřaď názvy účesů k obrázkům:</a:t>
            </a:r>
            <a:endParaRPr lang="cs-CZ" sz="2400" b="1" dirty="0"/>
          </a:p>
        </p:txBody>
      </p:sp>
      <p:pic>
        <p:nvPicPr>
          <p:cNvPr id="26626" name="Picture 2" descr="http://upload.wikimedia.org/wikipedia/commons/thumb/a/ab/Carlo_Crivelli_052.jpg/220px-Carlo_Crivelli_0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20688"/>
            <a:ext cx="3024336" cy="589745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23528" y="1124744"/>
            <a:ext cx="1812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smtClean="0"/>
              <a:t>Tonzura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323528" y="1772816"/>
            <a:ext cx="2518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smtClean="0"/>
              <a:t>Pážecí účes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8283636" y="6488668"/>
            <a:ext cx="86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14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27584" y="6309320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9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54868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Označte do vaší osy románské období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věci nebo osobnosti </a:t>
            </a:r>
            <a:r>
              <a:rPr lang="cs-CZ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 toto období typické</a:t>
            </a:r>
            <a:r>
              <a:rPr lang="cs-CZ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4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926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2 - </a:t>
            </a:r>
            <a:r>
              <a:rPr lang="cs-CZ" dirty="0" smtClean="0">
                <a:hlinkClick r:id="rId2"/>
              </a:rPr>
              <a:t>http://www.panovnici.</a:t>
            </a:r>
            <a:r>
              <a:rPr lang="cs-CZ" dirty="0" err="1" smtClean="0">
                <a:hlinkClick r:id="rId2"/>
              </a:rPr>
              <a:t>estranky.cz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clanky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premysl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otakar</a:t>
            </a:r>
            <a:r>
              <a:rPr lang="cs-CZ" dirty="0" smtClean="0">
                <a:hlinkClick r:id="rId2"/>
              </a:rPr>
              <a:t>-i_.</a:t>
            </a:r>
            <a:r>
              <a:rPr lang="cs-CZ" dirty="0" err="1" smtClean="0">
                <a:hlinkClick r:id="rId2"/>
              </a:rPr>
              <a:t>html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3568" y="2606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1 -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portalroudnicenadlabem.cz</a:t>
            </a:r>
            <a:r>
              <a:rPr lang="cs-CZ" dirty="0" smtClean="0">
                <a:hlinkClick r:id="rId3"/>
              </a:rPr>
              <a:t>/rotunda-</a:t>
            </a:r>
            <a:r>
              <a:rPr lang="cs-CZ" dirty="0" err="1" smtClean="0">
                <a:hlinkClick r:id="rId3"/>
              </a:rPr>
              <a:t>sv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jiri</a:t>
            </a:r>
            <a:r>
              <a:rPr lang="cs-CZ" dirty="0" smtClean="0">
                <a:hlinkClick r:id="rId3"/>
              </a:rPr>
              <a:t>-na-</a:t>
            </a:r>
            <a:r>
              <a:rPr lang="cs-CZ" dirty="0" err="1" smtClean="0">
                <a:hlinkClick r:id="rId3"/>
              </a:rPr>
              <a:t>hore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rip</a:t>
            </a:r>
            <a:r>
              <a:rPr lang="cs-CZ" dirty="0" smtClean="0">
                <a:hlinkClick r:id="rId3"/>
              </a:rPr>
              <a:t>-2/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12474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3, 4 - </a:t>
            </a:r>
            <a:r>
              <a:rPr lang="cs-CZ" dirty="0" smtClean="0">
                <a:hlinkClick r:id="rId4"/>
              </a:rPr>
              <a:t>http://fashion-design.blog.cz/0711/romanska-moda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71600" y="1988840"/>
            <a:ext cx="5583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6 - </a:t>
            </a:r>
            <a:r>
              <a:rPr lang="cs-CZ" dirty="0" smtClean="0">
                <a:hlinkClick r:id="rId5"/>
              </a:rPr>
              <a:t>http://historicky.blog.cz/0910/</a:t>
            </a:r>
            <a:r>
              <a:rPr lang="cs-CZ" dirty="0" err="1" smtClean="0">
                <a:hlinkClick r:id="rId5"/>
              </a:rPr>
              <a:t>romanske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odevy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1600" y="1628800"/>
            <a:ext cx="545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5 - </a:t>
            </a:r>
            <a:r>
              <a:rPr lang="cs-CZ" dirty="0" smtClean="0">
                <a:hlinkClick r:id="rId6"/>
              </a:rPr>
              <a:t>http://historicky.blog.cz/0807/</a:t>
            </a:r>
            <a:r>
              <a:rPr lang="cs-CZ" dirty="0" err="1" smtClean="0">
                <a:hlinkClick r:id="rId6"/>
              </a:rPr>
              <a:t>dejinna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obdobi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99592" y="2420888"/>
            <a:ext cx="4024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7, 10, 11 -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kostym.cz</a:t>
            </a:r>
            <a:r>
              <a:rPr lang="cs-CZ" dirty="0" smtClean="0">
                <a:hlinkClick r:id="rId7"/>
              </a:rPr>
              <a:t>/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59024" y="29249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Obr. č. 8, 9 - LÜHR, G. </a:t>
            </a:r>
            <a:r>
              <a:rPr lang="cs-CZ" i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Praha : Sobotáles  cz, 2004.</a:t>
            </a:r>
            <a:endParaRPr lang="cs-CZ" dirty="0" smtClean="0">
              <a:latin typeface="Baskerville Old Fac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ISBN 80-86706-03-6. s. 124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5576" y="38610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12, 13 - </a:t>
            </a:r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sdilna.wz.cz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kostymy.html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83568" y="4221088"/>
            <a:ext cx="445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14 - </a:t>
            </a:r>
            <a:r>
              <a:rPr lang="cs-CZ" dirty="0" smtClean="0">
                <a:hlinkClick r:id="rId9"/>
              </a:rPr>
              <a:t>http://hr.</a:t>
            </a:r>
            <a:r>
              <a:rPr lang="cs-CZ" dirty="0" err="1" smtClean="0">
                <a:hlinkClick r:id="rId9"/>
              </a:rPr>
              <a:t>wikipedia.org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wiki</a:t>
            </a:r>
            <a:r>
              <a:rPr lang="cs-CZ" dirty="0" smtClean="0">
                <a:hlinkClick r:id="rId9"/>
              </a:rPr>
              <a:t>/Tonzura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Georgia" pitchFamily="18" charset="0"/>
              </a:rPr>
              <a:t>DOBA   ROMÁNSKÁ</a:t>
            </a:r>
            <a:r>
              <a:rPr lang="cs-CZ" b="1" dirty="0" smtClean="0">
                <a:solidFill>
                  <a:schemeClr val="accent1"/>
                </a:solidFill>
                <a:latin typeface="Latha" pitchFamily="2"/>
              </a:rPr>
              <a:t>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itchFamily="18" charset="0"/>
              </a:rPr>
              <a:t>r. 700 - 1250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atin typeface="Georgia" pitchFamily="18" charset="0"/>
              </a:rPr>
              <a:t>Říp </a:t>
            </a:r>
          </a:p>
          <a:p>
            <a:pPr algn="ctr"/>
            <a:r>
              <a:rPr lang="cs-CZ" sz="4800" b="1" dirty="0" smtClean="0">
                <a:latin typeface="Georgia" pitchFamily="18" charset="0"/>
              </a:rPr>
              <a:t>- rotunda svatého Jiří</a:t>
            </a:r>
            <a:endParaRPr lang="cs-CZ" sz="4800" b="1" dirty="0">
              <a:latin typeface="Georgia" pitchFamily="18" charset="0"/>
            </a:endParaRPr>
          </a:p>
        </p:txBody>
      </p:sp>
      <p:pic>
        <p:nvPicPr>
          <p:cNvPr id="16386" name="Picture 2" descr="http://www.portalymest.cz/obrazky/rotunda-sv-jiri-na-hore-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7234" cy="530120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082136" y="692696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Obr. č.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Stěhování národů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křížové výpravy,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3000" dirty="0" smtClean="0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zakládána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města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rozvíjela se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řemesla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.</a:t>
            </a:r>
            <a:endParaRPr lang="cs-CZ" sz="3000" dirty="0" smtClean="0"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000" dirty="0" smtClean="0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Účastníci křížových výprav znali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teplou lázeň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.</a:t>
            </a:r>
            <a:endParaRPr lang="cs-CZ" sz="3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3000" dirty="0" smtClean="0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Vzniklo řemeslo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lazebník.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Ten zřizoval veřejné</a:t>
            </a:r>
            <a:b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 lázně.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Lazebník holil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stříhal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upravoval </a:t>
            </a:r>
            <a:b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 vlasy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prováděl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drobné chirurgické zásahy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, </a:t>
            </a:r>
            <a:b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 např. trhání zubů  apod.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000" dirty="0" smtClean="0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Lazebnice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hosty </a:t>
            </a: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masírovaly a pečovaly </a:t>
            </a:r>
            <a:b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</a:br>
            <a:r>
              <a:rPr lang="cs-CZ" sz="3000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o vlasy a nehty</a:t>
            </a:r>
            <a:r>
              <a:rPr lang="cs-CZ" sz="3000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000" dirty="0" smtClean="0">
              <a:latin typeface="Georgia" pitchFamily="18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PŘEMYSL OTAKAR I.</a:t>
            </a:r>
            <a:br>
              <a:rPr lang="cs-CZ" b="1" dirty="0" smtClean="0"/>
            </a:br>
            <a:r>
              <a:rPr lang="pl-PL" dirty="0" smtClean="0"/>
              <a:t> </a:t>
            </a:r>
            <a:r>
              <a:rPr lang="pl-PL" sz="3600" dirty="0" smtClean="0"/>
              <a:t>1198 – 1230 (český král)</a:t>
            </a:r>
            <a:endParaRPr lang="cs-CZ" sz="3600" dirty="0"/>
          </a:p>
        </p:txBody>
      </p:sp>
      <p:pic>
        <p:nvPicPr>
          <p:cNvPr id="6" name="Zástupný symbol pro obsah 5" descr="Přemysl Otakar I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82540"/>
            <a:ext cx="4608512" cy="5475460"/>
          </a:xfrm>
        </p:spPr>
      </p:pic>
      <p:sp>
        <p:nvSpPr>
          <p:cNvPr id="4" name="Obdélník 3"/>
          <p:cNvSpPr/>
          <p:nvPr/>
        </p:nvSpPr>
        <p:spPr>
          <a:xfrm>
            <a:off x="6695728" y="64886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Obr. č. 2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rom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836" y="260648"/>
            <a:ext cx="493516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93610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Georgia" pitchFamily="18" charset="0"/>
              </a:rPr>
              <a:t>ODÍVÁNÍ - MUŽI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4392488" cy="59492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eorgia" pitchFamily="18" charset="0"/>
              </a:rPr>
              <a:t> </a:t>
            </a:r>
            <a:r>
              <a:rPr lang="cs-CZ" sz="2800" b="1" dirty="0" smtClean="0">
                <a:latin typeface="Georgia" pitchFamily="18" charset="0"/>
              </a:rPr>
              <a:t>Tunika</a:t>
            </a:r>
            <a:r>
              <a:rPr lang="cs-CZ" sz="2800" dirty="0" smtClean="0">
                <a:latin typeface="Georgia" pitchFamily="18" charset="0"/>
              </a:rPr>
              <a:t> se v pase</a:t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  podvazovala, měla </a:t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  </a:t>
            </a:r>
            <a:r>
              <a:rPr lang="cs-CZ" sz="2800" b="1" dirty="0" smtClean="0">
                <a:latin typeface="Georgia" pitchFamily="18" charset="0"/>
              </a:rPr>
              <a:t>dlouhé rovné rukávy </a:t>
            </a:r>
            <a:r>
              <a:rPr lang="cs-CZ" sz="2800" dirty="0" smtClean="0">
                <a:latin typeface="Georgia" pitchFamily="18" charset="0"/>
              </a:rPr>
              <a:t/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  zužující se k zápěstí, </a:t>
            </a:r>
          </a:p>
          <a:p>
            <a:endParaRPr lang="cs-CZ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eorgia" pitchFamily="18" charset="0"/>
              </a:rPr>
              <a:t> spodní plátěná košile, </a:t>
            </a:r>
          </a:p>
          <a:p>
            <a:endParaRPr lang="cs-CZ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eorgia" pitchFamily="18" charset="0"/>
              </a:rPr>
              <a:t> </a:t>
            </a:r>
            <a:r>
              <a:rPr lang="cs-CZ" sz="2800" b="1" dirty="0" smtClean="0">
                <a:latin typeface="Georgia" pitchFamily="18" charset="0"/>
              </a:rPr>
              <a:t>dlouhé úzké kalhoty</a:t>
            </a:r>
            <a:r>
              <a:rPr lang="cs-CZ" sz="2800" dirty="0" smtClean="0">
                <a:latin typeface="Georgia" pitchFamily="18" charset="0"/>
              </a:rPr>
              <a:t>,</a:t>
            </a:r>
          </a:p>
          <a:p>
            <a:endParaRPr lang="cs-CZ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Georgia" pitchFamily="18" charset="0"/>
              </a:rPr>
              <a:t> krátký plášť sepnutý</a:t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  na pravém rameni</a:t>
            </a:r>
            <a:br>
              <a:rPr lang="cs-CZ" sz="2800" dirty="0" smtClean="0">
                <a:latin typeface="Georgia" pitchFamily="18" charset="0"/>
              </a:rPr>
            </a:br>
            <a:r>
              <a:rPr lang="cs-CZ" sz="2800" dirty="0" smtClean="0">
                <a:latin typeface="Georgia" pitchFamily="18" charset="0"/>
              </a:rPr>
              <a:t>  sponou.</a:t>
            </a:r>
            <a:endParaRPr lang="cs-CZ" sz="2800" dirty="0">
              <a:latin typeface="Georgia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60032" y="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ro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859" y="0"/>
            <a:ext cx="5130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77968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Georgia" pitchFamily="18" charset="0"/>
              </a:rPr>
              <a:t>ODÍVÁNÍ - ŽENY</a:t>
            </a:r>
            <a:endParaRPr lang="cs-CZ" sz="3200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4248472" cy="59046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000" dirty="0" smtClean="0">
                <a:latin typeface="Georgia" pitchFamily="18" charset="0"/>
              </a:rPr>
              <a:t> </a:t>
            </a:r>
            <a:r>
              <a:rPr lang="cs-CZ" sz="3400" b="1" dirty="0" smtClean="0">
                <a:latin typeface="Georgia" pitchFamily="18" charset="0"/>
              </a:rPr>
              <a:t>Spodní bílý košilovitý </a:t>
            </a:r>
            <a:br>
              <a:rPr lang="cs-CZ" sz="3400" b="1" dirty="0" smtClean="0">
                <a:latin typeface="Georgia" pitchFamily="18" charset="0"/>
              </a:rPr>
            </a:br>
            <a:r>
              <a:rPr lang="cs-CZ" sz="3400" b="1" dirty="0" smtClean="0">
                <a:latin typeface="Georgia" pitchFamily="18" charset="0"/>
              </a:rPr>
              <a:t>  oděv s těsnými rukávy</a:t>
            </a:r>
            <a:r>
              <a:rPr lang="cs-CZ" sz="3400" dirty="0" smtClean="0">
                <a:latin typeface="Georgia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3400" dirty="0" smtClean="0">
                <a:latin typeface="Georgia" pitchFamily="18" charset="0"/>
              </a:rPr>
              <a:t> </a:t>
            </a:r>
            <a:r>
              <a:rPr lang="cs-CZ" sz="3400" b="1" dirty="0" smtClean="0">
                <a:latin typeface="Georgia" pitchFamily="18" charset="0"/>
              </a:rPr>
              <a:t>Svrchní oděv </a:t>
            </a:r>
            <a:r>
              <a:rPr lang="cs-CZ" sz="3400" dirty="0" smtClean="0">
                <a:latin typeface="Georgia" pitchFamily="18" charset="0"/>
              </a:rPr>
              <a:t>– </a:t>
            </a:r>
            <a:r>
              <a:rPr lang="cs-CZ" sz="3400" b="1" dirty="0" smtClean="0">
                <a:latin typeface="Georgia" pitchFamily="18" charset="0"/>
              </a:rPr>
              <a:t>široké</a:t>
            </a:r>
            <a:br>
              <a:rPr lang="cs-CZ" sz="3400" b="1" dirty="0" smtClean="0">
                <a:latin typeface="Georgia" pitchFamily="18" charset="0"/>
              </a:rPr>
            </a:br>
            <a:r>
              <a:rPr lang="cs-CZ" sz="3400" b="1" dirty="0" smtClean="0">
                <a:latin typeface="Georgia" pitchFamily="18" charset="0"/>
              </a:rPr>
              <a:t>  rukávy tvaru kalichu </a:t>
            </a:r>
            <a:br>
              <a:rPr lang="cs-CZ" sz="3400" b="1" dirty="0" smtClean="0">
                <a:latin typeface="Georgia" pitchFamily="18" charset="0"/>
              </a:rPr>
            </a:br>
            <a:r>
              <a:rPr lang="cs-CZ" sz="3400" b="1" dirty="0" smtClean="0">
                <a:latin typeface="Georgia" pitchFamily="18" charset="0"/>
              </a:rPr>
              <a:t>  nebo volných cípů, </a:t>
            </a:r>
            <a:br>
              <a:rPr lang="cs-CZ" sz="3400" b="1" dirty="0" smtClean="0">
                <a:latin typeface="Georgia" pitchFamily="18" charset="0"/>
              </a:rPr>
            </a:br>
            <a:r>
              <a:rPr lang="cs-CZ" sz="3400" b="1" dirty="0" smtClean="0">
                <a:latin typeface="Georgia" pitchFamily="18" charset="0"/>
              </a:rPr>
              <a:t>  zdobení, vyšívané   </a:t>
            </a:r>
            <a:br>
              <a:rPr lang="cs-CZ" sz="3400" b="1" dirty="0" smtClean="0">
                <a:latin typeface="Georgia" pitchFamily="18" charset="0"/>
              </a:rPr>
            </a:br>
            <a:r>
              <a:rPr lang="cs-CZ" sz="3400" b="1" dirty="0" smtClean="0">
                <a:latin typeface="Georgia" pitchFamily="18" charset="0"/>
              </a:rPr>
              <a:t>  lemy.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sz="3400" dirty="0" smtClean="0">
                <a:latin typeface="Georgia" pitchFamily="18" charset="0"/>
              </a:rPr>
              <a:t> Časem se z tuniky vyvinuly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</a:t>
            </a:r>
            <a:r>
              <a:rPr lang="cs-CZ" sz="3400" b="1" dirty="0" smtClean="0">
                <a:latin typeface="Georgia" pitchFamily="18" charset="0"/>
              </a:rPr>
              <a:t>šaty</a:t>
            </a:r>
            <a:r>
              <a:rPr lang="cs-CZ" sz="3400" dirty="0" smtClean="0">
                <a:latin typeface="Georgia" pitchFamily="18" charset="0"/>
              </a:rPr>
              <a:t> šité, více méně 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</a:t>
            </a:r>
            <a:r>
              <a:rPr lang="cs-CZ" sz="3400" b="1" dirty="0" smtClean="0">
                <a:latin typeface="Georgia" pitchFamily="18" charset="0"/>
              </a:rPr>
              <a:t>přiléhavé</a:t>
            </a:r>
            <a:r>
              <a:rPr lang="cs-CZ" sz="3400" dirty="0" smtClean="0">
                <a:latin typeface="Georgia" pitchFamily="18" charset="0"/>
              </a:rPr>
              <a:t>, tím, že byly 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zužovány a sestřihovány.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sz="3400" dirty="0" smtClean="0">
                <a:latin typeface="Georgia" pitchFamily="18" charset="0"/>
              </a:rPr>
              <a:t> Plášť přes ramena, na prsou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sepnutý sponou, při 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špatném počasí si jím</a:t>
            </a:r>
            <a:br>
              <a:rPr lang="cs-CZ" sz="3400" dirty="0" smtClean="0">
                <a:latin typeface="Georgia" pitchFamily="18" charset="0"/>
              </a:rPr>
            </a:br>
            <a:r>
              <a:rPr lang="cs-CZ" sz="3400" dirty="0" smtClean="0">
                <a:latin typeface="Georgia" pitchFamily="18" charset="0"/>
              </a:rPr>
              <a:t>   překrývaly hlavu.</a:t>
            </a: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004048" y="0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Tvorba účesu\4.ROMÁNSKÁ\III_1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176587" cy="4487863"/>
          </a:xfrm>
          <a:prstGeom prst="rect">
            <a:avLst/>
          </a:prstGeom>
          <a:noFill/>
        </p:spPr>
      </p:pic>
      <p:pic>
        <p:nvPicPr>
          <p:cNvPr id="1027" name="Picture 3" descr="G:\K-práce\2011-2012\Tvorba účesu\4.ROMÁNSKÁ\III_12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3157537" cy="4487863"/>
          </a:xfrm>
          <a:prstGeom prst="rect">
            <a:avLst/>
          </a:prstGeom>
          <a:noFill/>
        </p:spPr>
      </p:pic>
      <p:pic>
        <p:nvPicPr>
          <p:cNvPr id="1028" name="Picture 4" descr="G:\K-práce\2011-2012\Tvorba účesu\4.ROMÁNSKÁ\III_12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714625" cy="448786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851920" y="26064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62872" cy="779686"/>
          </a:xfrm>
        </p:spPr>
        <p:txBody>
          <a:bodyPr>
            <a:noAutofit/>
          </a:bodyPr>
          <a:lstStyle/>
          <a:p>
            <a:r>
              <a:rPr lang="cs-CZ" sz="4000" dirty="0" smtClean="0"/>
              <a:t>POKRÝVKA HLAVY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4968552" cy="5616624"/>
          </a:xfrm>
        </p:spPr>
        <p:txBody>
          <a:bodyPr>
            <a:normAutofit lnSpcReduction="10000"/>
          </a:bodyPr>
          <a:lstStyle/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Vdané bohaté ženy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nosily většinou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závoje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které vyměnily za obyčejné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plátěné šátky. 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Jemná plátěná rouška pak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obepínala bradu a zakrývala hrdlo. </a:t>
            </a:r>
          </a:p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Svobodné dívky vyšších vrstev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nosily různé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obroučky, čelenky a rozpuštěné dlouhé vlasy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. Nosily také půvabně řasený závoj kolem hlavy, který stejně jako bohaté vdané ženy, začaly nosit místo prosté plátěné roušky.</a:t>
            </a:r>
          </a:p>
          <a:p>
            <a:endParaRPr lang="cs-CZ" dirty="0"/>
          </a:p>
        </p:txBody>
      </p:sp>
      <p:pic>
        <p:nvPicPr>
          <p:cNvPr id="5" name="Picture 2" descr="G:\K-práce\2011-2012\Tvorba účesu\4.ROMÁNSKÁ\III_12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600400" cy="677387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292080" y="260648"/>
            <a:ext cx="95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398</Words>
  <Application>Microsoft Office PowerPoint</Application>
  <PresentationFormat>Předvádění na obrazovce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DOBA   ROMÁNSKÁ </vt:lpstr>
      <vt:lpstr>Snímek 3</vt:lpstr>
      <vt:lpstr>Snímek 4</vt:lpstr>
      <vt:lpstr>PŘEMYSL OTAKAR I.  1198 – 1230 (český král)</vt:lpstr>
      <vt:lpstr>ODÍVÁNÍ - MUŽI</vt:lpstr>
      <vt:lpstr>ODÍVÁNÍ - ŽENY</vt:lpstr>
      <vt:lpstr>Snímek 8</vt:lpstr>
      <vt:lpstr>POKRÝVKA HLAVY</vt:lpstr>
      <vt:lpstr>ÚPRAVA HLAVY ŽENY</vt:lpstr>
      <vt:lpstr>ÚPRAVA HLAVY MUŽI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ucitel</cp:lastModifiedBy>
  <cp:revision>90</cp:revision>
  <dcterms:modified xsi:type="dcterms:W3CDTF">2012-12-03T10:37:24Z</dcterms:modified>
</cp:coreProperties>
</file>