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300" r:id="rId4"/>
    <p:sldId id="284" r:id="rId5"/>
    <p:sldId id="285" r:id="rId6"/>
    <p:sldId id="260" r:id="rId7"/>
    <p:sldId id="281" r:id="rId8"/>
    <p:sldId id="262" r:id="rId9"/>
    <p:sldId id="301" r:id="rId10"/>
    <p:sldId id="275" r:id="rId11"/>
    <p:sldId id="258" r:id="rId12"/>
    <p:sldId id="290" r:id="rId13"/>
    <p:sldId id="267" r:id="rId14"/>
    <p:sldId id="291" r:id="rId15"/>
    <p:sldId id="277" r:id="rId16"/>
    <p:sldId id="305" r:id="rId17"/>
    <p:sldId id="269" r:id="rId18"/>
    <p:sldId id="292" r:id="rId19"/>
    <p:sldId id="270" r:id="rId20"/>
    <p:sldId id="304" r:id="rId21"/>
    <p:sldId id="266" r:id="rId22"/>
    <p:sldId id="265" r:id="rId23"/>
    <p:sldId id="280" r:id="rId24"/>
    <p:sldId id="302" r:id="rId25"/>
    <p:sldId id="29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tedr%C3%A1la_svat%C3%A9ho_V%C3%ADta,_V%C3%A1clava_a_Vojt%C4%9Bcha" TargetMode="External"/><Relationship Id="rId3" Type="http://schemas.openxmlformats.org/officeDocument/2006/relationships/hyperlink" Target="http://dinosauri-bakov.galerie.cz/902614-panovnici-ceskych-zemi" TargetMode="External"/><Relationship Id="rId7" Type="http://schemas.openxmlformats.org/officeDocument/2006/relationships/hyperlink" Target="http://www.csfd.cz/film/23440-noc-na-karlstejne/galerie/" TargetMode="External"/><Relationship Id="rId2" Type="http://schemas.openxmlformats.org/officeDocument/2006/relationships/hyperlink" Target="http://www.kudyznudy.cz/Aktivity-a-akce/Aktivity/Karlstejn---za-mistrem-Theodorikem-i-Otcem-vlasti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ianaleevi.com/clanky/testy/krasa-a-styl/v-jake-dobe-bys-zila-podle-tveho-vysneneho-obleceni-.html" TargetMode="External"/><Relationship Id="rId5" Type="http://schemas.openxmlformats.org/officeDocument/2006/relationships/hyperlink" Target="http://oko.yin.cz/37/uprava-hlavy-zen-v-dobe-stredoveku/" TargetMode="External"/><Relationship Id="rId10" Type="http://schemas.openxmlformats.org/officeDocument/2006/relationships/hyperlink" Target="http://www.liveinternet.ru/users/hatshepsoot/post130932486/" TargetMode="External"/><Relationship Id="rId4" Type="http://schemas.openxmlformats.org/officeDocument/2006/relationships/hyperlink" Target="http://www.kostym.cz/" TargetMode="External"/><Relationship Id="rId9" Type="http://schemas.openxmlformats.org/officeDocument/2006/relationships/hyperlink" Target="http://cs.wikipedia.org/wiki/Chr%C3%A1m_svat%C3%A9_Barbo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c/c8/Interior_of_St._Vitus_Cathedral_Prague_0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427984" y="980728"/>
            <a:ext cx="38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4860_NES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428736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</a:t>
            </a:r>
            <a:r>
              <a:rPr lang="cs-CZ" sz="1400" dirty="0" smtClean="0"/>
              <a:t>CZ.1.07/1.5.00/34.0883 </a:t>
            </a:r>
            <a:endParaRPr lang="cs-CZ" sz="1400" dirty="0" smtClean="0"/>
          </a:p>
          <a:p>
            <a:r>
              <a:rPr lang="cs-CZ" sz="1400" dirty="0" smtClean="0"/>
              <a:t>Název projektu</a:t>
            </a:r>
            <a:r>
              <a:rPr lang="cs-CZ" sz="1400" dirty="0" smtClean="0"/>
              <a:t>:</a:t>
            </a:r>
            <a:r>
              <a:rPr lang="cs-CZ" sz="1400" dirty="0" smtClean="0"/>
              <a:t>	Rozvoj vzdělanosti</a:t>
            </a:r>
          </a:p>
          <a:p>
            <a:r>
              <a:rPr lang="cs-CZ" sz="1400" dirty="0" smtClean="0"/>
              <a:t>Číslo šablony:   	III/2</a:t>
            </a:r>
            <a:br>
              <a:rPr lang="cs-CZ" sz="1400" dirty="0" smtClean="0"/>
            </a:br>
            <a:r>
              <a:rPr lang="cs-CZ" sz="1400" dirty="0" smtClean="0"/>
              <a:t>Datum vytvoření</a:t>
            </a:r>
            <a:r>
              <a:rPr lang="cs-CZ" sz="1400" dirty="0" smtClean="0"/>
              <a:t>:</a:t>
            </a:r>
            <a:r>
              <a:rPr lang="cs-CZ" sz="1400" dirty="0" smtClean="0"/>
              <a:t>	2</a:t>
            </a:r>
            <a:r>
              <a:rPr lang="cs-CZ" sz="1400" dirty="0" smtClean="0"/>
              <a:t>. 10</a:t>
            </a:r>
            <a:r>
              <a:rPr lang="cs-CZ" sz="1400" dirty="0" smtClean="0"/>
              <a:t>. 2012</a:t>
            </a:r>
            <a:br>
              <a:rPr lang="cs-CZ" sz="1400" dirty="0" smtClean="0"/>
            </a:br>
            <a:r>
              <a:rPr lang="cs-CZ" sz="1400" dirty="0" smtClean="0"/>
              <a:t>Autor:		Mgr. Kateřina Nesrstová</a:t>
            </a:r>
          </a:p>
          <a:p>
            <a:r>
              <a:rPr lang="cs-CZ" sz="1400" dirty="0" smtClean="0"/>
              <a:t>Určeno pro předmět</a:t>
            </a:r>
            <a:r>
              <a:rPr lang="cs-CZ" sz="1400" smtClean="0"/>
              <a:t>:      </a:t>
            </a:r>
            <a:r>
              <a:rPr lang="cs-CZ" sz="1400" smtClean="0"/>
              <a:t> </a:t>
            </a:r>
            <a:r>
              <a:rPr lang="cs-CZ" sz="1400" dirty="0" smtClean="0"/>
              <a:t>	Tvorba účesu </a:t>
            </a:r>
            <a:br>
              <a:rPr lang="cs-CZ" sz="1400" dirty="0" smtClean="0"/>
            </a:br>
            <a:r>
              <a:rPr lang="cs-CZ" sz="1400" dirty="0" smtClean="0"/>
              <a:t>Tematická </a:t>
            </a:r>
            <a:r>
              <a:rPr lang="cs-CZ" sz="1400" smtClean="0"/>
              <a:t>oblast</a:t>
            </a:r>
            <a:r>
              <a:rPr lang="cs-CZ" sz="1400" smtClean="0"/>
              <a:t>:</a:t>
            </a:r>
            <a:r>
              <a:rPr lang="cs-CZ" sz="1400" dirty="0" smtClean="0"/>
              <a:t>	Historie účesu</a:t>
            </a:r>
            <a:br>
              <a:rPr lang="cs-CZ" sz="1400" dirty="0" smtClean="0"/>
            </a:br>
            <a:r>
              <a:rPr lang="cs-CZ" sz="1400" dirty="0" smtClean="0"/>
              <a:t>Obor </a:t>
            </a:r>
            <a:r>
              <a:rPr lang="cs-CZ" sz="1400" smtClean="0"/>
              <a:t>vzdělání</a:t>
            </a:r>
            <a:r>
              <a:rPr lang="cs-CZ" sz="1400" smtClean="0"/>
              <a:t>:</a:t>
            </a:r>
            <a:r>
              <a:rPr lang="cs-CZ" sz="1400" dirty="0" smtClean="0"/>
              <a:t>	Kadeřník 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</a:t>
            </a:r>
            <a:r>
              <a:rPr lang="cs-CZ" sz="1400" dirty="0" smtClean="0"/>
              <a:t>gotika</a:t>
            </a:r>
            <a:r>
              <a:rPr lang="cs-CZ" sz="1400" dirty="0" smtClean="0"/>
              <a:t>.</a:t>
            </a:r>
            <a:br>
              <a:rPr lang="cs-CZ" sz="1400" dirty="0" smtClean="0"/>
            </a:br>
            <a:endParaRPr lang="cs-CZ" sz="1400" dirty="0" smtClean="0"/>
          </a:p>
          <a:p>
            <a:r>
              <a:rPr lang="cs-CZ" sz="1400" dirty="0" smtClean="0"/>
              <a:t>Popis využití: prezentace s úkoly o období gotickém s využitím </a:t>
            </a:r>
            <a:r>
              <a:rPr lang="cs-CZ" sz="1400" dirty="0" smtClean="0"/>
              <a:t>dataprojektoru a </a:t>
            </a:r>
            <a:r>
              <a:rPr lang="cs-CZ" sz="1400" dirty="0" smtClean="0"/>
              <a:t>notebooku k prohlubování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 smtClean="0"/>
              <a:t>upevňování učiva.</a:t>
            </a:r>
          </a:p>
          <a:p>
            <a:pPr lvl="0"/>
            <a:r>
              <a:rPr lang="cs-CZ" sz="1400" dirty="0" smtClean="0"/>
              <a:t>Učitel může využívat ukázky z filmu NOC NA KARLŠTEJNĚ dostupných </a:t>
            </a:r>
            <a:r>
              <a:rPr lang="cs-CZ" sz="1400" dirty="0" smtClean="0"/>
              <a:t>na </a:t>
            </a:r>
            <a:r>
              <a:rPr lang="cs-CZ" sz="1400" u="sng" dirty="0" smtClean="0">
                <a:hlinkClick r:id="rId3"/>
              </a:rPr>
              <a:t>www.</a:t>
            </a:r>
            <a:r>
              <a:rPr lang="cs-CZ" sz="1400" u="sng" dirty="0" err="1" smtClean="0">
                <a:hlinkClick r:id="rId3"/>
              </a:rPr>
              <a:t>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</a:t>
            </a:r>
            <a:r>
              <a:rPr lang="cs-CZ" sz="1400" dirty="0" smtClean="0"/>
              <a:t>).</a:t>
            </a:r>
            <a:endParaRPr lang="cs-CZ" sz="1400" dirty="0" smtClean="0"/>
          </a:p>
          <a:p>
            <a:pPr lvl="0"/>
            <a:r>
              <a:rPr lang="cs-CZ" sz="1400" dirty="0" smtClean="0"/>
              <a:t>Po probrání dvou tematických celků GOTIKA, RENESANCE následuje test. 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63567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ÚPRAVA HLAVY - ŽENY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9144000" cy="2592288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vdané ženy 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zvlněné nebo kudrnaté vlasy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spletené do </a:t>
            </a:r>
            <a:b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copů či sepnuté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na veřejnosti vždy zakryté 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šátek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- šlojíř </a:t>
            </a:r>
            <a:b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– výraz počestnosti – přikazovala církev),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svobodné dívky 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vlasy do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širokého copu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volně</a:t>
            </a:r>
            <a:b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rozpuštěné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zkadeřené, mladé dívky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čelenka či věneček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b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rouška rámovala obličej, zahalovala i krk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2400" dirty="0"/>
          </a:p>
        </p:txBody>
      </p:sp>
      <p:pic>
        <p:nvPicPr>
          <p:cNvPr id="5" name="Picture 2" descr="G:\K-práce\2011-2012\Tvorba účesu\5.GOTIKA\goti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6122"/>
            <a:ext cx="6635022" cy="314187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884368" y="6309320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0"/>
            <a:ext cx="5652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V gotice přišla do módy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vysoká čela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 takže vlasy vykukující z čepců se pečlivě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vyholovaly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(aby čelo vypadalo vyšší).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51920" y="2641461"/>
            <a:ext cx="52920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b="1" i="1" dirty="0" smtClean="0">
              <a:latin typeface="Arial" pitchFamily="34" charset="0"/>
              <a:cs typeface="Arial" pitchFamily="34" charset="0"/>
            </a:endParaRPr>
          </a:p>
          <a:p>
            <a:endParaRPr lang="cs-CZ" sz="3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600" b="1" i="1" dirty="0" smtClean="0">
                <a:latin typeface="Arial" pitchFamily="34" charset="0"/>
                <a:cs typeface="Arial" pitchFamily="34" charset="0"/>
              </a:rPr>
              <a:t>Hennin</a:t>
            </a:r>
            <a:r>
              <a:rPr lang="cs-CZ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200" b="1" i="1" dirty="0" smtClean="0">
                <a:latin typeface="Arial" pitchFamily="34" charset="0"/>
                <a:cs typeface="Arial" pitchFamily="34" charset="0"/>
              </a:rPr>
              <a:t>Vysoký </a:t>
            </a:r>
          </a:p>
          <a:p>
            <a:r>
              <a:rPr lang="cs-CZ" sz="3200" b="1" i="1" dirty="0" smtClean="0">
                <a:latin typeface="Arial" pitchFamily="34" charset="0"/>
                <a:cs typeface="Arial" pitchFamily="34" charset="0"/>
              </a:rPr>
              <a:t>kuželovitý klobouk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zdobený dlouhým průhledným závojem </a:t>
            </a:r>
            <a:br>
              <a:rPr lang="cs-CZ" sz="3200" i="1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výška henninu: 1 m šlechtična, </a:t>
            </a:r>
            <a:b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60 cm měšťanka)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G:\K-práce\2011-2012\Tvorba účesu\5.GOTIKA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8099"/>
            <a:ext cx="3847000" cy="4759901"/>
          </a:xfrm>
          <a:prstGeom prst="rect">
            <a:avLst/>
          </a:prstGeom>
          <a:noFill/>
        </p:spPr>
      </p:pic>
      <p:pic>
        <p:nvPicPr>
          <p:cNvPr id="21506" name="Picture 2" descr="http://t1.gstatic.com/images?q=tbn:ANd9GcSI-z28MYXVlGYkL3hlrnNjT3b77gI4O-094nCVZqKP7Gmq1u5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999"/>
            <a:ext cx="3491880" cy="457864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779912" y="2276872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192265" y="4653136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7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K-práce\2011-2012\Výtvarka\3.ročník - Historie\gotika A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8224"/>
            <a:ext cx="9144000" cy="373337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779912" y="5733256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8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Oblíbené byly čepce různých tvarů a velkých rozměrů.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K-práce\2011-2012\Tvorba účesu\5.GOTIKA\konec 13.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598" y="0"/>
            <a:ext cx="4465402" cy="2088232"/>
          </a:xfrm>
          <a:prstGeom prst="rect">
            <a:avLst/>
          </a:prstGeom>
          <a:noFill/>
        </p:spPr>
      </p:pic>
      <p:pic>
        <p:nvPicPr>
          <p:cNvPr id="21507" name="Picture 3" descr="G:\K-práce\2011-2012\Tvorba účesu\5.GOTIKA\III_1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3456384" cy="3730293"/>
          </a:xfrm>
          <a:prstGeom prst="rect">
            <a:avLst/>
          </a:prstGeom>
          <a:noFill/>
        </p:spPr>
      </p:pic>
      <p:pic>
        <p:nvPicPr>
          <p:cNvPr id="21508" name="Picture 4" descr="G:\K-práce\2011-2012\Tvorba účesu\5.GOTIKA\III_15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8363"/>
            <a:ext cx="3205163" cy="3449637"/>
          </a:xfrm>
          <a:prstGeom prst="rect">
            <a:avLst/>
          </a:prstGeom>
          <a:noFill/>
        </p:spPr>
      </p:pic>
      <p:pic>
        <p:nvPicPr>
          <p:cNvPr id="21509" name="Picture 5" descr="G:\K-práce\2011-2012\Tvorba účesu\5.GOTIKA\III_15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730"/>
            <a:ext cx="3635897" cy="443727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192265" y="648866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9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K-práce\2011-2012\Výtvarka\3.ročník - Historie\gotika A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585420" cy="6093295"/>
          </a:xfrm>
          <a:prstGeom prst="rect">
            <a:avLst/>
          </a:prstGeom>
          <a:noFill/>
        </p:spPr>
      </p:pic>
      <p:pic>
        <p:nvPicPr>
          <p:cNvPr id="2050" name="Picture 2" descr="G:\K-práce\2011-2012\Tvorba účesu\5.GOTIKA\noc na karlštejně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4033588" cy="610555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10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075246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11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8072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cs-CZ" sz="36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 době pozdního středověku začaly nejprve šlechtičny chodit s vlasy nezakrytými, provlečenými pouze širokou a vysokou kruhovou čelenkou. Nastalo období odkrývání vlasů, takže na </a:t>
            </a:r>
            <a:r>
              <a:rPr lang="cs-CZ" sz="36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přelomu gotického a renesančního období</a:t>
            </a:r>
            <a:r>
              <a:rPr lang="cs-CZ" sz="36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již ženy používaly dokonce opět příčesky</a:t>
            </a: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2564904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cs-CZ" sz="4000" dirty="0" smtClean="0"/>
              <a:t>Proč si ženy vyholovaly čelo?</a:t>
            </a:r>
          </a:p>
          <a:p>
            <a:pPr marL="742950" indent="-742950">
              <a:buFontTx/>
              <a:buAutoNum type="arabicPeriod"/>
            </a:pPr>
            <a:r>
              <a:rPr lang="cs-CZ" sz="4000" dirty="0" smtClean="0"/>
              <a:t> Nakreslete ženu s pokrývkou hlavy z období gotiky.</a:t>
            </a:r>
          </a:p>
          <a:p>
            <a:pPr marL="742950" indent="-742950">
              <a:buAutoNum type="arabicPeriod"/>
            </a:pP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2074022" y="980728"/>
            <a:ext cx="4818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ÚPRAVA HLAVY - MUŽI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8686800" cy="3600399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obličej - </a:t>
            </a:r>
            <a: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hladce vyholeni, zkadeřené</a:t>
            </a:r>
            <a:b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plnovousy,</a:t>
            </a:r>
          </a:p>
          <a:p>
            <a:pPr lvl="0">
              <a:buFont typeface="Arial" pitchFamily="34" charset="0"/>
              <a:buChar char="•"/>
            </a:pPr>
            <a: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dlouhé i krátké, podtáčené nebo</a:t>
            </a:r>
            <a:b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nakadeřené vlasy</a:t>
            </a: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(horké želízka).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G:\K-práce\2011-2012\Tvorba účesu\5.GOTIKA\III_15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552727" cy="332229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740352" y="6309320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12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K-práce\2011-2012\Výtvarka\3.ročník - Historie\Kopie - gotika A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781" y="0"/>
            <a:ext cx="5346439" cy="6857999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372200" y="6237312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13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24744"/>
          </a:xfrm>
        </p:spPr>
        <p:txBody>
          <a:bodyPr/>
          <a:lstStyle/>
          <a:p>
            <a:r>
              <a:rPr lang="cs-CZ" b="1" dirty="0" smtClean="0"/>
              <a:t>POKRÝVKA HLAVY - MUŽI</a:t>
            </a:r>
            <a:endParaRPr lang="cs-CZ" b="1" dirty="0"/>
          </a:p>
        </p:txBody>
      </p:sp>
      <p:pic>
        <p:nvPicPr>
          <p:cNvPr id="4" name="Picture 4" descr="G:\K-práce\2011-2012\Tvorba účesu\5.GOTIKA\III_14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367" y="3140968"/>
            <a:ext cx="4058633" cy="2232248"/>
          </a:xfrm>
          <a:prstGeom prst="rect">
            <a:avLst/>
          </a:prstGeom>
          <a:noFill/>
        </p:spPr>
      </p:pic>
      <p:pic>
        <p:nvPicPr>
          <p:cNvPr id="5" name="Picture 3" descr="G:\K-práce\2011-2012\Tvorba účesu\5.GOTIKA\III_15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091342" cy="566124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812360" y="6237312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13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GOTIKA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r. 1250 - 1500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57998" y="836712"/>
            <a:ext cx="4818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48478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cs-CZ" sz="4000" dirty="0" smtClean="0"/>
              <a:t>3. Ve kterém roce byla založena Karlova univerzita?</a:t>
            </a:r>
          </a:p>
          <a:p>
            <a:pPr marL="742950" indent="-742950"/>
            <a:endParaRPr lang="cs-CZ" sz="4000" dirty="0" smtClean="0"/>
          </a:p>
          <a:p>
            <a:pPr marL="742950" indent="-742950"/>
            <a:r>
              <a:rPr lang="cs-CZ" sz="4000" dirty="0" smtClean="0"/>
              <a:t>4. Lazebníci byli považováni za nepočestné, proto se začali otevírat ……………….</a:t>
            </a:r>
          </a:p>
          <a:p>
            <a:pPr marL="742950" indent="-742950"/>
            <a:endParaRPr lang="cs-CZ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ODĚV – ŽENY </a:t>
            </a:r>
            <a:r>
              <a:rPr lang="cs-CZ" sz="2200" b="0" dirty="0" smtClean="0"/>
              <a:t>(módní byly rovné, dlouhé tvary zdůrazňující</a:t>
            </a:r>
            <a:br>
              <a:rPr lang="cs-CZ" sz="2200" b="0" dirty="0" smtClean="0"/>
            </a:br>
            <a:r>
              <a:rPr lang="cs-CZ" sz="2200" b="0" dirty="0" smtClean="0"/>
              <a:t>                                               postavu a zářivé barvy)</a:t>
            </a:r>
            <a:endParaRPr lang="cs-CZ" sz="2200" b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3851920" cy="587727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ideál byla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štíhlá postava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oděv byl dokonale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krejčovsky zpracován,</a:t>
            </a:r>
          </a:p>
          <a:p>
            <a:pPr lvl="0">
              <a:buFont typeface="Arial" pitchFamily="34" charset="0"/>
              <a:buChar char="•"/>
            </a:pP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zdůraznění tělesných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linií,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výstřih, živůtek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zapínání na drobné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knoflíčky, </a:t>
            </a:r>
          </a:p>
          <a:p>
            <a:pPr lvl="0">
              <a:buFont typeface="Arial" pitchFamily="34" charset="0"/>
              <a:buChar char="•"/>
            </a:pP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šněrování,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sukně se </a:t>
            </a:r>
            <a:br>
              <a:rPr lang="cs-CZ" sz="2600" b="1" dirty="0" smtClean="0"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 protahovala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do dlouhé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vlečky,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rukávy ozdobně</a:t>
            </a:r>
            <a:br>
              <a:rPr lang="cs-CZ" sz="2600" b="1" dirty="0" smtClean="0"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 rozšiřovány (dlouhé</a:t>
            </a:r>
            <a:br>
              <a:rPr lang="cs-CZ" sz="2600" b="1" dirty="0" smtClean="0"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 cípy),</a:t>
            </a:r>
          </a:p>
          <a:p>
            <a:pPr lvl="0">
              <a:buFont typeface="Arial" pitchFamily="34" charset="0"/>
              <a:buChar char="•"/>
            </a:pP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měkké střevíce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úzké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dlouhé zobáky.</a:t>
            </a:r>
          </a:p>
          <a:p>
            <a:endParaRPr lang="cs-CZ" dirty="0"/>
          </a:p>
        </p:txBody>
      </p:sp>
      <p:pic>
        <p:nvPicPr>
          <p:cNvPr id="6" name="Picture 2" descr="gotika-dv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692" y="1556792"/>
            <a:ext cx="5543308" cy="508518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075246" y="1124744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16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III_15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5726" y="285728"/>
            <a:ext cx="3378274" cy="58052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ODĚV - MUŽI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59832" y="1124744"/>
            <a:ext cx="4104456" cy="5733256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košilovitá suknice, 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krátká i ke kolenům, </a:t>
            </a:r>
          </a:p>
          <a:p>
            <a:pPr lvl="0">
              <a:buFont typeface="Arial" pitchFamily="34" charset="0"/>
              <a:buChar char="•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úzké nohavice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často různobarevné </a:t>
            </a:r>
          </a:p>
          <a:p>
            <a:pPr lvl="0">
              <a:buFont typeface="Arial" pitchFamily="34" charset="0"/>
              <a:buChar char="•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později k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abátec,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obepínal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tělo,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zapínaní knoflíčky,</a:t>
            </a:r>
          </a:p>
          <a:p>
            <a:pPr lvl="0"/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pelerína –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pláštěnka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zakončená kuklou,</a:t>
            </a:r>
          </a:p>
          <a:p>
            <a:pPr lvl="0">
              <a:buFont typeface="Arial" pitchFamily="34" charset="0"/>
              <a:buChar char="•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dlouhá špička u bot.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028384" y="6309320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14</a:t>
            </a:r>
            <a:endParaRPr lang="cs-CZ" dirty="0"/>
          </a:p>
        </p:txBody>
      </p:sp>
      <p:pic>
        <p:nvPicPr>
          <p:cNvPr id="6" name="Picture 5" descr="G:\K-práce\2011-2012\Tvorba účesu\5.GOTIKA\pytlové ruká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006077" cy="611379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15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K-práce\2011-2012\Tvorba účesu\5.GOTIKA\módní ob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80" y="404664"/>
            <a:ext cx="4192472" cy="2232248"/>
          </a:xfrm>
          <a:prstGeom prst="rect">
            <a:avLst/>
          </a:prstGeom>
          <a:noFill/>
        </p:spPr>
      </p:pic>
      <p:pic>
        <p:nvPicPr>
          <p:cNvPr id="27651" name="Picture 3" descr="G:\K-práce\2011-2012\Tvorba účesu\5.GOTIKA\obuv vyšších vrst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380" y="692696"/>
            <a:ext cx="4580597" cy="1656184"/>
          </a:xfrm>
          <a:prstGeom prst="rect">
            <a:avLst/>
          </a:prstGeom>
          <a:noFill/>
        </p:spPr>
      </p:pic>
      <p:pic>
        <p:nvPicPr>
          <p:cNvPr id="27652" name="Picture 4" descr="G:\K-práce\2011-2012\Tvorba účesu\5.GOTIKA\III_15_2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3526532" cy="3557648"/>
          </a:xfrm>
          <a:prstGeom prst="rect">
            <a:avLst/>
          </a:prstGeom>
          <a:noFill/>
        </p:spPr>
      </p:pic>
      <p:pic>
        <p:nvPicPr>
          <p:cNvPr id="27653" name="Picture 5" descr="G:\K-práce\2011-2012\Tvorba účesu\5.GOTIKA\III_15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852936"/>
            <a:ext cx="3839243" cy="381642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075246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17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340769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Označte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vaší osy období gotiky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věci nebo osobnosti 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 toto období 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typické.</a:t>
            </a:r>
            <a:endParaRPr lang="cs-CZ" sz="4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1 -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kudyznudy.cz</a:t>
            </a:r>
            <a:r>
              <a:rPr lang="cs-CZ" dirty="0" smtClean="0">
                <a:hlinkClick r:id="rId2"/>
              </a:rPr>
              <a:t>/Aktivity-a-akce/Aktivity/</a:t>
            </a:r>
            <a:r>
              <a:rPr lang="cs-CZ" dirty="0" err="1" smtClean="0">
                <a:hlinkClick r:id="rId2"/>
              </a:rPr>
              <a:t>Karlstejn</a:t>
            </a:r>
            <a:r>
              <a:rPr lang="cs-CZ" dirty="0" smtClean="0">
                <a:hlinkClick r:id="rId2"/>
              </a:rPr>
              <a:t>---za-mistrem-</a:t>
            </a:r>
            <a:r>
              <a:rPr lang="cs-CZ" dirty="0" err="1" smtClean="0">
                <a:hlinkClick r:id="rId2"/>
              </a:rPr>
              <a:t>Theodorikem</a:t>
            </a:r>
            <a:r>
              <a:rPr lang="cs-CZ" dirty="0" smtClean="0">
                <a:hlinkClick r:id="rId2"/>
              </a:rPr>
              <a:t>-i-Otcem-vlasti.</a:t>
            </a:r>
            <a:r>
              <a:rPr lang="cs-CZ" dirty="0" err="1" smtClean="0">
                <a:hlinkClick r:id="rId2"/>
              </a:rPr>
              <a:t>aspx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1520" y="2276872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4 - </a:t>
            </a:r>
            <a:r>
              <a:rPr lang="cs-CZ" dirty="0" smtClean="0">
                <a:hlinkClick r:id="rId3"/>
              </a:rPr>
              <a:t>http://dinosauri-bakov.galerie.cz/902614-panovnici-ceskych-zemi#40807007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5536" y="2708920"/>
            <a:ext cx="520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Obr.č. 5, 9, 12, 13, 14, 15, 17 -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kostym.cz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23528" y="314096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Obr.č. 6 - </a:t>
            </a:r>
            <a:r>
              <a:rPr lang="cs-CZ" dirty="0" smtClean="0">
                <a:hlinkClick r:id="rId5"/>
              </a:rPr>
              <a:t>http://oko.</a:t>
            </a:r>
            <a:r>
              <a:rPr lang="cs-CZ" dirty="0" err="1" smtClean="0">
                <a:hlinkClick r:id="rId5"/>
              </a:rPr>
              <a:t>yin.cz</a:t>
            </a:r>
            <a:r>
              <a:rPr lang="cs-CZ" dirty="0" smtClean="0">
                <a:hlinkClick r:id="rId5"/>
              </a:rPr>
              <a:t>/37/</a:t>
            </a:r>
            <a:r>
              <a:rPr lang="cs-CZ" dirty="0" err="1" smtClean="0">
                <a:hlinkClick r:id="rId5"/>
              </a:rPr>
              <a:t>uprava</a:t>
            </a:r>
            <a:r>
              <a:rPr lang="cs-CZ" dirty="0" smtClean="0">
                <a:hlinkClick r:id="rId5"/>
              </a:rPr>
              <a:t>-hlavy-zen-v-</a:t>
            </a:r>
            <a:r>
              <a:rPr lang="cs-CZ" dirty="0" err="1" smtClean="0">
                <a:hlinkClick r:id="rId5"/>
              </a:rPr>
              <a:t>dobe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stredoveku</a:t>
            </a:r>
            <a:r>
              <a:rPr lang="cs-CZ" dirty="0" smtClean="0">
                <a:hlinkClick r:id="rId5"/>
              </a:rPr>
              <a:t>/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1520" y="530120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Obr.č. 16 - </a:t>
            </a: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alianaleevi.com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clanky</a:t>
            </a:r>
            <a:r>
              <a:rPr lang="cs-CZ" dirty="0" smtClean="0">
                <a:hlinkClick r:id="rId6"/>
              </a:rPr>
              <a:t>/testy/</a:t>
            </a:r>
            <a:r>
              <a:rPr lang="cs-CZ" dirty="0" err="1" smtClean="0">
                <a:hlinkClick r:id="rId6"/>
              </a:rPr>
              <a:t>krasa</a:t>
            </a:r>
            <a:r>
              <a:rPr lang="cs-CZ" dirty="0" smtClean="0">
                <a:hlinkClick r:id="rId6"/>
              </a:rPr>
              <a:t>-a-styl/v-</a:t>
            </a:r>
            <a:r>
              <a:rPr lang="cs-CZ" dirty="0" err="1" smtClean="0">
                <a:hlinkClick r:id="rId6"/>
              </a:rPr>
              <a:t>jake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dobe</a:t>
            </a:r>
            <a:r>
              <a:rPr lang="cs-CZ" dirty="0" smtClean="0">
                <a:hlinkClick r:id="rId6"/>
              </a:rPr>
              <a:t>-bys-</a:t>
            </a:r>
            <a:r>
              <a:rPr lang="cs-CZ" dirty="0" err="1" smtClean="0">
                <a:hlinkClick r:id="rId6"/>
              </a:rPr>
              <a:t>zila</a:t>
            </a:r>
            <a:r>
              <a:rPr lang="cs-CZ" dirty="0" smtClean="0">
                <a:hlinkClick r:id="rId6"/>
              </a:rPr>
              <a:t>-podle-</a:t>
            </a:r>
            <a:r>
              <a:rPr lang="cs-CZ" dirty="0" err="1" smtClean="0">
                <a:hlinkClick r:id="rId6"/>
              </a:rPr>
              <a:t>tveho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vysneneho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obleceni</a:t>
            </a:r>
            <a:r>
              <a:rPr lang="cs-CZ" dirty="0" smtClean="0">
                <a:hlinkClick r:id="rId6"/>
              </a:rPr>
              <a:t>-.</a:t>
            </a:r>
            <a:r>
              <a:rPr lang="cs-CZ" dirty="0" err="1" smtClean="0">
                <a:hlinkClick r:id="rId6"/>
              </a:rPr>
              <a:t>html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251520" y="479715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Obr.č. 11 -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csfd.cz</a:t>
            </a:r>
            <a:r>
              <a:rPr lang="cs-CZ" dirty="0" smtClean="0">
                <a:hlinkClick r:id="rId7"/>
              </a:rPr>
              <a:t>/film/23440-noc-na-</a:t>
            </a:r>
            <a:r>
              <a:rPr lang="cs-CZ" dirty="0" err="1" smtClean="0">
                <a:hlinkClick r:id="rId7"/>
              </a:rPr>
              <a:t>karlstejne</a:t>
            </a:r>
            <a:r>
              <a:rPr lang="cs-CZ" dirty="0" smtClean="0">
                <a:hlinkClick r:id="rId7"/>
              </a:rPr>
              <a:t>/galerie/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126876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Obr.č. 3 - </a:t>
            </a:r>
            <a:r>
              <a:rPr lang="cs-CZ" dirty="0" smtClean="0">
                <a:hlinkClick r:id="rId8"/>
              </a:rPr>
              <a:t>http://cs.wikipedia.org/wiki/Katedr%C3%A1la_svat%C3%A9ho_V%C3%ADta,_V%C3%A1clava_a_Vojt%C4%9Bcha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8367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Obr.č. 2 - </a:t>
            </a:r>
            <a:r>
              <a:rPr lang="cs-CZ" dirty="0" smtClean="0">
                <a:hlinkClick r:id="rId9"/>
              </a:rPr>
              <a:t>http://cs.wikipedia.org/wiki/Chr%C3%A1m_svat%C3%A9_Barbory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51520" y="3573016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7- </a:t>
            </a:r>
            <a:r>
              <a:rPr lang="cs-CZ" dirty="0" smtClean="0">
                <a:hlinkClick r:id="rId10"/>
              </a:rPr>
              <a:t>http://www.</a:t>
            </a:r>
            <a:r>
              <a:rPr lang="cs-CZ" dirty="0" err="1" smtClean="0">
                <a:hlinkClick r:id="rId10"/>
              </a:rPr>
              <a:t>liveinternet.ru</a:t>
            </a:r>
            <a:r>
              <a:rPr lang="cs-CZ" dirty="0" smtClean="0">
                <a:hlinkClick r:id="rId10"/>
              </a:rPr>
              <a:t>/</a:t>
            </a:r>
            <a:r>
              <a:rPr lang="cs-CZ" dirty="0" err="1" smtClean="0">
                <a:hlinkClick r:id="rId10"/>
              </a:rPr>
              <a:t>users</a:t>
            </a:r>
            <a:r>
              <a:rPr lang="cs-CZ" dirty="0" smtClean="0">
                <a:hlinkClick r:id="rId10"/>
              </a:rPr>
              <a:t>/</a:t>
            </a:r>
            <a:r>
              <a:rPr lang="cs-CZ" dirty="0" err="1" smtClean="0">
                <a:hlinkClick r:id="rId10"/>
              </a:rPr>
              <a:t>hatshepsoot</a:t>
            </a:r>
            <a:r>
              <a:rPr lang="cs-CZ" dirty="0" smtClean="0">
                <a:hlinkClick r:id="rId10"/>
              </a:rPr>
              <a:t>/post130932486/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51520" y="400506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Obr.č. 8, 10, 13 - LÜHR, G. </a:t>
            </a:r>
            <a:r>
              <a:rPr lang="cs-CZ" sz="1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lang="cs-CZ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126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ltGray">
          <a:xfrm>
            <a:off x="0" y="0"/>
            <a:ext cx="9176991" cy="6858000"/>
          </a:xfrm>
          <a:prstGeom prst="rect">
            <a:avLst/>
          </a:prstGeom>
          <a:noFill/>
          <a:ln w="0" cap="rnd">
            <a:solidFill>
              <a:schemeClr val="hlink"/>
            </a:solidFill>
            <a:prstDash val="solid"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971600" y="188640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5400" b="1" dirty="0" smtClean="0">
                <a:latin typeface="Arial" pitchFamily="34" charset="0"/>
                <a:cs typeface="Arial" pitchFamily="34" charset="0"/>
              </a:rPr>
              <a:t>Karlštejn</a:t>
            </a:r>
            <a:endParaRPr lang="cs-CZ" sz="54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r="879"/>
          <a:stretch>
            <a:fillRect/>
          </a:stretch>
        </p:blipFill>
        <p:spPr bwMode="ltGray">
          <a:xfrm>
            <a:off x="1691680" y="-29482"/>
            <a:ext cx="5436096" cy="6887482"/>
          </a:xfrm>
          <a:prstGeom prst="rect">
            <a:avLst/>
          </a:prstGeom>
          <a:noFill/>
          <a:ln w="0" cap="rnd">
            <a:solidFill>
              <a:schemeClr val="hlink"/>
            </a:solidFill>
            <a:prstDash val="solid"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05045" y="0"/>
            <a:ext cx="886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Chrám sv. Barbory v Kutné Hoře</a:t>
            </a:r>
            <a:endParaRPr lang="cs-CZ" sz="4400" b="1" dirty="0"/>
          </a:p>
        </p:txBody>
      </p:sp>
      <p:sp>
        <p:nvSpPr>
          <p:cNvPr id="4" name="Obdélník 3"/>
          <p:cNvSpPr/>
          <p:nvPr/>
        </p:nvSpPr>
        <p:spPr>
          <a:xfrm>
            <a:off x="7164288" y="648866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55976" y="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Katedrála sv. Víta v Praze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Soubor:Interior of St. Vitus Cathedral Prague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59108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" y="332656"/>
            <a:ext cx="39239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Interiér katedrály svatého Víta</a:t>
            </a:r>
            <a:endParaRPr lang="cs-CZ" sz="4400" dirty="0"/>
          </a:p>
        </p:txBody>
      </p:sp>
      <p:sp>
        <p:nvSpPr>
          <p:cNvPr id="6" name="Obdélník 5"/>
          <p:cNvSpPr/>
          <p:nvPr/>
        </p:nvSpPr>
        <p:spPr>
          <a:xfrm>
            <a:off x="3347864" y="648866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VÝZNAMNÍ PANOVNÍCI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Jan Lucemburský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(1310 – 1346)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Václav IV.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(1378 – 1419)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 r. 1400 zároveň římskoněmecký král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Jiří z Poděbrad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(1458 – 1471)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letech 1452- 1458 zemským správcem za nezletilého Ladislava Pohrobka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056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KAREL IV.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1346 – 1378)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3100" dirty="0" smtClean="0">
                <a:latin typeface="Arial" pitchFamily="34" charset="0"/>
                <a:cs typeface="Arial" pitchFamily="34" charset="0"/>
              </a:rPr>
              <a:t>(zároveň král a od r. 1355 císař římskoněmecký)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 descr="karel_i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3770275" cy="5048068"/>
          </a:xfrm>
        </p:spPr>
      </p:pic>
      <p:sp>
        <p:nvSpPr>
          <p:cNvPr id="4" name="Obdélník 3"/>
          <p:cNvSpPr/>
          <p:nvPr/>
        </p:nvSpPr>
        <p:spPr>
          <a:xfrm>
            <a:off x="6516216" y="5877272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87463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Zakládány univerzity a školy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1348 Karlova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univerzita.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Karlův most, Karlštejn </a:t>
            </a: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(uschovány korunovační klenoty)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1415 upálení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mistra Jana Husa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268760"/>
            <a:ext cx="8748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Nemravné řádění ve veřejných lázních bylo</a:t>
            </a:r>
            <a:b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příčinou jejich špatné pověsti. Lazebníci byli</a:t>
            </a:r>
            <a:b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považováni za nepočestné. Proto se z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ačaly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otvírat holírny 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(i bez koupání).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Bradýři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zabývali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stříháním vousů 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vlasů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holením, úpravou vlasů 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ošetřováním ran a zubů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3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486</Words>
  <Application>Microsoft Office PowerPoint</Application>
  <PresentationFormat>Předvádění na obrazovce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GOTIKA</vt:lpstr>
      <vt:lpstr>Snímek 3</vt:lpstr>
      <vt:lpstr>Snímek 4</vt:lpstr>
      <vt:lpstr>Snímek 5</vt:lpstr>
      <vt:lpstr>VÝZNAMNÍ PANOVNÍCI</vt:lpstr>
      <vt:lpstr> KAREL IV. (1346 – 1378) (zároveň král a od r. 1355 císař římskoněmecký)  </vt:lpstr>
      <vt:lpstr>Snímek 8</vt:lpstr>
      <vt:lpstr>Snímek 9</vt:lpstr>
      <vt:lpstr>ÚPRAVA HLAVY - ŽENY</vt:lpstr>
      <vt:lpstr>Snímek 11</vt:lpstr>
      <vt:lpstr>Snímek 12</vt:lpstr>
      <vt:lpstr>Snímek 13</vt:lpstr>
      <vt:lpstr>Snímek 14</vt:lpstr>
      <vt:lpstr>Snímek 15</vt:lpstr>
      <vt:lpstr>Snímek 16</vt:lpstr>
      <vt:lpstr>ÚPRAVA HLAVY - MUŽI</vt:lpstr>
      <vt:lpstr>Snímek 18</vt:lpstr>
      <vt:lpstr>POKRÝVKA HLAVY - MUŽI</vt:lpstr>
      <vt:lpstr>Snímek 20</vt:lpstr>
      <vt:lpstr>ODĚV – ŽENY (módní byly rovné, dlouhé tvary zdůrazňující                                                postavu a zářivé barvy)</vt:lpstr>
      <vt:lpstr>ODĚV - MUŽI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</dc:title>
  <cp:lastModifiedBy>ucitel</cp:lastModifiedBy>
  <cp:revision>82</cp:revision>
  <dcterms:modified xsi:type="dcterms:W3CDTF">2012-12-03T09:59:42Z</dcterms:modified>
</cp:coreProperties>
</file>