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77" r:id="rId4"/>
    <p:sldId id="279" r:id="rId5"/>
    <p:sldId id="258" r:id="rId6"/>
    <p:sldId id="266" r:id="rId7"/>
    <p:sldId id="278" r:id="rId8"/>
    <p:sldId id="280" r:id="rId9"/>
    <p:sldId id="260" r:id="rId10"/>
    <p:sldId id="293" r:id="rId11"/>
    <p:sldId id="276" r:id="rId12"/>
    <p:sldId id="262" r:id="rId13"/>
    <p:sldId id="263" r:id="rId14"/>
    <p:sldId id="273" r:id="rId15"/>
    <p:sldId id="271" r:id="rId16"/>
    <p:sldId id="269" r:id="rId17"/>
    <p:sldId id="274" r:id="rId18"/>
    <p:sldId id="281" r:id="rId19"/>
    <p:sldId id="282" r:id="rId20"/>
    <p:sldId id="283" r:id="rId21"/>
    <p:sldId id="291" r:id="rId22"/>
    <p:sldId id="287" r:id="rId23"/>
    <p:sldId id="288" r:id="rId24"/>
    <p:sldId id="286" r:id="rId25"/>
    <p:sldId id="289" r:id="rId26"/>
    <p:sldId id="295" r:id="rId27"/>
    <p:sldId id="297" r:id="rId28"/>
    <p:sldId id="284" r:id="rId29"/>
    <p:sldId id="29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icky.blog.cz/galerie/historie-odivani/renesancni-moda" TargetMode="External"/><Relationship Id="rId3" Type="http://schemas.openxmlformats.org/officeDocument/2006/relationships/hyperlink" Target="http://homolinka2.blog.cz/1201/letohradek-hvezda-obora-hvezda-2" TargetMode="External"/><Relationship Id="rId7" Type="http://schemas.openxmlformats.org/officeDocument/2006/relationships/hyperlink" Target="http://www.trnvoku.cz/tance/renesancni-tance/" TargetMode="External"/><Relationship Id="rId2" Type="http://schemas.openxmlformats.org/officeDocument/2006/relationships/hyperlink" Target="http://procproto.cz/zajimavosti-a-novinky/sifra-mistra-leonarda-v-ocich-mony-lisy-nalezeny-zahadne-symbol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ea.wz.cz/16_stol/vyobrazeni_renesance.htm" TargetMode="External"/><Relationship Id="rId11" Type="http://schemas.openxmlformats.org/officeDocument/2006/relationships/hyperlink" Target="http://www.panovnici.estranky.cz/fotoalbum/francouzsti-kralove/dynastie-valois/" TargetMode="External"/><Relationship Id="rId5" Type="http://schemas.openxmlformats.org/officeDocument/2006/relationships/hyperlink" Target="http://cs.wikipedia.org/wiki/Letohr%C3%A1dek_kr%C3%A1lovny_Anny" TargetMode="External"/><Relationship Id="rId10" Type="http://schemas.openxmlformats.org/officeDocument/2006/relationships/hyperlink" Target="http://www.magazin.ksoft.cz/ruzne_dejiny_odivani.htm" TargetMode="External"/><Relationship Id="rId4" Type="http://schemas.openxmlformats.org/officeDocument/2006/relationships/hyperlink" Target="http://www.novinky.cz/kultura/244069-berlin-hosti-nejkrasnejsi-portrety-italske-renesance.html" TargetMode="External"/><Relationship Id="rId9" Type="http://schemas.openxmlformats.org/officeDocument/2006/relationships/hyperlink" Target="http://historicky.blog.cz/galerie/historie-odivani/kostymy/filmove-kostymy/film-kralovna-alzbeta-zlaty-ve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ilna.wz.cz/kostymy.html" TargetMode="External"/><Relationship Id="rId2" Type="http://schemas.openxmlformats.org/officeDocument/2006/relationships/hyperlink" Target="http://www.kostym.c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572000" y="980728"/>
            <a:ext cx="417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4960_NES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2844" y="1428736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</a:t>
            </a:r>
            <a:r>
              <a:rPr lang="cs-CZ" sz="1400" dirty="0" smtClean="0"/>
              <a:t>projektu:	CZ.1.07/1.5.00/34.0883 </a:t>
            </a:r>
            <a:endParaRPr lang="cs-CZ" sz="1400" dirty="0" smtClean="0"/>
          </a:p>
          <a:p>
            <a:r>
              <a:rPr lang="cs-CZ" sz="1400" dirty="0" smtClean="0"/>
              <a:t>Název projektu:	</a:t>
            </a:r>
            <a:r>
              <a:rPr lang="cs-CZ" sz="1400" dirty="0" smtClean="0"/>
              <a:t>Rozvoj </a:t>
            </a:r>
            <a:r>
              <a:rPr lang="cs-CZ" sz="1400" dirty="0" smtClean="0"/>
              <a:t>vzdělanosti</a:t>
            </a:r>
          </a:p>
          <a:p>
            <a:r>
              <a:rPr lang="cs-CZ" sz="1400" dirty="0" smtClean="0"/>
              <a:t>Číslo šablony:   	</a:t>
            </a:r>
            <a:r>
              <a:rPr lang="cs-CZ" sz="1400" dirty="0" smtClean="0"/>
              <a:t>III/2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Datum vytvoření:	3.10. 2012</a:t>
            </a:r>
            <a:br>
              <a:rPr lang="cs-CZ" sz="1400" dirty="0" smtClean="0"/>
            </a:br>
            <a:r>
              <a:rPr lang="cs-CZ" sz="1400" dirty="0" smtClean="0"/>
              <a:t>Autor:		</a:t>
            </a:r>
            <a:r>
              <a:rPr lang="cs-CZ" sz="1400" dirty="0" smtClean="0"/>
              <a:t>Mgr</a:t>
            </a:r>
            <a:r>
              <a:rPr lang="cs-CZ" sz="1400" dirty="0" smtClean="0"/>
              <a:t>. Kateřina Nesrstová</a:t>
            </a:r>
          </a:p>
          <a:p>
            <a:r>
              <a:rPr lang="cs-CZ" sz="1400" dirty="0" smtClean="0"/>
              <a:t>Určeno pro předmět:      </a:t>
            </a:r>
            <a:r>
              <a:rPr lang="cs-CZ" sz="1400" dirty="0" smtClean="0"/>
              <a:t>Tvorba </a:t>
            </a:r>
            <a:r>
              <a:rPr lang="cs-CZ" sz="1400" dirty="0" smtClean="0"/>
              <a:t>účesu </a:t>
            </a:r>
            <a:br>
              <a:rPr lang="cs-CZ" sz="1400" dirty="0" smtClean="0"/>
            </a:br>
            <a:r>
              <a:rPr lang="cs-CZ" sz="1400" dirty="0" smtClean="0"/>
              <a:t>Tematická oblast:	Historie účesu</a:t>
            </a:r>
            <a:br>
              <a:rPr lang="cs-CZ" sz="1400" dirty="0" smtClean="0"/>
            </a:br>
            <a:r>
              <a:rPr lang="cs-CZ" sz="1400" dirty="0" smtClean="0"/>
              <a:t>Obor vzdělání:	</a:t>
            </a:r>
            <a:r>
              <a:rPr lang="cs-CZ" sz="1400" dirty="0" smtClean="0"/>
              <a:t>Kadeřník </a:t>
            </a:r>
            <a:r>
              <a:rPr lang="cs-CZ" sz="1400" dirty="0" smtClean="0"/>
              <a:t>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</a:t>
            </a:r>
            <a:r>
              <a:rPr lang="cs-CZ" sz="1400" dirty="0" smtClean="0"/>
              <a:t> </a:t>
            </a:r>
            <a:r>
              <a:rPr lang="cs-CZ" sz="1400" dirty="0" smtClean="0"/>
              <a:t>renesance.</a:t>
            </a:r>
            <a:br>
              <a:rPr lang="cs-CZ" sz="1400" dirty="0" smtClean="0"/>
            </a:br>
            <a:endParaRPr lang="cs-CZ" sz="1400" dirty="0" smtClean="0"/>
          </a:p>
          <a:p>
            <a:r>
              <a:rPr lang="cs-CZ" sz="1400" dirty="0" smtClean="0"/>
              <a:t>Popis využití: prezentace s úkoly o období renesance s využitím dataprojektoru  a notebooku k prohlubování a upevňování učiva.</a:t>
            </a:r>
          </a:p>
          <a:p>
            <a:pPr lvl="0"/>
            <a:r>
              <a:rPr lang="cs-CZ" sz="1400" dirty="0" smtClean="0"/>
              <a:t>Učitel může využívat ukázky z filmu CÍSAŘŮV PEKAŘ, </a:t>
            </a:r>
            <a:r>
              <a:rPr lang="cs-CZ" sz="1400" smtClean="0"/>
              <a:t>PEKAŘŮV </a:t>
            </a:r>
            <a:r>
              <a:rPr lang="cs-CZ" sz="1400" smtClean="0"/>
              <a:t>CÍSAŘ nebo ZAMILOVANÝ SHAKESPEARE </a:t>
            </a:r>
            <a:r>
              <a:rPr lang="cs-CZ" sz="1400" dirty="0" smtClean="0"/>
              <a:t>dostupných </a:t>
            </a:r>
            <a:r>
              <a:rPr lang="cs-CZ" sz="1400" dirty="0" smtClean="0"/>
              <a:t>na </a:t>
            </a:r>
            <a:r>
              <a:rPr lang="cs-CZ" sz="1400" u="sng" dirty="0" smtClean="0">
                <a:hlinkClick r:id="rId3"/>
              </a:rPr>
              <a:t>www.</a:t>
            </a:r>
            <a:r>
              <a:rPr lang="cs-CZ" sz="1400" u="sng" dirty="0" err="1" smtClean="0">
                <a:hlinkClick r:id="rId3"/>
              </a:rPr>
              <a:t>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</a:t>
            </a:r>
            <a:r>
              <a:rPr lang="cs-CZ" sz="1400" dirty="0" smtClean="0"/>
              <a:t>červeně).</a:t>
            </a:r>
          </a:p>
          <a:p>
            <a:pPr lvl="0"/>
            <a:r>
              <a:rPr lang="cs-CZ" sz="1400" dirty="0" smtClean="0"/>
              <a:t>Po </a:t>
            </a:r>
            <a:r>
              <a:rPr lang="cs-CZ" sz="1400" dirty="0" smtClean="0"/>
              <a:t>probrání dvou tematických celků GOTIKA, RENESANCE následuje test. 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edia.novinky.cz/619/286190-original1-8zj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932" y="0"/>
            <a:ext cx="4965068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75856" y="63093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6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6470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Tx/>
              <a:buChar char="-"/>
            </a:pPr>
            <a:r>
              <a:rPr lang="cs-CZ" sz="2800" b="1" dirty="0" smtClean="0">
                <a:latin typeface="Bookman Old Style" pitchFamily="18" charset="0"/>
              </a:rPr>
              <a:t>dlouhé vlasy hladce 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sčesány a upraveny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do volných uzlů</a:t>
            </a:r>
            <a:r>
              <a:rPr lang="cs-CZ" sz="2800" dirty="0" smtClean="0">
                <a:latin typeface="Bookman Old Style" pitchFamily="18" charset="0"/>
              </a:rPr>
              <a:t>,</a:t>
            </a:r>
          </a:p>
          <a:p>
            <a:pPr lvl="0"/>
            <a:r>
              <a:rPr lang="cs-CZ" sz="2800" dirty="0" smtClean="0">
                <a:latin typeface="Bookman Old Style" pitchFamily="18" charset="0"/>
              </a:rPr>
              <a:t> </a:t>
            </a:r>
          </a:p>
          <a:p>
            <a:pPr lvl="0">
              <a:buFontTx/>
              <a:buChar char="-"/>
            </a:pPr>
            <a:r>
              <a:rPr lang="cs-CZ" sz="2800" dirty="0" smtClean="0">
                <a:latin typeface="Bookman Old Style" pitchFamily="18" charset="0"/>
              </a:rPr>
              <a:t>prameny se proplétaly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</a:t>
            </a:r>
            <a:r>
              <a:rPr lang="cs-CZ" sz="2800" b="1" dirty="0" smtClean="0">
                <a:latin typeface="Bookman Old Style" pitchFamily="18" charset="0"/>
              </a:rPr>
              <a:t>stuhami, šperky, 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květinami</a:t>
            </a:r>
            <a:r>
              <a:rPr lang="cs-CZ" sz="2800" dirty="0" smtClean="0">
                <a:latin typeface="Bookman Old Style" pitchFamily="18" charset="0"/>
              </a:rPr>
              <a:t>,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42210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-módní byly úzké 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</a:t>
            </a:r>
            <a:r>
              <a:rPr lang="cs-CZ" sz="2800" b="1" dirty="0" smtClean="0">
                <a:latin typeface="Bookman Old Style" pitchFamily="18" charset="0"/>
              </a:rPr>
              <a:t>praménky vlasů 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volně spadající podél 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spánků</a:t>
            </a:r>
            <a:r>
              <a:rPr lang="cs-CZ" sz="2800" dirty="0" smtClean="0">
                <a:latin typeface="Bookman Old Style" pitchFamily="18" charset="0"/>
              </a:rPr>
              <a:t>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76470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ÚPRAVA HLAVY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788024" cy="5949280"/>
          </a:xfrm>
        </p:spPr>
        <p:txBody>
          <a:bodyPr>
            <a:normAutofit fontScale="92500" lnSpcReduction="10000"/>
          </a:bodyPr>
          <a:lstStyle/>
          <a:p>
            <a:pPr lvl="0">
              <a:buFontTx/>
              <a:buChar char="-"/>
            </a:pPr>
            <a:r>
              <a:rPr lang="cs-CZ" sz="2400" b="1" dirty="0" smtClean="0">
                <a:latin typeface="Bookman Old Style" pitchFamily="18" charset="0"/>
              </a:rPr>
              <a:t> světlé paruky, příčesky</a:t>
            </a:r>
            <a:r>
              <a:rPr lang="cs-CZ" sz="2400" dirty="0" smtClean="0">
                <a:latin typeface="Bookman Old Style" pitchFamily="18" charset="0"/>
              </a:rPr>
              <a:t>,</a:t>
            </a:r>
          </a:p>
          <a:p>
            <a:pPr lvl="0"/>
            <a:r>
              <a:rPr lang="cs-CZ" sz="2400" dirty="0" smtClean="0">
                <a:latin typeface="Bookman Old Style" pitchFamily="18" charset="0"/>
              </a:rPr>
              <a:t/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- </a:t>
            </a:r>
            <a:r>
              <a:rPr lang="cs-CZ" sz="2400" b="1" dirty="0" smtClean="0">
                <a:latin typeface="Bookman Old Style" pitchFamily="18" charset="0"/>
              </a:rPr>
              <a:t>vysoké, vyholené čelo</a:t>
            </a:r>
            <a:r>
              <a:rPr lang="cs-CZ" sz="2400" dirty="0" smtClean="0">
                <a:latin typeface="Bookman Old Style" pitchFamily="18" charset="0"/>
              </a:rPr>
              <a:t/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ozdobené páskou </a:t>
            </a:r>
            <a:r>
              <a:rPr lang="cs-CZ" sz="2400" b="1" dirty="0" smtClean="0">
                <a:latin typeface="Bookman Old Style" pitchFamily="18" charset="0"/>
              </a:rPr>
              <a:t>čelenky</a:t>
            </a:r>
            <a:r>
              <a:rPr lang="cs-CZ" sz="2400" dirty="0" smtClean="0">
                <a:latin typeface="Bookman Old Style" pitchFamily="18" charset="0"/>
              </a:rPr>
              <a:t>, 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na té bývaly </a:t>
            </a:r>
            <a:r>
              <a:rPr lang="cs-CZ" sz="2400" b="1" dirty="0" smtClean="0">
                <a:latin typeface="Bookman Old Style" pitchFamily="18" charset="0"/>
              </a:rPr>
              <a:t>drahokamy, perly </a:t>
            </a:r>
            <a:br>
              <a:rPr lang="cs-CZ" sz="2400" b="1" dirty="0" smtClean="0">
                <a:latin typeface="Bookman Old Style" pitchFamily="18" charset="0"/>
              </a:rPr>
            </a:br>
            <a:r>
              <a:rPr lang="cs-CZ" sz="2400" b="1" dirty="0" smtClean="0">
                <a:latin typeface="Bookman Old Style" pitchFamily="18" charset="0"/>
              </a:rPr>
              <a:t>  a šperky</a:t>
            </a:r>
            <a:r>
              <a:rPr lang="cs-CZ" sz="2400" dirty="0" smtClean="0">
                <a:latin typeface="Bookman Old Style" pitchFamily="18" charset="0"/>
              </a:rPr>
              <a:t>, které měly upoutat 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pohled muže na tvář,</a:t>
            </a:r>
          </a:p>
          <a:p>
            <a:pPr lvl="0"/>
            <a:endParaRPr lang="cs-CZ" sz="2400" dirty="0" smtClean="0">
              <a:latin typeface="Bookman Old Style" pitchFamily="18" charset="0"/>
            </a:endParaRPr>
          </a:p>
          <a:p>
            <a:pPr lvl="0"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 pletence vlasů zdobily 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</a:t>
            </a:r>
            <a:r>
              <a:rPr lang="cs-CZ" sz="2400" b="1" dirty="0" smtClean="0">
                <a:latin typeface="Bookman Old Style" pitchFamily="18" charset="0"/>
              </a:rPr>
              <a:t>průsvitné roušky</a:t>
            </a:r>
            <a:r>
              <a:rPr lang="cs-CZ" sz="2400" dirty="0" smtClean="0">
                <a:latin typeface="Bookman Old Style" pitchFamily="18" charset="0"/>
              </a:rPr>
              <a:t>, vyšívané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závoje, ozdobné síťky zdobené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drahými kameny, perlami,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drobnými šperky,</a:t>
            </a:r>
          </a:p>
          <a:p>
            <a:pPr lvl="0">
              <a:buFontTx/>
              <a:buChar char="-"/>
            </a:pPr>
            <a:endParaRPr lang="cs-CZ" sz="2400" dirty="0" smtClean="0">
              <a:latin typeface="Bookman Old Style" pitchFamily="18" charset="0"/>
            </a:endParaRPr>
          </a:p>
          <a:p>
            <a:pPr lvl="0"/>
            <a:r>
              <a:rPr lang="cs-CZ" sz="2400" dirty="0" smtClean="0">
                <a:latin typeface="Bookman Old Style" pitchFamily="18" charset="0"/>
              </a:rPr>
              <a:t>- </a:t>
            </a:r>
            <a:r>
              <a:rPr lang="cs-CZ" sz="2400" b="1" dirty="0" smtClean="0">
                <a:latin typeface="Bookman Old Style" pitchFamily="18" charset="0"/>
              </a:rPr>
              <a:t>rozpuštěné vlasy byly hladce </a:t>
            </a:r>
            <a:br>
              <a:rPr lang="cs-CZ" sz="2400" b="1" dirty="0" smtClean="0">
                <a:latin typeface="Bookman Old Style" pitchFamily="18" charset="0"/>
              </a:rPr>
            </a:br>
            <a:r>
              <a:rPr lang="cs-CZ" sz="2400" b="1" dirty="0" smtClean="0">
                <a:latin typeface="Bookman Old Style" pitchFamily="18" charset="0"/>
              </a:rPr>
              <a:t>  sčesány, stočeny a vloženy do </a:t>
            </a:r>
            <a:br>
              <a:rPr lang="cs-CZ" sz="2400" b="1" dirty="0" smtClean="0">
                <a:latin typeface="Bookman Old Style" pitchFamily="18" charset="0"/>
              </a:rPr>
            </a:br>
            <a:r>
              <a:rPr lang="cs-CZ" sz="2400" b="1" dirty="0" smtClean="0">
                <a:latin typeface="Bookman Old Style" pitchFamily="18" charset="0"/>
              </a:rPr>
              <a:t>  síťky</a:t>
            </a:r>
            <a:r>
              <a:rPr lang="cs-CZ" sz="2400" dirty="0" smtClean="0">
                <a:latin typeface="Bookman Old Style" pitchFamily="18" charset="0"/>
              </a:rPr>
              <a:t>. Tomuto účesu se říkalo</a:t>
            </a:r>
            <a:br>
              <a:rPr lang="cs-CZ" sz="2400" dirty="0" smtClean="0">
                <a:latin typeface="Bookman Old Style" pitchFamily="18" charset="0"/>
              </a:rPr>
            </a:br>
            <a:r>
              <a:rPr lang="cs-CZ" sz="2400" dirty="0" smtClean="0">
                <a:latin typeface="Bookman Old Style" pitchFamily="18" charset="0"/>
              </a:rPr>
              <a:t>  escoffion.</a:t>
            </a:r>
          </a:p>
          <a:p>
            <a:pPr lvl="0">
              <a:buFontTx/>
              <a:buChar char="-"/>
            </a:pPr>
            <a:endParaRPr lang="cs-CZ" sz="2000" dirty="0" smtClean="0">
              <a:latin typeface="Bookman Old Style" pitchFamily="18" charset="0"/>
            </a:endParaRPr>
          </a:p>
          <a:p>
            <a:endParaRPr lang="cs-CZ" dirty="0"/>
          </a:p>
        </p:txBody>
      </p:sp>
      <p:pic>
        <p:nvPicPr>
          <p:cNvPr id="7" name="Picture 2" descr="G:\K-práce\2011-2012\Tvorba účesu\6.RENESANCE\KRÁLOVNA ALŽBĚT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0"/>
            <a:ext cx="4427985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241189" y="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Obr. 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nd01.jxs.cz/904/760/901cb4e1a3_48668817_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90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553456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b="1" dirty="0" smtClean="0">
              <a:latin typeface="+mj-lt"/>
            </a:endParaRPr>
          </a:p>
          <a:p>
            <a:pPr algn="ctr"/>
            <a:r>
              <a:rPr lang="cs-CZ" sz="3600" b="1" dirty="0" smtClean="0">
                <a:latin typeface="+mj-lt"/>
              </a:rPr>
              <a:t>ÚČES KRÁLOVNY ALŽBĚTY (Anglie)</a:t>
            </a:r>
            <a:endParaRPr lang="cs-CZ" sz="3600" b="1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8864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Obr. 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4067944" cy="72008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VDANÉ ŽENY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067944" cy="54006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- pokrývka hlavy se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zmenšuje, stává se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ozdobou,</a:t>
            </a:r>
          </a:p>
          <a:p>
            <a:r>
              <a:rPr lang="cs-CZ" sz="2800" dirty="0" smtClean="0">
                <a:latin typeface="Bookman Old Style" pitchFamily="18" charset="0"/>
              </a:rPr>
              <a:t>- </a:t>
            </a:r>
            <a:r>
              <a:rPr lang="cs-CZ" sz="2800" b="1" dirty="0" smtClean="0">
                <a:latin typeface="Bookman Old Style" pitchFamily="18" charset="0"/>
              </a:rPr>
              <a:t>měkký baret </a:t>
            </a:r>
            <a:r>
              <a:rPr lang="cs-CZ" sz="2800" dirty="0" smtClean="0">
                <a:latin typeface="Bookman Old Style" pitchFamily="18" charset="0"/>
              </a:rPr>
              <a:t/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bohatě </a:t>
            </a:r>
            <a:r>
              <a:rPr lang="cs-CZ" sz="2800" b="1" dirty="0" smtClean="0">
                <a:latin typeface="Bookman Old Style" pitchFamily="18" charset="0"/>
              </a:rPr>
              <a:t>zdobený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 perlami a šňůrami </a:t>
            </a:r>
            <a:r>
              <a:rPr lang="cs-CZ" sz="2800" dirty="0" smtClean="0">
                <a:latin typeface="Bookman Old Style" pitchFamily="18" charset="0"/>
              </a:rPr>
              <a:t/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byl připevněn na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</a:t>
            </a:r>
            <a:r>
              <a:rPr lang="cs-CZ" sz="2800" b="1" dirty="0" smtClean="0">
                <a:latin typeface="Bookman Old Style" pitchFamily="18" charset="0"/>
              </a:rPr>
              <a:t>kalotě</a:t>
            </a:r>
            <a:r>
              <a:rPr lang="cs-CZ" sz="2800" dirty="0" smtClean="0">
                <a:latin typeface="Bookman Old Style" pitchFamily="18" charset="0"/>
              </a:rPr>
              <a:t> – přiléhavé 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čepce (síťka ze 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zlatých a stříbrných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šňůrek).</a:t>
            </a:r>
          </a:p>
          <a:p>
            <a:endParaRPr lang="cs-CZ" dirty="0"/>
          </a:p>
        </p:txBody>
      </p:sp>
      <p:pic>
        <p:nvPicPr>
          <p:cNvPr id="5" name="Picture 3" descr="G:\K-práce\2011-2012\Tvorba účesu\6.RENESANCE\RENESANCE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83843" y="0"/>
            <a:ext cx="5060157" cy="665810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987824" y="630932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K-práce\2011-2012\Tvorba účesu\6.RENESANCE\imagesCAHJGP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5" y="404664"/>
            <a:ext cx="9133295" cy="605577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956376" y="648866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ÚPRAVA HLAVY</a:t>
            </a:r>
            <a:br>
              <a:rPr lang="cs-CZ" sz="2400" dirty="0" smtClean="0"/>
            </a:br>
            <a:r>
              <a:rPr lang="cs-CZ" sz="2400" dirty="0" smtClean="0"/>
              <a:t>MUŽI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923928" cy="5949280"/>
          </a:xfrm>
        </p:spPr>
        <p:txBody>
          <a:bodyPr>
            <a:normAutofit fontScale="92500"/>
          </a:bodyPr>
          <a:lstStyle/>
          <a:p>
            <a:pPr lvl="0">
              <a:buFontTx/>
              <a:buChar char="-"/>
            </a:pPr>
            <a:r>
              <a:rPr lang="cs-CZ" sz="2600" dirty="0" smtClean="0">
                <a:latin typeface="Bookman Old Style" pitchFamily="18" charset="0"/>
              </a:rPr>
              <a:t> </a:t>
            </a:r>
            <a:r>
              <a:rPr lang="cs-CZ" sz="2600" b="1" dirty="0" smtClean="0">
                <a:latin typeface="Bookman Old Style" pitchFamily="18" charset="0"/>
              </a:rPr>
              <a:t>mladíci si tvář holili</a:t>
            </a:r>
            <a:r>
              <a:rPr lang="cs-CZ" sz="2600" dirty="0" smtClean="0">
                <a:latin typeface="Bookman Old Style" pitchFamily="18" charset="0"/>
              </a:rPr>
              <a:t>, </a:t>
            </a:r>
          </a:p>
          <a:p>
            <a:pPr lvl="0">
              <a:buFontTx/>
              <a:buChar char="-"/>
            </a:pPr>
            <a:r>
              <a:rPr lang="cs-CZ" sz="2600" dirty="0" smtClean="0">
                <a:latin typeface="Bookman Old Style" pitchFamily="18" charset="0"/>
              </a:rPr>
              <a:t> </a:t>
            </a:r>
            <a:r>
              <a:rPr lang="cs-CZ" sz="2600" b="1" dirty="0" smtClean="0">
                <a:latin typeface="Bookman Old Style" pitchFamily="18" charset="0"/>
              </a:rPr>
              <a:t>starší muži </a:t>
            </a:r>
            <a:r>
              <a:rPr lang="cs-CZ" sz="2600" dirty="0" smtClean="0">
                <a:latin typeface="Bookman Old Style" pitchFamily="18" charset="0"/>
              </a:rPr>
              <a:t>nosili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</a:t>
            </a:r>
            <a:r>
              <a:rPr lang="cs-CZ" sz="2600" b="1" dirty="0" smtClean="0">
                <a:latin typeface="Bookman Old Style" pitchFamily="18" charset="0"/>
              </a:rPr>
              <a:t>krátký vlnitý</a:t>
            </a:r>
            <a:br>
              <a:rPr lang="cs-CZ" sz="2600" b="1" dirty="0" smtClean="0">
                <a:latin typeface="Bookman Old Style" pitchFamily="18" charset="0"/>
              </a:rPr>
            </a:br>
            <a:r>
              <a:rPr lang="cs-CZ" sz="2600" b="1" dirty="0" smtClean="0">
                <a:latin typeface="Bookman Old Style" pitchFamily="18" charset="0"/>
              </a:rPr>
              <a:t>  plnovous</a:t>
            </a:r>
            <a:r>
              <a:rPr lang="cs-CZ" sz="2600" dirty="0" smtClean="0">
                <a:latin typeface="Bookman Old Style" pitchFamily="18" charset="0"/>
              </a:rPr>
              <a:t/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(vědci, filozofové,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umělci),</a:t>
            </a:r>
          </a:p>
          <a:p>
            <a:pPr lvl="0">
              <a:buFontTx/>
              <a:buChar char="-"/>
            </a:pPr>
            <a:r>
              <a:rPr lang="cs-CZ" sz="2600" dirty="0" smtClean="0">
                <a:latin typeface="Bookman Old Style" pitchFamily="18" charset="0"/>
              </a:rPr>
              <a:t> v druhé polovině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16.století se zvláště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mezi šlechtici ujala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španělská móda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krátce zastřižených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vlasů, </a:t>
            </a:r>
            <a:r>
              <a:rPr lang="cs-CZ" sz="2600" b="1" dirty="0" smtClean="0">
                <a:latin typeface="Bookman Old Style" pitchFamily="18" charset="0"/>
              </a:rPr>
              <a:t>krátké špičaté </a:t>
            </a:r>
            <a:br>
              <a:rPr lang="cs-CZ" sz="2600" b="1" dirty="0" smtClean="0">
                <a:latin typeface="Bookman Old Style" pitchFamily="18" charset="0"/>
              </a:rPr>
            </a:br>
            <a:r>
              <a:rPr lang="cs-CZ" sz="2600" b="1" dirty="0" smtClean="0">
                <a:latin typeface="Bookman Old Style" pitchFamily="18" charset="0"/>
              </a:rPr>
              <a:t>  bradky</a:t>
            </a:r>
            <a:r>
              <a:rPr lang="cs-CZ" sz="2600" dirty="0" smtClean="0">
                <a:latin typeface="Bookman Old Style" pitchFamily="18" charset="0"/>
              </a:rPr>
              <a:t> a "frňousů" – </a:t>
            </a:r>
            <a:br>
              <a:rPr lang="cs-CZ" sz="2600" dirty="0" smtClean="0">
                <a:latin typeface="Bookman Old Style" pitchFamily="18" charset="0"/>
              </a:rPr>
            </a:br>
            <a:r>
              <a:rPr lang="cs-CZ" sz="2600" dirty="0" smtClean="0">
                <a:latin typeface="Bookman Old Style" pitchFamily="18" charset="0"/>
              </a:rPr>
              <a:t>  </a:t>
            </a:r>
            <a:r>
              <a:rPr lang="cs-CZ" sz="2600" b="1" dirty="0" smtClean="0">
                <a:latin typeface="Bookman Old Style" pitchFamily="18" charset="0"/>
              </a:rPr>
              <a:t>krátkých knírů pod</a:t>
            </a:r>
            <a:br>
              <a:rPr lang="cs-CZ" sz="2600" b="1" dirty="0" smtClean="0">
                <a:latin typeface="Bookman Old Style" pitchFamily="18" charset="0"/>
              </a:rPr>
            </a:br>
            <a:r>
              <a:rPr lang="cs-CZ" sz="2600" b="1" dirty="0" smtClean="0">
                <a:latin typeface="Bookman Old Style" pitchFamily="18" charset="0"/>
              </a:rPr>
              <a:t>  nosem.</a:t>
            </a:r>
          </a:p>
          <a:p>
            <a:endParaRPr lang="cs-CZ" dirty="0"/>
          </a:p>
        </p:txBody>
      </p:sp>
      <p:pic>
        <p:nvPicPr>
          <p:cNvPr id="7" name="Picture 2" descr="G:\K-práce\2011-2012\Tvorba účesu\6.RENESANCE\RENESANC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073" y="188640"/>
            <a:ext cx="4640196" cy="64807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771800" y="6488668"/>
            <a:ext cx="119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G:\K-práce\2011-2012\Výtvarka\3.ročník - Historie\renesance A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829050" cy="5162550"/>
          </a:xfrm>
          <a:prstGeom prst="rect">
            <a:avLst/>
          </a:prstGeom>
          <a:noFill/>
        </p:spPr>
      </p:pic>
      <p:pic>
        <p:nvPicPr>
          <p:cNvPr id="16388" name="Picture 4" descr="G:\K-práce\2011-2012\Výtvarka\3.ročník - Historie\Kopie - renesance A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981450" cy="51625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7544" y="587727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13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04048" y="580526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764704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ODĚV - MUŽI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4788024" cy="6165304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100" b="1" dirty="0" smtClean="0">
                <a:latin typeface="+mj-lt"/>
              </a:rPr>
              <a:t>Rukávy</a:t>
            </a:r>
            <a:r>
              <a:rPr lang="cs-CZ" sz="2100" dirty="0" smtClean="0">
                <a:latin typeface="+mj-lt"/>
              </a:rPr>
              <a:t> v místech největšího napětí tkaniny (na loktech) </a:t>
            </a:r>
            <a:r>
              <a:rPr lang="cs-CZ" sz="2100" b="1" dirty="0" smtClean="0">
                <a:latin typeface="+mj-lt"/>
              </a:rPr>
              <a:t>průstřihy</a:t>
            </a:r>
            <a:r>
              <a:rPr lang="cs-CZ" sz="2100" dirty="0" smtClean="0">
                <a:latin typeface="+mj-lt"/>
              </a:rPr>
              <a:t>. Rozparky funkční, později módní prvek. Rozstřihovaly se všemi směry do hvězdic, čtverců, </a:t>
            </a:r>
            <a:r>
              <a:rPr lang="cs-CZ" sz="2100" b="1" dirty="0" smtClean="0">
                <a:latin typeface="+mj-lt"/>
              </a:rPr>
              <a:t>vynikl spodní barevný podklad</a:t>
            </a:r>
            <a:r>
              <a:rPr lang="cs-CZ" sz="2100" dirty="0" smtClean="0">
                <a:latin typeface="+mj-lt"/>
              </a:rPr>
              <a:t>. Později se nesešívaly, </a:t>
            </a:r>
            <a:br>
              <a:rPr lang="cs-CZ" sz="2100" dirty="0" smtClean="0">
                <a:latin typeface="+mj-lt"/>
              </a:rPr>
            </a:br>
            <a:r>
              <a:rPr lang="cs-CZ" sz="2100" dirty="0" smtClean="0">
                <a:latin typeface="+mj-lt"/>
              </a:rPr>
              <a:t>jen spojovaly pásky.</a:t>
            </a:r>
          </a:p>
          <a:p>
            <a:pPr lvl="0"/>
            <a:endParaRPr lang="cs-CZ" sz="2100" dirty="0" smtClean="0">
              <a:latin typeface="+mj-lt"/>
            </a:endParaRPr>
          </a:p>
          <a:p>
            <a:pPr lvl="0"/>
            <a:r>
              <a:rPr lang="cs-CZ" sz="2100" b="1" dirty="0" smtClean="0">
                <a:latin typeface="+mj-lt"/>
              </a:rPr>
              <a:t>Starci a učenci bohatě řasený dlouhý plášť</a:t>
            </a:r>
            <a:r>
              <a:rPr lang="cs-CZ" sz="2100" dirty="0" smtClean="0">
                <a:latin typeface="+mj-lt"/>
              </a:rPr>
              <a:t> se všitými rukávy </a:t>
            </a:r>
            <a:br>
              <a:rPr lang="cs-CZ" sz="2100" dirty="0" smtClean="0">
                <a:latin typeface="+mj-lt"/>
              </a:rPr>
            </a:br>
            <a:r>
              <a:rPr lang="cs-CZ" sz="2100" dirty="0" smtClean="0">
                <a:latin typeface="+mj-lt"/>
              </a:rPr>
              <a:t>a kulatým límcem.</a:t>
            </a:r>
          </a:p>
          <a:p>
            <a:pPr lvl="0"/>
            <a:endParaRPr lang="cs-CZ" sz="2100" dirty="0" smtClean="0">
              <a:latin typeface="+mj-lt"/>
            </a:endParaRPr>
          </a:p>
          <a:p>
            <a:pPr lvl="0"/>
            <a:r>
              <a:rPr lang="cs-CZ" sz="2100" b="1" dirty="0" smtClean="0">
                <a:latin typeface="+mj-lt"/>
              </a:rPr>
              <a:t>Široké kalhoty, sahající ke kolenům </a:t>
            </a:r>
            <a:r>
              <a:rPr lang="cs-CZ" sz="2100" dirty="0" smtClean="0">
                <a:latin typeface="+mj-lt"/>
              </a:rPr>
              <a:t>(plundry), po kolena sahající nabíraná sukně, svrchní oděv - zdobený široký kabát.</a:t>
            </a:r>
          </a:p>
          <a:p>
            <a:pPr lvl="0"/>
            <a:endParaRPr lang="cs-CZ" sz="2100" dirty="0" smtClean="0">
              <a:latin typeface="+mj-lt"/>
            </a:endParaRPr>
          </a:p>
          <a:p>
            <a:r>
              <a:rPr lang="cs-CZ" sz="2100" b="1" dirty="0" smtClean="0">
                <a:latin typeface="+mj-lt"/>
              </a:rPr>
              <a:t>Kruhový límec </a:t>
            </a:r>
            <a:r>
              <a:rPr lang="cs-CZ" sz="2100" dirty="0" smtClean="0">
                <a:latin typeface="+mj-lt"/>
              </a:rPr>
              <a:t>(se záhyby).</a:t>
            </a:r>
            <a:endParaRPr lang="cs-CZ" sz="2100" dirty="0">
              <a:latin typeface="+mj-lt"/>
            </a:endParaRPr>
          </a:p>
        </p:txBody>
      </p:sp>
      <p:pic>
        <p:nvPicPr>
          <p:cNvPr id="7" name="Zástupný symbol pro obsah 6" descr="kos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1794" y="260648"/>
            <a:ext cx="4392206" cy="5853113"/>
          </a:xfrm>
        </p:spPr>
      </p:pic>
      <p:sp>
        <p:nvSpPr>
          <p:cNvPr id="5" name="Obdélník 4"/>
          <p:cNvSpPr/>
          <p:nvPr/>
        </p:nvSpPr>
        <p:spPr>
          <a:xfrm>
            <a:off x="4788024" y="616530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ODĚV MUŽI</a:t>
            </a:r>
            <a:endParaRPr lang="cs-CZ" dirty="0"/>
          </a:p>
        </p:txBody>
      </p:sp>
      <p:pic>
        <p:nvPicPr>
          <p:cNvPr id="5" name="Zástupný symbol pro obsah 4" descr="plundry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8898"/>
            <a:ext cx="2880320" cy="5355596"/>
          </a:xfrm>
        </p:spPr>
      </p:pic>
      <p:pic>
        <p:nvPicPr>
          <p:cNvPr id="6" name="Zástupný symbol pro obsah 5" descr="rudolf i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63778"/>
            <a:ext cx="3459146" cy="4989558"/>
          </a:xfrm>
        </p:spPr>
      </p:pic>
      <p:sp>
        <p:nvSpPr>
          <p:cNvPr id="7" name="Obdélník 6"/>
          <p:cNvSpPr/>
          <p:nvPr/>
        </p:nvSpPr>
        <p:spPr>
          <a:xfrm>
            <a:off x="179512" y="602128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16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098521" y="594928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POKRÝVKY HLAVY</a:t>
            </a:r>
            <a:endParaRPr lang="cs-CZ" dirty="0"/>
          </a:p>
        </p:txBody>
      </p:sp>
      <p:pic>
        <p:nvPicPr>
          <p:cNvPr id="5" name="Zástupný symbol pro obsah 4" descr="RENESANCE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240590" cy="4525963"/>
          </a:xfrm>
        </p:spPr>
      </p:pic>
      <p:pic>
        <p:nvPicPr>
          <p:cNvPr id="6" name="Zástupný symbol pro obsah 5" descr="RENESANCE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810842" cy="4525963"/>
          </a:xfrm>
        </p:spPr>
      </p:pic>
      <p:sp>
        <p:nvSpPr>
          <p:cNvPr id="7" name="Obdélník 6"/>
          <p:cNvSpPr/>
          <p:nvPr/>
        </p:nvSpPr>
        <p:spPr>
          <a:xfrm>
            <a:off x="428596" y="5903893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Bookman Old Style" pitchFamily="18" charset="0"/>
              </a:rPr>
              <a:t>Široký měkký baret, tvárný, zdobený peřím</a:t>
            </a:r>
            <a:r>
              <a:rPr lang="cs-CZ" sz="2800" dirty="0" smtClean="0">
                <a:latin typeface="Bookman Old Style" pitchFamily="18" charset="0"/>
              </a:rPr>
              <a:t>.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539552" y="76470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Obr. 18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24328" y="76470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Obr. 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RENESANCE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r.1400 - 1600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742404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ODĚV - ŽENY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404664"/>
            <a:ext cx="3995936" cy="6453336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endParaRPr lang="cs-CZ" sz="2000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Tón v módě </a:t>
            </a:r>
            <a:r>
              <a:rPr lang="cs-CZ" sz="2400" dirty="0" smtClean="0">
                <a:latin typeface="+mj-lt"/>
              </a:rPr>
              <a:t>udávala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  </a:t>
            </a:r>
            <a:r>
              <a:rPr lang="cs-CZ" sz="2400" b="1" dirty="0" smtClean="0">
                <a:latin typeface="+mj-lt"/>
              </a:rPr>
              <a:t>Itálie</a:t>
            </a:r>
            <a:r>
              <a:rPr lang="cs-CZ" sz="2400" dirty="0" smtClean="0">
                <a:latin typeface="+mj-lt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 oděv byl </a:t>
            </a:r>
            <a:r>
              <a:rPr lang="cs-CZ" sz="2400" b="1" dirty="0" smtClean="0">
                <a:latin typeface="+mj-lt"/>
              </a:rPr>
              <a:t>pestrý,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náročně zdobený, 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z drahých látek</a:t>
            </a:r>
            <a:r>
              <a:rPr lang="cs-CZ" sz="2400" dirty="0" smtClean="0">
                <a:latin typeface="+mj-lt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ř</a:t>
            </a:r>
            <a:r>
              <a:rPr lang="cs-CZ" sz="2400" b="1" dirty="0" smtClean="0">
                <a:latin typeface="+mj-lt"/>
              </a:rPr>
              <a:t>asení do 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pravidelných záhybů</a:t>
            </a:r>
            <a:r>
              <a:rPr lang="cs-CZ" sz="2400" dirty="0" smtClean="0">
                <a:latin typeface="+mj-lt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kruhový vyztužený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límec se záhyby, tuhý 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zvednutý límec</a:t>
            </a:r>
            <a:r>
              <a:rPr lang="cs-CZ" sz="2400" dirty="0" smtClean="0">
                <a:latin typeface="+mj-lt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 sukně a </a:t>
            </a:r>
            <a:r>
              <a:rPr lang="cs-CZ" sz="2400" b="1" dirty="0" smtClean="0">
                <a:latin typeface="+mj-lt"/>
              </a:rPr>
              <a:t>těsný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živůtek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b="1" dirty="0" smtClean="0">
                <a:latin typeface="+mj-lt"/>
              </a:rPr>
              <a:t>kruhový, 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  čtvercový dekolt</a:t>
            </a:r>
            <a:r>
              <a:rPr lang="cs-CZ" sz="2400" dirty="0" smtClean="0">
                <a:latin typeface="+mj-lt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prostřihnuté rukávy</a:t>
            </a:r>
            <a:r>
              <a:rPr lang="cs-CZ" sz="2400" dirty="0" smtClean="0">
                <a:latin typeface="+mj-lt"/>
              </a:rPr>
              <a:t>,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  sukně s vlečkou, pod ní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  zdobená spodní sukně. </a:t>
            </a:r>
          </a:p>
          <a:p>
            <a:endParaRPr lang="cs-CZ" dirty="0"/>
          </a:p>
        </p:txBody>
      </p:sp>
      <p:pic>
        <p:nvPicPr>
          <p:cNvPr id="7" name="Zástupný symbol pro obsah 6" descr="re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149734" cy="6858000"/>
          </a:xfrm>
        </p:spPr>
      </p:pic>
      <p:sp>
        <p:nvSpPr>
          <p:cNvPr id="5" name="Obdélník 4"/>
          <p:cNvSpPr/>
          <p:nvPr/>
        </p:nvSpPr>
        <p:spPr>
          <a:xfrm>
            <a:off x="2915816" y="648866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Tvorba účesu\6.RENESANCE\kostym_renesance_francie_ang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6356"/>
            <a:ext cx="5909920" cy="685164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83568" y="6488668"/>
            <a:ext cx="89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21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980728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Anglická a španělská móda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980728"/>
            <a:ext cx="3205589" cy="5877272"/>
          </a:xfrm>
        </p:spPr>
        <p:txBody>
          <a:bodyPr>
            <a:normAutofit lnSpcReduction="10000"/>
          </a:bodyPr>
          <a:lstStyle/>
          <a:p>
            <a:pPr lvl="0"/>
            <a:endParaRPr lang="cs-CZ" sz="2200" b="1" dirty="0" smtClean="0">
              <a:latin typeface="+mj-lt"/>
            </a:endParaRPr>
          </a:p>
          <a:p>
            <a:pPr lvl="0"/>
            <a:r>
              <a:rPr lang="cs-CZ" sz="2200" b="1" dirty="0" smtClean="0">
                <a:latin typeface="+mj-lt"/>
              </a:rPr>
              <a:t>Živůtek</a:t>
            </a:r>
            <a:r>
              <a:rPr lang="cs-CZ" sz="2200" dirty="0" smtClean="0">
                <a:latin typeface="+mj-lt"/>
              </a:rPr>
              <a:t> byl nahoře </a:t>
            </a:r>
            <a:r>
              <a:rPr lang="cs-CZ" sz="2200" b="1" dirty="0" smtClean="0">
                <a:latin typeface="+mj-lt"/>
              </a:rPr>
              <a:t>uzavřený</a:t>
            </a:r>
            <a:r>
              <a:rPr lang="cs-CZ" sz="2200" dirty="0" smtClean="0">
                <a:latin typeface="+mj-lt"/>
              </a:rPr>
              <a:t>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a vyztužený. </a:t>
            </a:r>
          </a:p>
          <a:p>
            <a:pPr lvl="0"/>
            <a:r>
              <a:rPr lang="cs-CZ" sz="2200" dirty="0" smtClean="0">
                <a:latin typeface="+mj-lt"/>
              </a:rPr>
              <a:t>Spodní sukně sahající až na zem </a:t>
            </a:r>
          </a:p>
          <a:p>
            <a:pPr lvl="0"/>
            <a:r>
              <a:rPr lang="cs-CZ" sz="2200" dirty="0" smtClean="0">
                <a:latin typeface="+mj-lt"/>
              </a:rPr>
              <a:t>se napínala přes </a:t>
            </a:r>
            <a:r>
              <a:rPr lang="cs-CZ" sz="2200" b="1" dirty="0" smtClean="0">
                <a:latin typeface="+mj-lt"/>
              </a:rPr>
              <a:t>kuželovitou sukni s obručemi</a:t>
            </a:r>
            <a:r>
              <a:rPr lang="cs-CZ" sz="2200" dirty="0" smtClean="0">
                <a:latin typeface="+mj-lt"/>
              </a:rPr>
              <a:t>.</a:t>
            </a:r>
          </a:p>
          <a:p>
            <a:pPr lvl="0"/>
            <a:endParaRPr lang="cs-CZ" sz="2200" dirty="0" smtClean="0">
              <a:latin typeface="+mj-lt"/>
            </a:endParaRPr>
          </a:p>
          <a:p>
            <a:r>
              <a:rPr lang="cs-CZ" sz="2200" b="1" dirty="0" smtClean="0">
                <a:latin typeface="+mj-lt"/>
              </a:rPr>
              <a:t>Typické kulaté škrobené nabírané límce se záhyby </a:t>
            </a:r>
            <a:r>
              <a:rPr lang="cs-CZ" sz="2200" dirty="0" smtClean="0">
                <a:latin typeface="+mj-lt"/>
              </a:rPr>
              <a:t>(</a:t>
            </a:r>
            <a:r>
              <a:rPr lang="cs-CZ" sz="2200" b="1" dirty="0" smtClean="0">
                <a:latin typeface="+mj-lt"/>
              </a:rPr>
              <a:t>okruží</a:t>
            </a:r>
            <a:r>
              <a:rPr lang="cs-CZ" sz="2200" dirty="0" smtClean="0">
                <a:latin typeface="+mj-lt"/>
              </a:rPr>
              <a:t>), proto muži kratší střihy, ženy vlasy vyčesány do </a:t>
            </a:r>
            <a:r>
              <a:rPr lang="cs-CZ" sz="2200" b="1" dirty="0" smtClean="0">
                <a:latin typeface="+mj-lt"/>
              </a:rPr>
              <a:t>tuhých vysokých účesů</a:t>
            </a:r>
            <a:r>
              <a:rPr lang="cs-CZ" sz="2000" b="1" dirty="0" smtClean="0">
                <a:latin typeface="+mj-lt"/>
              </a:rPr>
              <a:t>.</a:t>
            </a:r>
            <a:endParaRPr lang="cs-CZ" sz="2000" b="1" dirty="0">
              <a:latin typeface="+mj-lt"/>
            </a:endParaRPr>
          </a:p>
        </p:txBody>
      </p:sp>
      <p:pic>
        <p:nvPicPr>
          <p:cNvPr id="5" name="Zástupný symbol pro obsah 4" descr="imagesCACPCP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8526" y="0"/>
            <a:ext cx="5895474" cy="6858000"/>
          </a:xfrm>
        </p:spPr>
      </p:pic>
      <p:sp>
        <p:nvSpPr>
          <p:cNvPr id="6" name="Obdélník 5"/>
          <p:cNvSpPr/>
          <p:nvPr/>
        </p:nvSpPr>
        <p:spPr>
          <a:xfrm>
            <a:off x="2123728" y="648866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 22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6" name="Zástupný symbol pro obsah 5" descr="spanela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3032" y="51448"/>
            <a:ext cx="5110968" cy="6806552"/>
          </a:xfrm>
        </p:spPr>
      </p:pic>
      <p:pic>
        <p:nvPicPr>
          <p:cNvPr id="8" name="Zástupný symbol pro obsah 7" descr="cechy_1580-90_alzbeta_furstenberska_z_pernsten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3577590" cy="6858000"/>
          </a:xfrm>
        </p:spPr>
      </p:pic>
      <p:sp>
        <p:nvSpPr>
          <p:cNvPr id="5" name="Obdélník 4"/>
          <p:cNvSpPr/>
          <p:nvPr/>
        </p:nvSpPr>
        <p:spPr>
          <a:xfrm>
            <a:off x="539553" y="648866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98521" y="648866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Obr. 24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LÍČENÍ</a:t>
            </a:r>
            <a:endParaRPr lang="cs-CZ" sz="4400" dirty="0"/>
          </a:p>
        </p:txBody>
      </p:sp>
      <p:pic>
        <p:nvPicPr>
          <p:cNvPr id="5" name="Zástupný symbol pro obsah 4" descr="KRÁLOVNA ALŽBĚ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"/>
            <a:ext cx="4567426" cy="68580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/>
          <a:p>
            <a:endParaRPr lang="cs-CZ" sz="2800" dirty="0" smtClean="0">
              <a:latin typeface="+mj-lt"/>
            </a:endParaRPr>
          </a:p>
          <a:p>
            <a:r>
              <a:rPr lang="cs-CZ" sz="2800" dirty="0" smtClean="0">
                <a:latin typeface="+mj-lt"/>
              </a:rPr>
              <a:t>Velmi jemné.</a:t>
            </a:r>
          </a:p>
          <a:p>
            <a:endParaRPr lang="cs-CZ" sz="2800" dirty="0" smtClean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Bílý pudr</a:t>
            </a:r>
            <a:r>
              <a:rPr lang="cs-CZ" sz="2800" dirty="0" smtClean="0">
                <a:latin typeface="+mj-lt"/>
              </a:rPr>
              <a:t>.</a:t>
            </a:r>
          </a:p>
          <a:p>
            <a:endParaRPr lang="cs-CZ" sz="2800" dirty="0" smtClean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Velmi tenké, vyholené obočí</a:t>
            </a:r>
            <a:r>
              <a:rPr lang="cs-CZ" sz="2800" dirty="0" smtClean="0">
                <a:latin typeface="+mj-lt"/>
              </a:rPr>
              <a:t>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59832" y="6488668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Obr. 25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K-práce\2011-2012\Tvorba účesu\6.RENESANCE\RENESA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188640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Obr.  26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  <a:endParaRPr lang="cs-CZ" sz="4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124744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200" dirty="0" smtClean="0">
                <a:latin typeface="Bookman Old Style" pitchFamily="18" charset="0"/>
              </a:rPr>
              <a:t> Jak dlouho trvalo období  renesance?</a:t>
            </a:r>
            <a:br>
              <a:rPr lang="cs-CZ" sz="3200" dirty="0" smtClean="0">
                <a:latin typeface="Bookman Old Style" pitchFamily="18" charset="0"/>
              </a:rPr>
            </a:br>
            <a:endParaRPr lang="cs-CZ" sz="3200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3200" dirty="0" smtClean="0">
                <a:latin typeface="Bookman Old Style" pitchFamily="18" charset="0"/>
              </a:rPr>
              <a:t> Které země udávaly tón módy </a:t>
            </a:r>
            <a:br>
              <a:rPr lang="cs-CZ" sz="3200" dirty="0" smtClean="0">
                <a:latin typeface="Bookman Old Style" pitchFamily="18" charset="0"/>
              </a:rPr>
            </a:br>
            <a:r>
              <a:rPr lang="cs-CZ" sz="3200" dirty="0" smtClean="0">
                <a:latin typeface="Bookman Old Style" pitchFamily="18" charset="0"/>
              </a:rPr>
              <a:t> v období renesance?</a:t>
            </a:r>
          </a:p>
          <a:p>
            <a:pPr marL="342900" indent="-342900">
              <a:buFont typeface="+mj-lt"/>
              <a:buAutoNum type="arabicPeriod"/>
            </a:pPr>
            <a:endParaRPr lang="cs-CZ" sz="3200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3200" dirty="0" smtClean="0">
                <a:latin typeface="Bookman Old Style" pitchFamily="18" charset="0"/>
              </a:rPr>
              <a:t> Jak se vyvíjí dámské účesy během tohoto období?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08720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Označte 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vaší osy období 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renesance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věci 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nebo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osobnosti 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 toto období typické.</a:t>
            </a:r>
            <a:endParaRPr lang="cs-CZ" sz="4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http://procproto.cz/zajimavosti-a-novinky/sifra-mistra-leonarda-v-ocich-mony-lisy-nalezeny-zahadne-symboly/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1967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3 -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http://homolinka2.blog.cz/1201/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letohradek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hvezda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-obora-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hvezda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-2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29249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321297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Obr. 6 -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http://www.novinky.cz/kultura/244069-berlin-hosti-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4"/>
              </a:rPr>
              <a:t>nejkrasnejsi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4"/>
              </a:rPr>
              <a:t>portrety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4"/>
              </a:rPr>
              <a:t>italske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-renesance.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4"/>
              </a:rPr>
              <a:t>html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79512" y="69269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2 -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http://cs.wikipedia.org/wiki/Letohr%C3%A1dek_kr%C3%A1lovny_Anny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3528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 4 -  ČORNEJ, P., LOCKEROVÁ, J., MAJOR, P. </a:t>
            </a:r>
            <a:r>
              <a:rPr lang="cs-CZ" sz="16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Panovníci Českých zemí</a:t>
            </a:r>
            <a:r>
              <a:rPr lang="cs-CZ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Praha : Fragment, 1992.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80-901070-5-2. s. 44</a:t>
            </a:r>
            <a:r>
              <a:rPr lang="cs-CZ" sz="1600" dirty="0" smtClean="0">
                <a:latin typeface="Arial" pitchFamily="34" charset="0"/>
              </a:rPr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51520" y="63093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23 -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6"/>
              </a:rPr>
              <a:t>krea.wz.cz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/16_stol/vyobrazeni_renesance.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6"/>
              </a:rPr>
              <a:t>htm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3528" y="4221088"/>
            <a:ext cx="5274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Obr.  11 -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7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7"/>
              </a:rPr>
              <a:t>trnvoku.cz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7"/>
              </a:rPr>
              <a:t>/tance/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7"/>
              </a:rPr>
              <a:t>renesancni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7"/>
              </a:rPr>
              <a:t>-tance/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23528" y="3933056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Obr. 10, 19, 26 -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8"/>
              </a:rPr>
              <a:t>http://historicky.blog.cz/galerie/historie-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8"/>
              </a:rPr>
              <a:t>odivani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8"/>
              </a:rPr>
              <a:t>renesancni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8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8"/>
              </a:rPr>
              <a:t>moda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23528" y="46531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 7, 8, 25 -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http://historicky.blog.cz/galerie/historie-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odivani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kostymy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filmove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kostymy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/film-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kralovna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9"/>
              </a:rPr>
              <a:t>alzbeta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9"/>
              </a:rPr>
              <a:t>-zlaty-vek#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1520" y="587727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21, 22 -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0"/>
              </a:rPr>
              <a:t>magazin.ksoft.cz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0"/>
              </a:rPr>
              <a:t>ruzne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0"/>
              </a:rPr>
              <a:t>dejiny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0"/>
              </a:rPr>
              <a:t>_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0"/>
              </a:rPr>
              <a:t>odivani.htm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79512" y="530120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 12, 18, 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1"/>
              </a:rPr>
              <a:t>http://www.panovnici.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1"/>
              </a:rPr>
              <a:t>estranky.cz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1"/>
              </a:rPr>
              <a:t>/fotoalbum/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1"/>
              </a:rPr>
              <a:t>francouzsti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1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1"/>
              </a:rPr>
              <a:t>kralove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1"/>
              </a:rPr>
              <a:t>/dynastie-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11"/>
              </a:rPr>
              <a:t>valois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11"/>
              </a:rPr>
              <a:t>/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1520" y="242088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Obr. č. 5, 13, 14 - LÜHR, G. </a:t>
            </a:r>
            <a:r>
              <a:rPr lang="cs-CZ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Výtvarná výchova a základní techniky pro učební obor kadeřník. </a:t>
            </a:r>
            <a:r>
              <a:rPr lang="cs-CZ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Praha : Sobotáles  cz, 2004.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ISBN 80-86706-03-6. s. 128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5536" y="260648"/>
            <a:ext cx="3478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Obr.  16, 17 - 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2"/>
              </a:rPr>
              <a:t>kostym.cz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692696"/>
            <a:ext cx="5080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Obr. 15, 20, 24 -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3"/>
              </a:rPr>
              <a:t>sdilna.wz.cz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3"/>
              </a:rPr>
              <a:t>kostymy.html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0"/>
            <a:ext cx="896448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HUMANISMUS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– životní názor,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postavil do</a:t>
            </a:r>
            <a:b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středu zájmu člověka 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– individuum a jeho </a:t>
            </a:r>
            <a:b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schopnosti,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znovuzrození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, znovu objevována kultura Řeků </a:t>
            </a:r>
            <a:b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a Římanů,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návrat k antice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,</a:t>
            </a:r>
            <a:endParaRPr lang="cs-CZ" sz="2800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2800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střelný prach,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knihtisk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, kompas,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Michelangelo </a:t>
            </a:r>
            <a:r>
              <a:rPr lang="cs-CZ" sz="2800" dirty="0" err="1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Buonarroti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Leonardo </a:t>
            </a:r>
            <a:r>
              <a:rPr lang="cs-CZ" sz="2800" b="1" dirty="0" err="1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da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Vinci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,</a:t>
            </a:r>
            <a:b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Rubenss, (perspektiva),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2800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Shakespeare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(Romeo a Julie, Hamlet),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28. 3. 1592 – narodil se </a:t>
            </a:r>
            <a:r>
              <a:rPr lang="cs-CZ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Jan Amos Komenský</a:t>
            </a:r>
            <a:r>
              <a:rPr lang="cs-CZ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lang="cs-CZ" sz="2800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5486400" cy="566738"/>
          </a:xfrm>
        </p:spPr>
        <p:txBody>
          <a:bodyPr>
            <a:noAutofit/>
          </a:bodyPr>
          <a:lstStyle/>
          <a:p>
            <a:r>
              <a:rPr lang="cs-CZ" sz="4000" dirty="0" smtClean="0"/>
              <a:t>Leonardo </a:t>
            </a:r>
            <a:r>
              <a:rPr lang="cs-CZ" sz="4000" dirty="0" err="1" smtClean="0"/>
              <a:t>da</a:t>
            </a:r>
            <a:r>
              <a:rPr lang="cs-CZ" sz="4000" dirty="0" smtClean="0"/>
              <a:t> Vinci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688" y="587727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 smtClean="0">
                <a:latin typeface="+mj-lt"/>
              </a:rPr>
              <a:t>Mona</a:t>
            </a:r>
            <a:r>
              <a:rPr lang="cs-CZ" sz="4000" dirty="0" smtClean="0">
                <a:latin typeface="+mj-lt"/>
              </a:rPr>
              <a:t> </a:t>
            </a:r>
            <a:r>
              <a:rPr lang="cs-CZ" sz="4000" dirty="0" err="1" smtClean="0">
                <a:latin typeface="+mj-lt"/>
              </a:rPr>
              <a:t>Lisa</a:t>
            </a:r>
            <a:endParaRPr lang="cs-CZ" sz="4000" dirty="0">
              <a:latin typeface="+mj-lt"/>
            </a:endParaRPr>
          </a:p>
        </p:txBody>
      </p:sp>
      <p:pic>
        <p:nvPicPr>
          <p:cNvPr id="11" name="Zástupný symbol pro obrázek 10" descr="imagesCAZ1TKQ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226776" y="188640"/>
            <a:ext cx="6729600" cy="5047200"/>
          </a:xfrm>
        </p:spPr>
      </p:pic>
      <p:sp>
        <p:nvSpPr>
          <p:cNvPr id="5" name="Obdélník 4"/>
          <p:cNvSpPr/>
          <p:nvPr/>
        </p:nvSpPr>
        <p:spPr>
          <a:xfrm>
            <a:off x="7956376" y="486916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LETOHRÁDEK KRÁLOVNY ANNY V PRAZE</a:t>
            </a:r>
            <a:endParaRPr lang="cs-CZ" b="1" dirty="0"/>
          </a:p>
        </p:txBody>
      </p:sp>
      <p:pic>
        <p:nvPicPr>
          <p:cNvPr id="4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" contrast="6000"/>
          </a:blip>
          <a:srcRect r="473"/>
          <a:stretch>
            <a:fillRect/>
          </a:stretch>
        </p:blipFill>
        <p:spPr bwMode="ltGray">
          <a:xfrm>
            <a:off x="539553" y="1412776"/>
            <a:ext cx="7992888" cy="5380686"/>
          </a:xfrm>
          <a:prstGeom prst="rect">
            <a:avLst/>
          </a:prstGeom>
          <a:noFill/>
          <a:ln w="63500" cap="rnd">
            <a:noFill/>
            <a:prstDash val="sysDot"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596336" y="98072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LETOHRÁDEK HVĚZDA NA BÍLÉ HOŘE</a:t>
            </a:r>
            <a:endParaRPr lang="cs-CZ" b="1" dirty="0"/>
          </a:p>
        </p:txBody>
      </p:sp>
      <p:pic>
        <p:nvPicPr>
          <p:cNvPr id="6" name="Zástupný symbol pro obsah 5" descr="letohrádek hvěz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7010400" cy="5257800"/>
          </a:xfrm>
        </p:spPr>
      </p:pic>
      <p:sp>
        <p:nvSpPr>
          <p:cNvPr id="4" name="Obdélník 3"/>
          <p:cNvSpPr/>
          <p:nvPr/>
        </p:nvSpPr>
        <p:spPr>
          <a:xfrm>
            <a:off x="7308304" y="119675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RUDOLF II. </a:t>
            </a:r>
            <a:br>
              <a:rPr lang="cs-CZ" b="1" dirty="0" smtClean="0"/>
            </a:br>
            <a:r>
              <a:rPr lang="cs-CZ" dirty="0" smtClean="0"/>
              <a:t>(</a:t>
            </a:r>
            <a:r>
              <a:rPr lang="cs-CZ" sz="4000" dirty="0" smtClean="0"/>
              <a:t>18.7.1552 - 20.1.1612)</a:t>
            </a:r>
            <a:endParaRPr lang="cs-CZ" sz="4000" dirty="0"/>
          </a:p>
        </p:txBody>
      </p:sp>
      <p:pic>
        <p:nvPicPr>
          <p:cNvPr id="4" name="Zástupný symbol pro obsah 3" descr="rudolf-ii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28113"/>
            <a:ext cx="4866418" cy="5329887"/>
          </a:xfrm>
        </p:spPr>
      </p:pic>
      <p:sp>
        <p:nvSpPr>
          <p:cNvPr id="5" name="Obdélník 4"/>
          <p:cNvSpPr/>
          <p:nvPr/>
        </p:nvSpPr>
        <p:spPr>
          <a:xfrm>
            <a:off x="7236296" y="623731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916832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4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Lazebníci</a:t>
            </a:r>
            <a:r>
              <a:rPr lang="cs-CZ" sz="44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znovu považováni</a:t>
            </a:r>
            <a:br>
              <a:rPr lang="cs-CZ" sz="44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44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za </a:t>
            </a:r>
            <a:r>
              <a:rPr lang="cs-CZ" sz="4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počestný cech</a:t>
            </a:r>
            <a:r>
              <a:rPr lang="cs-CZ" sz="44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4400" dirty="0" smtClean="0"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4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První obchody kadeřníků </a:t>
            </a:r>
            <a:br>
              <a:rPr lang="cs-CZ" sz="4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</a:br>
            <a:r>
              <a:rPr lang="cs-CZ" sz="4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a vlásenkářů</a:t>
            </a:r>
            <a:r>
              <a:rPr lang="cs-CZ" sz="44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lang="cs-CZ" sz="4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K-práce\2011-2012\Výtvarka\3.ročník - Historie\Kopie - renesance A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716016" cy="60932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ÚPRAVA HLAVY - ŽENY</a:t>
            </a:r>
            <a:r>
              <a:rPr lang="cs-CZ" sz="3600" i="1" dirty="0" smtClean="0"/>
              <a:t/>
            </a:r>
            <a:br>
              <a:rPr lang="cs-CZ" sz="3600" i="1" dirty="0" smtClean="0"/>
            </a:b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5220072" cy="5949280"/>
          </a:xfrm>
        </p:spPr>
        <p:txBody>
          <a:bodyPr>
            <a:noAutofit/>
          </a:bodyPr>
          <a:lstStyle/>
          <a:p>
            <a:pPr lvl="0">
              <a:buFont typeface="Bookman Old Style" pitchFamily="18" charset="0"/>
              <a:buChar char="-"/>
            </a:pPr>
            <a:r>
              <a:rPr lang="cs-CZ" sz="1600" dirty="0" smtClean="0">
                <a:latin typeface="Bookman Old Style" pitchFamily="18" charset="0"/>
              </a:rPr>
              <a:t> </a:t>
            </a:r>
            <a:r>
              <a:rPr lang="cs-CZ" sz="2800" dirty="0" smtClean="0">
                <a:latin typeface="Bookman Old Style" pitchFamily="18" charset="0"/>
              </a:rPr>
              <a:t>Krása </a:t>
            </a:r>
            <a:r>
              <a:rPr lang="cs-CZ" sz="2800" b="1" dirty="0" smtClean="0">
                <a:latin typeface="Bookman Old Style" pitchFamily="18" charset="0"/>
              </a:rPr>
              <a:t>nepokrytých vlasů</a:t>
            </a:r>
            <a:r>
              <a:rPr lang="cs-CZ" sz="2800" dirty="0" smtClean="0">
                <a:latin typeface="Bookman Old Style" pitchFamily="18" charset="0"/>
              </a:rPr>
              <a:t>,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</a:t>
            </a:r>
            <a:r>
              <a:rPr lang="cs-CZ" sz="2800" b="1" dirty="0" smtClean="0">
                <a:latin typeface="Bookman Old Style" pitchFamily="18" charset="0"/>
              </a:rPr>
              <a:t>kudrnaté,vlnité</a:t>
            </a:r>
            <a:r>
              <a:rPr lang="cs-CZ" sz="2800" dirty="0" smtClean="0">
                <a:latin typeface="Bookman Old Style" pitchFamily="18" charset="0"/>
              </a:rPr>
              <a:t>, </a:t>
            </a:r>
          </a:p>
          <a:p>
            <a:pPr lvl="0">
              <a:buFontTx/>
              <a:buChar char="-"/>
            </a:pPr>
            <a:r>
              <a:rPr lang="cs-CZ" sz="2800" dirty="0" smtClean="0">
                <a:latin typeface="Bookman Old Style" pitchFamily="18" charset="0"/>
              </a:rPr>
              <a:t>mladé dívky si ozdobně   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</a:t>
            </a:r>
            <a:r>
              <a:rPr lang="cs-CZ" sz="2800" b="1" dirty="0" smtClean="0">
                <a:latin typeface="Bookman Old Style" pitchFamily="18" charset="0"/>
              </a:rPr>
              <a:t>zaplétaly copy na temeno</a:t>
            </a:r>
            <a:br>
              <a:rPr lang="cs-CZ" sz="2800" b="1" dirty="0" smtClean="0">
                <a:latin typeface="Bookman Old Style" pitchFamily="18" charset="0"/>
              </a:rPr>
            </a:br>
            <a:r>
              <a:rPr lang="cs-CZ" sz="2800" b="1" dirty="0" smtClean="0">
                <a:latin typeface="Bookman Old Style" pitchFamily="18" charset="0"/>
              </a:rPr>
              <a:t>  hlavy</a:t>
            </a:r>
            <a:r>
              <a:rPr lang="cs-CZ" sz="2800" dirty="0" smtClean="0">
                <a:latin typeface="Bookman Old Style" pitchFamily="18" charset="0"/>
              </a:rPr>
              <a:t>,</a:t>
            </a:r>
          </a:p>
          <a:p>
            <a:pPr lvl="0">
              <a:buFontTx/>
              <a:buChar char="-"/>
            </a:pPr>
            <a:r>
              <a:rPr lang="cs-CZ" sz="2800" dirty="0" smtClean="0">
                <a:latin typeface="Bookman Old Style" pitchFamily="18" charset="0"/>
              </a:rPr>
              <a:t> módní </a:t>
            </a:r>
            <a:r>
              <a:rPr lang="cs-CZ" sz="2800" b="1" dirty="0" smtClean="0">
                <a:latin typeface="Bookman Old Style" pitchFamily="18" charset="0"/>
              </a:rPr>
              <a:t>plavé vlasy</a:t>
            </a:r>
            <a:r>
              <a:rPr lang="cs-CZ" sz="2800" dirty="0" smtClean="0">
                <a:latin typeface="Bookman Old Style" pitchFamily="18" charset="0"/>
              </a:rPr>
              <a:t>,</a:t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</a:t>
            </a:r>
            <a:r>
              <a:rPr lang="cs-CZ" sz="2800" b="1" dirty="0" smtClean="0">
                <a:latin typeface="Bookman Old Style" pitchFamily="18" charset="0"/>
              </a:rPr>
              <a:t>červené, tizianové barvy</a:t>
            </a:r>
            <a:r>
              <a:rPr lang="cs-CZ" sz="2800" dirty="0" smtClean="0">
                <a:latin typeface="Bookman Old Style" pitchFamily="18" charset="0"/>
              </a:rPr>
              <a:t/>
            </a:r>
            <a:br>
              <a:rPr lang="cs-CZ" sz="2800" dirty="0" smtClean="0">
                <a:latin typeface="Bookman Old Style" pitchFamily="18" charset="0"/>
              </a:rPr>
            </a:br>
            <a:r>
              <a:rPr lang="cs-CZ" sz="2800" dirty="0" smtClean="0">
                <a:latin typeface="Bookman Old Style" pitchFamily="18" charset="0"/>
              </a:rPr>
              <a:t>  (</a:t>
            </a:r>
            <a:r>
              <a:rPr lang="cs-CZ" sz="2800" i="1" dirty="0" smtClean="0">
                <a:latin typeface="Bookman Old Style" pitchFamily="18" charset="0"/>
              </a:rPr>
              <a:t>všemožně  je</a:t>
            </a:r>
            <a:br>
              <a:rPr lang="cs-CZ" sz="2800" i="1" dirty="0" smtClean="0">
                <a:latin typeface="Bookman Old Style" pitchFamily="18" charset="0"/>
              </a:rPr>
            </a:br>
            <a:r>
              <a:rPr lang="cs-CZ" sz="2800" i="1" dirty="0" smtClean="0">
                <a:latin typeface="Bookman Old Style" pitchFamily="18" charset="0"/>
              </a:rPr>
              <a:t>  odbarvovaly, například </a:t>
            </a:r>
            <a:br>
              <a:rPr lang="cs-CZ" sz="2800" i="1" dirty="0" smtClean="0">
                <a:latin typeface="Bookman Old Style" pitchFamily="18" charset="0"/>
              </a:rPr>
            </a:br>
            <a:r>
              <a:rPr lang="cs-CZ" sz="2800" i="1" dirty="0" smtClean="0">
                <a:latin typeface="Bookman Old Style" pitchFamily="18" charset="0"/>
              </a:rPr>
              <a:t>  napouštěním směsí z</a:t>
            </a:r>
            <a:br>
              <a:rPr lang="cs-CZ" sz="2800" i="1" dirty="0" smtClean="0">
                <a:latin typeface="Bookman Old Style" pitchFamily="18" charset="0"/>
              </a:rPr>
            </a:br>
            <a:r>
              <a:rPr lang="cs-CZ" sz="2800" i="1" dirty="0" smtClean="0">
                <a:latin typeface="Bookman Old Style" pitchFamily="18" charset="0"/>
              </a:rPr>
              <a:t>  šafránu, vína a soli a poté </a:t>
            </a:r>
            <a:br>
              <a:rPr lang="cs-CZ" sz="2800" i="1" dirty="0" smtClean="0">
                <a:latin typeface="Bookman Old Style" pitchFamily="18" charset="0"/>
              </a:rPr>
            </a:br>
            <a:r>
              <a:rPr lang="cs-CZ" sz="2800" i="1" dirty="0" smtClean="0">
                <a:latin typeface="Bookman Old Style" pitchFamily="18" charset="0"/>
              </a:rPr>
              <a:t>  dlouhým vysedáváním na </a:t>
            </a:r>
            <a:br>
              <a:rPr lang="cs-CZ" sz="2800" i="1" dirty="0" smtClean="0">
                <a:latin typeface="Bookman Old Style" pitchFamily="18" charset="0"/>
              </a:rPr>
            </a:br>
            <a:r>
              <a:rPr lang="cs-CZ" sz="2800" i="1" dirty="0" smtClean="0">
                <a:latin typeface="Bookman Old Style" pitchFamily="18" charset="0"/>
              </a:rPr>
              <a:t>  slunci),</a:t>
            </a:r>
          </a:p>
        </p:txBody>
      </p:sp>
      <p:sp>
        <p:nvSpPr>
          <p:cNvPr id="5" name="Obdélník 4"/>
          <p:cNvSpPr/>
          <p:nvPr/>
        </p:nvSpPr>
        <p:spPr>
          <a:xfrm>
            <a:off x="7884368" y="18864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Bookman Old Style" pitchFamily="18" charset="0"/>
                <a:cs typeface="Arial" pitchFamily="34" charset="0"/>
              </a:rPr>
              <a:t>Obr. 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666</TotalTime>
  <Words>421</Words>
  <Application>Microsoft Office PowerPoint</Application>
  <PresentationFormat>Předvádění na obrazovce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Snímek 1</vt:lpstr>
      <vt:lpstr>RENESANCE</vt:lpstr>
      <vt:lpstr>Snímek 3</vt:lpstr>
      <vt:lpstr>Leonardo da Vinci</vt:lpstr>
      <vt:lpstr>LETOHRÁDEK KRÁLOVNY ANNY V PRAZE</vt:lpstr>
      <vt:lpstr>LETOHRÁDEK HVĚZDA NA BÍLÉ HOŘE</vt:lpstr>
      <vt:lpstr>RUDOLF II.  (18.7.1552 - 20.1.1612)</vt:lpstr>
      <vt:lpstr>Snímek 8</vt:lpstr>
      <vt:lpstr>                ÚPRAVA HLAVY - ŽENY </vt:lpstr>
      <vt:lpstr>Snímek 10</vt:lpstr>
      <vt:lpstr>ÚPRAVA HLAVY</vt:lpstr>
      <vt:lpstr>Snímek 12</vt:lpstr>
      <vt:lpstr>VDANÉ ŽENY</vt:lpstr>
      <vt:lpstr>Snímek 14</vt:lpstr>
      <vt:lpstr>ÚPRAVA HLAVY MUŽI</vt:lpstr>
      <vt:lpstr>Snímek 16</vt:lpstr>
      <vt:lpstr>ODĚV - MUŽI</vt:lpstr>
      <vt:lpstr>ODĚV MUŽI</vt:lpstr>
      <vt:lpstr>POKRÝVKY HLAVY</vt:lpstr>
      <vt:lpstr>ODĚV - ŽENY</vt:lpstr>
      <vt:lpstr>Snímek 21</vt:lpstr>
      <vt:lpstr>Anglická a španělská móda</vt:lpstr>
      <vt:lpstr>Snímek 23</vt:lpstr>
      <vt:lpstr>LÍČENÍ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</dc:title>
  <cp:lastModifiedBy>ucitel</cp:lastModifiedBy>
  <cp:revision>80</cp:revision>
  <dcterms:modified xsi:type="dcterms:W3CDTF">2012-12-03T10:11:48Z</dcterms:modified>
</cp:coreProperties>
</file>