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6" r:id="rId3"/>
    <p:sldId id="257" r:id="rId4"/>
    <p:sldId id="265" r:id="rId5"/>
    <p:sldId id="266" r:id="rId6"/>
    <p:sldId id="272" r:id="rId7"/>
    <p:sldId id="276" r:id="rId8"/>
    <p:sldId id="274" r:id="rId9"/>
    <p:sldId id="289" r:id="rId10"/>
    <p:sldId id="283" r:id="rId11"/>
    <p:sldId id="290" r:id="rId12"/>
    <p:sldId id="279" r:id="rId13"/>
    <p:sldId id="280" r:id="rId14"/>
    <p:sldId id="286" r:id="rId15"/>
    <p:sldId id="281" r:id="rId16"/>
    <p:sldId id="275" r:id="rId17"/>
    <p:sldId id="267" r:id="rId18"/>
    <p:sldId id="287" r:id="rId19"/>
    <p:sldId id="263" r:id="rId20"/>
    <p:sldId id="288" r:id="rId21"/>
    <p:sldId id="258" r:id="rId22"/>
    <p:sldId id="292" r:id="rId23"/>
    <p:sldId id="269"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8A2481B-5154-415F-B752-558547769AA3}" type="datetimeFigureOut">
              <a:rPr lang="cs-CZ" smtClean="0"/>
              <a:pPr/>
              <a:t>3.12.2012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18A2481B-5154-415F-B752-558547769AA3}" type="datetimeFigureOut">
              <a:rPr lang="cs-CZ" smtClean="0"/>
              <a:pPr/>
              <a:t>3.12.2012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3.12.2012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8A2481B-5154-415F-B752-558547769AA3}" type="datetimeFigureOut">
              <a:rPr lang="cs-CZ" smtClean="0"/>
              <a:pPr/>
              <a:t>3.12.2012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2000"/>
            <a:lum/>
          </a:blip>
          <a:srcRect/>
          <a:stretch>
            <a:fillRect t="-40000" b="-40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3.12.2012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if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tif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de.wikipedia.org/wiki/Ludwig_XIV" TargetMode="External"/><Relationship Id="rId13" Type="http://schemas.openxmlformats.org/officeDocument/2006/relationships/hyperlink" Target="http://historie-mody.wz.cz/baroko.html" TargetMode="External"/><Relationship Id="rId3" Type="http://schemas.openxmlformats.org/officeDocument/2006/relationships/hyperlink" Target="http://www.cosmovisions.com/Sevigne.htm" TargetMode="External"/><Relationship Id="rId7" Type="http://schemas.openxmlformats.org/officeDocument/2006/relationships/hyperlink" Target="http://www.panovnici.estranky.cz/clanky/ferdinand-ii..html" TargetMode="External"/><Relationship Id="rId12" Type="http://schemas.openxmlformats.org/officeDocument/2006/relationships/hyperlink" Target="http://evinamar.blog.cz/0606/baroko-a-moda" TargetMode="External"/><Relationship Id="rId2" Type="http://schemas.openxmlformats.org/officeDocument/2006/relationships/hyperlink" Target="http://www.routard.com/photos/rome/67098-basilique_st_pierre_vue_du_castel_sant_angelo.htm" TargetMode="External"/><Relationship Id="rId1" Type="http://schemas.openxmlformats.org/officeDocument/2006/relationships/slideLayout" Target="../slideLayouts/slideLayout7.xml"/><Relationship Id="rId6" Type="http://schemas.openxmlformats.org/officeDocument/2006/relationships/hyperlink" Target="http://totojemoje.blog.cz/galerie/mesta-a-obce-stadte-und-gemeindebund/fulnek/j-a-komensky" TargetMode="External"/><Relationship Id="rId11" Type="http://schemas.openxmlformats.org/officeDocument/2006/relationships/hyperlink" Target="http://www.vyukovematerialy.cz/prace/rocnik7/dom1.htm" TargetMode="External"/><Relationship Id="rId5" Type="http://schemas.openxmlformats.org/officeDocument/2006/relationships/hyperlink" Target="http://www.textilforum.cz/historie-a-moda/baroko/tricetileta-valka-panska-moda" TargetMode="External"/><Relationship Id="rId10" Type="http://schemas.openxmlformats.org/officeDocument/2006/relationships/hyperlink" Target="http://historicky.blog.cz/0910/baroko" TargetMode="External"/><Relationship Id="rId4" Type="http://schemas.openxmlformats.org/officeDocument/2006/relationships/hyperlink" Target="http://beauty.wild-mistress.ru/wm/beauty.nsf/publicall/2008-11-02-33904.html" TargetMode="External"/><Relationship Id="rId9" Type="http://schemas.openxmlformats.org/officeDocument/2006/relationships/hyperlink" Target="http://www.textilforum.cz/historie-a-moda/baroko/vrcholny-barok-panska-moda-ucesy-obuv-doplnk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a:blip r:embed="rId2" cstate="print"/>
          <a:srcRect/>
          <a:stretch>
            <a:fillRect/>
          </a:stretch>
        </p:blipFill>
        <p:spPr bwMode="auto">
          <a:xfrm>
            <a:off x="1000100" y="642918"/>
            <a:ext cx="3326130" cy="714375"/>
          </a:xfrm>
          <a:prstGeom prst="rect">
            <a:avLst/>
          </a:prstGeom>
          <a:solidFill>
            <a:srgbClr val="FFFFFF"/>
          </a:solidFill>
          <a:ln w="9525">
            <a:noFill/>
            <a:miter lim="800000"/>
            <a:headEnd/>
            <a:tailEnd/>
          </a:ln>
        </p:spPr>
      </p:pic>
      <p:sp>
        <p:nvSpPr>
          <p:cNvPr id="3" name="Obdélník 2"/>
          <p:cNvSpPr/>
          <p:nvPr/>
        </p:nvSpPr>
        <p:spPr>
          <a:xfrm>
            <a:off x="4499992" y="908720"/>
            <a:ext cx="3934154" cy="369332"/>
          </a:xfrm>
          <a:prstGeom prst="rect">
            <a:avLst/>
          </a:prstGeom>
        </p:spPr>
        <p:txBody>
          <a:bodyPr wrap="none">
            <a:spAutoFit/>
          </a:bodyPr>
          <a:lstStyle/>
          <a:p>
            <a:pPr fontAlgn="auto">
              <a:spcAft>
                <a:spcPts val="0"/>
              </a:spcAft>
              <a:defRPr/>
            </a:pPr>
            <a:r>
              <a:rPr lang="cs-CZ" dirty="0" smtClean="0">
                <a:solidFill>
                  <a:srgbClr val="4F271C">
                    <a:satMod val="130000"/>
                  </a:srgbClr>
                </a:solidFill>
                <a:effectLst>
                  <a:outerShdw blurRad="50000" dist="30000" dir="5400000" algn="tl" rotWithShape="0">
                    <a:srgbClr val="000000">
                      <a:alpha val="30000"/>
                    </a:srgbClr>
                  </a:outerShdw>
                </a:effectLst>
              </a:rPr>
              <a:t>V</a:t>
            </a:r>
            <a:r>
              <a:rPr lang="en-US" dirty="0" smtClean="0">
                <a:solidFill>
                  <a:srgbClr val="4F271C">
                    <a:satMod val="130000"/>
                  </a:srgbClr>
                </a:solidFill>
                <a:effectLst>
                  <a:outerShdw blurRad="50000" dist="30000" dir="5400000" algn="tl" rotWithShape="0">
                    <a:srgbClr val="000000">
                      <a:alpha val="30000"/>
                    </a:srgbClr>
                  </a:outerShdw>
                </a:effectLst>
              </a:rPr>
              <a:t>Y_32_INOVACE_</a:t>
            </a:r>
            <a:r>
              <a:rPr lang="cs-CZ" dirty="0" smtClean="0">
                <a:solidFill>
                  <a:srgbClr val="4F271C">
                    <a:satMod val="130000"/>
                  </a:srgbClr>
                </a:solidFill>
                <a:effectLst>
                  <a:outerShdw blurRad="50000" dist="30000" dir="5400000" algn="tl" rotWithShape="0">
                    <a:srgbClr val="000000">
                      <a:alpha val="30000"/>
                    </a:srgbClr>
                  </a:outerShdw>
                </a:effectLst>
              </a:rPr>
              <a:t>TVÚČH3B</a:t>
            </a:r>
            <a:r>
              <a:rPr lang="en-US" dirty="0" smtClean="0">
                <a:solidFill>
                  <a:srgbClr val="4F271C">
                    <a:satMod val="130000"/>
                  </a:srgbClr>
                </a:solidFill>
                <a:effectLst>
                  <a:outerShdw blurRad="50000" dist="30000" dir="5400000" algn="tl" rotWithShape="0">
                    <a:srgbClr val="000000">
                      <a:alpha val="30000"/>
                    </a:srgbClr>
                  </a:outerShdw>
                </a:effectLst>
              </a:rPr>
              <a:t>_</a:t>
            </a:r>
            <a:r>
              <a:rPr lang="cs-CZ" dirty="0" smtClean="0">
                <a:solidFill>
                  <a:srgbClr val="4F271C">
                    <a:satMod val="130000"/>
                  </a:srgbClr>
                </a:solidFill>
                <a:effectLst>
                  <a:outerShdw blurRad="50000" dist="30000" dir="5400000" algn="tl" rotWithShape="0">
                    <a:srgbClr val="000000">
                      <a:alpha val="30000"/>
                    </a:srgbClr>
                  </a:outerShdw>
                </a:effectLst>
              </a:rPr>
              <a:t>51600_NES</a:t>
            </a:r>
            <a:endParaRPr lang="cs-CZ" dirty="0">
              <a:solidFill>
                <a:srgbClr val="4F271C">
                  <a:satMod val="130000"/>
                </a:srgbClr>
              </a:solidFill>
              <a:effectLst>
                <a:outerShdw blurRad="50000" dist="30000" dir="5400000" algn="tl" rotWithShape="0">
                  <a:srgbClr val="000000">
                    <a:alpha val="30000"/>
                  </a:srgbClr>
                </a:outerShdw>
              </a:effectLst>
            </a:endParaRPr>
          </a:p>
        </p:txBody>
      </p:sp>
      <p:sp>
        <p:nvSpPr>
          <p:cNvPr id="4" name="Obdélník 3"/>
          <p:cNvSpPr/>
          <p:nvPr/>
        </p:nvSpPr>
        <p:spPr>
          <a:xfrm>
            <a:off x="214282" y="1285860"/>
            <a:ext cx="8929718" cy="4678204"/>
          </a:xfrm>
          <a:prstGeom prst="rect">
            <a:avLst/>
          </a:prstGeom>
        </p:spPr>
        <p:txBody>
          <a:bodyPr wrap="square">
            <a:spAutoFit/>
          </a:bodyPr>
          <a:lstStyle/>
          <a:p>
            <a:r>
              <a:rPr lang="cs-CZ" sz="1400" dirty="0" smtClean="0"/>
              <a:t>Výukový materiál v rámci projektu OPVK 1.5 Peníze středním školám</a:t>
            </a:r>
          </a:p>
          <a:p>
            <a:r>
              <a:rPr lang="cs-CZ" sz="1400" dirty="0" smtClean="0"/>
              <a:t/>
            </a:r>
            <a:br>
              <a:rPr lang="cs-CZ" sz="1400" dirty="0" smtClean="0"/>
            </a:br>
            <a:r>
              <a:rPr lang="cs-CZ" sz="1400" dirty="0" smtClean="0"/>
              <a:t>Číslo projektu:	</a:t>
            </a:r>
            <a:r>
              <a:rPr lang="cs-CZ" sz="1400" dirty="0" smtClean="0"/>
              <a:t>CZ.1.07/1.5.00/34.0883 </a:t>
            </a:r>
            <a:endParaRPr lang="cs-CZ" sz="1400" dirty="0" smtClean="0"/>
          </a:p>
          <a:p>
            <a:r>
              <a:rPr lang="cs-CZ" sz="1400" dirty="0" smtClean="0"/>
              <a:t>Název projektu:	</a:t>
            </a:r>
            <a:r>
              <a:rPr lang="cs-CZ" sz="1400" dirty="0" smtClean="0"/>
              <a:t>Rozvoj </a:t>
            </a:r>
            <a:r>
              <a:rPr lang="cs-CZ" sz="1400" dirty="0" smtClean="0"/>
              <a:t>vzdělanosti</a:t>
            </a:r>
          </a:p>
          <a:p>
            <a:r>
              <a:rPr lang="cs-CZ" sz="1400" dirty="0" smtClean="0"/>
              <a:t>Číslo šablony:   	</a:t>
            </a:r>
            <a:r>
              <a:rPr lang="cs-CZ" sz="1400" dirty="0" smtClean="0"/>
              <a:t>III/2</a:t>
            </a:r>
            <a:r>
              <a:rPr lang="cs-CZ" sz="1400" dirty="0" smtClean="0"/>
              <a:t/>
            </a:r>
            <a:br>
              <a:rPr lang="cs-CZ" sz="1400" dirty="0" smtClean="0"/>
            </a:br>
            <a:r>
              <a:rPr lang="cs-CZ" sz="1400" dirty="0" smtClean="0"/>
              <a:t>Datum vytvoření:	</a:t>
            </a:r>
            <a:r>
              <a:rPr lang="cs-CZ" sz="1400" dirty="0" smtClean="0"/>
              <a:t>3</a:t>
            </a:r>
            <a:r>
              <a:rPr lang="cs-CZ" sz="1400" dirty="0" smtClean="0"/>
              <a:t>. 10. 2012</a:t>
            </a:r>
            <a:br>
              <a:rPr lang="cs-CZ" sz="1400" dirty="0" smtClean="0"/>
            </a:br>
            <a:r>
              <a:rPr lang="cs-CZ" sz="1400" dirty="0" smtClean="0"/>
              <a:t>Autor:		</a:t>
            </a:r>
            <a:r>
              <a:rPr lang="cs-CZ" sz="1400" dirty="0" smtClean="0"/>
              <a:t>Mgr</a:t>
            </a:r>
            <a:r>
              <a:rPr lang="cs-CZ" sz="1400" dirty="0" smtClean="0"/>
              <a:t>. Kateřina Nesrstová</a:t>
            </a:r>
          </a:p>
          <a:p>
            <a:r>
              <a:rPr lang="cs-CZ" sz="1400" dirty="0" smtClean="0"/>
              <a:t>Určeno pro předmět:        </a:t>
            </a:r>
            <a:r>
              <a:rPr lang="cs-CZ" sz="1400" dirty="0" smtClean="0"/>
              <a:t>Tvorba </a:t>
            </a:r>
            <a:r>
              <a:rPr lang="cs-CZ" sz="1400" dirty="0" smtClean="0"/>
              <a:t>účesu </a:t>
            </a:r>
            <a:br>
              <a:rPr lang="cs-CZ" sz="1400" dirty="0" smtClean="0"/>
            </a:br>
            <a:r>
              <a:rPr lang="cs-CZ" sz="1400" dirty="0" smtClean="0"/>
              <a:t>Tematická oblast:</a:t>
            </a:r>
            <a:r>
              <a:rPr lang="cs-CZ" sz="1400" smtClean="0"/>
              <a:t>	</a:t>
            </a:r>
            <a:r>
              <a:rPr lang="cs-CZ" sz="1400" smtClean="0"/>
              <a:t>Historie </a:t>
            </a:r>
            <a:r>
              <a:rPr lang="cs-CZ" sz="1400" dirty="0" smtClean="0"/>
              <a:t>účesu</a:t>
            </a:r>
            <a:br>
              <a:rPr lang="cs-CZ" sz="1400" dirty="0" smtClean="0"/>
            </a:br>
            <a:r>
              <a:rPr lang="cs-CZ" sz="1400" dirty="0" smtClean="0"/>
              <a:t>Obor vzdělání:</a:t>
            </a:r>
            <a:r>
              <a:rPr lang="cs-CZ" sz="1400" smtClean="0"/>
              <a:t>	</a:t>
            </a:r>
            <a:r>
              <a:rPr lang="cs-CZ" sz="1400" smtClean="0"/>
              <a:t>Kadeřník </a:t>
            </a:r>
            <a:r>
              <a:rPr lang="cs-CZ" sz="1400" dirty="0" smtClean="0"/>
              <a:t>(69-51-H/01), 3. ročník</a:t>
            </a:r>
            <a:br>
              <a:rPr lang="cs-CZ" sz="1400" dirty="0" smtClean="0"/>
            </a:br>
            <a:r>
              <a:rPr lang="cs-CZ" sz="1400" dirty="0" smtClean="0"/>
              <a:t>                                            </a:t>
            </a:r>
            <a:br>
              <a:rPr lang="cs-CZ" sz="1400" dirty="0" smtClean="0"/>
            </a:br>
            <a:r>
              <a:rPr lang="cs-CZ" sz="1400" dirty="0" smtClean="0"/>
              <a:t>Název výukového materiálu: baroko.</a:t>
            </a:r>
          </a:p>
          <a:p>
            <a:r>
              <a:rPr lang="cs-CZ" sz="1400" dirty="0" smtClean="0"/>
              <a:t>Popis využití: prezentace s úkoly o období baroka s využitím dataprojektoru a notebooku k prohlubování a upevňování učiva.</a:t>
            </a:r>
          </a:p>
          <a:p>
            <a:pPr lvl="0"/>
            <a:r>
              <a:rPr lang="cs-CZ" sz="1400" dirty="0" smtClean="0"/>
              <a:t>Učitel může využívat ukázky z filmu TŘI MUŠKETÝŘI dostupných na </a:t>
            </a:r>
            <a:r>
              <a:rPr lang="cs-CZ" sz="1400" u="sng" dirty="0" smtClean="0">
                <a:hlinkClick r:id="rId3"/>
              </a:rPr>
              <a:t>www.</a:t>
            </a:r>
            <a:r>
              <a:rPr lang="cs-CZ" sz="1400" u="sng" dirty="0" err="1" smtClean="0">
                <a:hlinkClick r:id="rId3"/>
              </a:rPr>
              <a:t>youtube.com</a:t>
            </a:r>
            <a:r>
              <a:rPr lang="cs-CZ" sz="1400" dirty="0" smtClean="0"/>
              <a:t>, kde žákům ukáže dobové kostýmy, účesy a líčení.</a:t>
            </a:r>
          </a:p>
          <a:p>
            <a:pPr lvl="0"/>
            <a:r>
              <a:rPr lang="cs-CZ" sz="1400" dirty="0" smtClean="0"/>
              <a:t>Žáci si zapisují pouze tučně zvýrazněný text z prezentace.</a:t>
            </a:r>
          </a:p>
          <a:p>
            <a:pPr lvl="0"/>
            <a:r>
              <a:rPr lang="cs-CZ" sz="1400" dirty="0" smtClean="0"/>
              <a:t>Na základě výkladu učitele a zápisu žáci řeší úkoly (označeny červeně).</a:t>
            </a:r>
          </a:p>
          <a:p>
            <a:pPr lvl="0"/>
            <a:r>
              <a:rPr lang="cs-CZ" sz="1400" dirty="0" smtClean="0"/>
              <a:t>Po probrání dvou tematických celků BAROKO, ROKOKO následuje test. </a:t>
            </a:r>
          </a:p>
          <a:p>
            <a:endParaRPr lang="cs-CZ" sz="1400" dirty="0" smtClean="0"/>
          </a:p>
          <a:p>
            <a:r>
              <a:rPr lang="cs-CZ" sz="1400" dirty="0" smtClean="0"/>
              <a:t>Čas:  40 minut</a:t>
            </a:r>
            <a:endParaRPr lang="cs-CZ"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36912"/>
            <a:ext cx="8496944" cy="144016"/>
          </a:xfrm>
        </p:spPr>
        <p:txBody>
          <a:bodyPr>
            <a:noAutofit/>
          </a:bodyPr>
          <a:lstStyle/>
          <a:p>
            <a:pPr algn="l"/>
            <a:endParaRPr lang="cs-CZ" sz="2200" b="1" dirty="0">
              <a:solidFill>
                <a:srgbClr val="C00000"/>
              </a:solidFill>
            </a:endParaRPr>
          </a:p>
        </p:txBody>
      </p:sp>
      <p:pic>
        <p:nvPicPr>
          <p:cNvPr id="4" name="Zástupný symbol pro obsah 4" descr="draughtsman8.jpg"/>
          <p:cNvPicPr>
            <a:picLocks noGrp="1" noChangeAspect="1"/>
          </p:cNvPicPr>
          <p:nvPr>
            <p:ph idx="1"/>
          </p:nvPr>
        </p:nvPicPr>
        <p:blipFill>
          <a:blip r:embed="rId2" cstate="print"/>
          <a:stretch>
            <a:fillRect/>
          </a:stretch>
        </p:blipFill>
        <p:spPr>
          <a:xfrm>
            <a:off x="0" y="935374"/>
            <a:ext cx="9144000" cy="5145024"/>
          </a:xfrm>
        </p:spPr>
      </p:pic>
      <p:sp>
        <p:nvSpPr>
          <p:cNvPr id="5" name="Obdélník 4"/>
          <p:cNvSpPr/>
          <p:nvPr/>
        </p:nvSpPr>
        <p:spPr>
          <a:xfrm>
            <a:off x="0" y="6165304"/>
            <a:ext cx="743345" cy="369332"/>
          </a:xfrm>
          <a:prstGeom prst="rect">
            <a:avLst/>
          </a:prstGeom>
        </p:spPr>
        <p:txBody>
          <a:bodyPr wrap="none">
            <a:spAutoFit/>
          </a:bodyPr>
          <a:lstStyle/>
          <a:p>
            <a:r>
              <a:rPr lang="cs-CZ" dirty="0" smtClean="0"/>
              <a:t>Obr. 8</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K-práce\2011-2012\Výtvarka\3.ročník - Historie\baroko A1.TIF"/>
          <p:cNvPicPr>
            <a:picLocks noGrp="1" noChangeAspect="1" noChangeArrowheads="1"/>
          </p:cNvPicPr>
          <p:nvPr>
            <p:ph idx="1"/>
          </p:nvPr>
        </p:nvPicPr>
        <p:blipFill>
          <a:blip r:embed="rId2" cstate="print"/>
          <a:srcRect/>
          <a:stretch>
            <a:fillRect/>
          </a:stretch>
        </p:blipFill>
        <p:spPr bwMode="auto">
          <a:xfrm>
            <a:off x="0" y="3068960"/>
            <a:ext cx="4150808" cy="3789040"/>
          </a:xfrm>
          <a:prstGeom prst="rect">
            <a:avLst/>
          </a:prstGeom>
          <a:noFill/>
        </p:spPr>
      </p:pic>
      <p:sp>
        <p:nvSpPr>
          <p:cNvPr id="2" name="Nadpis 1"/>
          <p:cNvSpPr>
            <a:spLocks noGrp="1"/>
          </p:cNvSpPr>
          <p:nvPr>
            <p:ph type="title"/>
          </p:nvPr>
        </p:nvSpPr>
        <p:spPr>
          <a:xfrm>
            <a:off x="5436096" y="0"/>
            <a:ext cx="3707904" cy="1340768"/>
          </a:xfrm>
        </p:spPr>
        <p:txBody>
          <a:bodyPr>
            <a:noAutofit/>
          </a:bodyPr>
          <a:lstStyle/>
          <a:p>
            <a:pPr algn="ctr"/>
            <a:r>
              <a:rPr lang="cs-CZ" sz="4000" dirty="0" smtClean="0">
                <a:solidFill>
                  <a:srgbClr val="FF0000"/>
                </a:solidFill>
              </a:rPr>
              <a:t>ÚKOLY PRO ŽÁKY</a:t>
            </a:r>
            <a:endParaRPr lang="cs-CZ" sz="4000" dirty="0">
              <a:solidFill>
                <a:srgbClr val="FF0000"/>
              </a:solidFill>
            </a:endParaRPr>
          </a:p>
        </p:txBody>
      </p:sp>
      <p:sp>
        <p:nvSpPr>
          <p:cNvPr id="4" name="Zástupný symbol pro text 3"/>
          <p:cNvSpPr>
            <a:spLocks noGrp="1"/>
          </p:cNvSpPr>
          <p:nvPr>
            <p:ph type="body" sz="half" idx="2"/>
          </p:nvPr>
        </p:nvSpPr>
        <p:spPr>
          <a:xfrm>
            <a:off x="0" y="332656"/>
            <a:ext cx="5436096" cy="2808312"/>
          </a:xfrm>
        </p:spPr>
        <p:txBody>
          <a:bodyPr>
            <a:normAutofit/>
          </a:bodyPr>
          <a:lstStyle/>
          <a:p>
            <a:pPr marL="342900" indent="-342900">
              <a:buFont typeface="+mj-lt"/>
              <a:buAutoNum type="arabicPeriod"/>
            </a:pPr>
            <a:r>
              <a:rPr lang="cs-CZ" sz="2800" dirty="0" smtClean="0">
                <a:latin typeface="Arial" pitchFamily="34" charset="0"/>
                <a:cs typeface="Arial" pitchFamily="34" charset="0"/>
              </a:rPr>
              <a:t>Období baroka se dělí na tři fáze. Urči, ze kterého období baroka jsou tyto účesy? </a:t>
            </a:r>
          </a:p>
          <a:p>
            <a:pPr marL="342900" indent="-342900">
              <a:buFont typeface="+mj-lt"/>
              <a:buAutoNum type="arabicPeriod"/>
            </a:pPr>
            <a:r>
              <a:rPr lang="cs-CZ" sz="2800" dirty="0" smtClean="0">
                <a:latin typeface="Arial" pitchFamily="34" charset="0"/>
                <a:cs typeface="Arial" pitchFamily="34" charset="0"/>
              </a:rPr>
              <a:t>Jaký je mezi účesy rozdíl?</a:t>
            </a:r>
            <a:endParaRPr lang="cs-CZ" sz="2800" dirty="0">
              <a:latin typeface="Arial" pitchFamily="34" charset="0"/>
              <a:cs typeface="Arial" pitchFamily="34" charset="0"/>
            </a:endParaRPr>
          </a:p>
        </p:txBody>
      </p:sp>
      <p:sp>
        <p:nvSpPr>
          <p:cNvPr id="9" name="Obdélník 8"/>
          <p:cNvSpPr/>
          <p:nvPr/>
        </p:nvSpPr>
        <p:spPr>
          <a:xfrm>
            <a:off x="0" y="6488668"/>
            <a:ext cx="860364" cy="369332"/>
          </a:xfrm>
          <a:prstGeom prst="rect">
            <a:avLst/>
          </a:prstGeom>
        </p:spPr>
        <p:txBody>
          <a:bodyPr wrap="none">
            <a:spAutoFit/>
          </a:bodyPr>
          <a:lstStyle/>
          <a:p>
            <a:r>
              <a:rPr lang="cs-CZ" dirty="0" smtClean="0"/>
              <a:t>Obr. 10</a:t>
            </a:r>
            <a:endParaRPr lang="cs-CZ" dirty="0"/>
          </a:p>
        </p:txBody>
      </p:sp>
      <p:pic>
        <p:nvPicPr>
          <p:cNvPr id="1032" name="Picture 8" descr="http://beauty.wild-mistress.ru/wm/beauty.nsf/publicall/2008-11-02-33904.html/$FILE/Fontange02112.jpg"/>
          <p:cNvPicPr>
            <a:picLocks noChangeAspect="1" noChangeArrowheads="1"/>
          </p:cNvPicPr>
          <p:nvPr/>
        </p:nvPicPr>
        <p:blipFill>
          <a:blip r:embed="rId3" cstate="print"/>
          <a:srcRect/>
          <a:stretch>
            <a:fillRect/>
          </a:stretch>
        </p:blipFill>
        <p:spPr bwMode="auto">
          <a:xfrm>
            <a:off x="5436096" y="1252343"/>
            <a:ext cx="3707904" cy="5389633"/>
          </a:xfrm>
          <a:prstGeom prst="rect">
            <a:avLst/>
          </a:prstGeom>
          <a:noFill/>
        </p:spPr>
      </p:pic>
      <p:sp>
        <p:nvSpPr>
          <p:cNvPr id="12" name="Obdélník 11"/>
          <p:cNvSpPr/>
          <p:nvPr/>
        </p:nvSpPr>
        <p:spPr>
          <a:xfrm>
            <a:off x="4572000" y="6309320"/>
            <a:ext cx="899592" cy="369332"/>
          </a:xfrm>
          <a:prstGeom prst="rect">
            <a:avLst/>
          </a:prstGeom>
        </p:spPr>
        <p:txBody>
          <a:bodyPr wrap="square">
            <a:spAutoFit/>
          </a:bodyPr>
          <a:lstStyle/>
          <a:p>
            <a:r>
              <a:rPr lang="cs-CZ" dirty="0" smtClean="0"/>
              <a:t>Obr. 11</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K-práce\2011-2012\Výtvarka\3.ročník - Historie\Kopie - baroko A1.TIF"/>
          <p:cNvPicPr>
            <a:picLocks noChangeAspect="1" noChangeArrowheads="1"/>
          </p:cNvPicPr>
          <p:nvPr/>
        </p:nvPicPr>
        <p:blipFill>
          <a:blip r:embed="rId2" cstate="print"/>
          <a:srcRect/>
          <a:stretch>
            <a:fillRect/>
          </a:stretch>
        </p:blipFill>
        <p:spPr bwMode="auto">
          <a:xfrm>
            <a:off x="2267744" y="404664"/>
            <a:ext cx="5040560" cy="6334758"/>
          </a:xfrm>
          <a:prstGeom prst="rect">
            <a:avLst/>
          </a:prstGeom>
          <a:noFill/>
        </p:spPr>
      </p:pic>
      <p:sp>
        <p:nvSpPr>
          <p:cNvPr id="3" name="Obdélník 2"/>
          <p:cNvSpPr/>
          <p:nvPr/>
        </p:nvSpPr>
        <p:spPr>
          <a:xfrm>
            <a:off x="2051720" y="6309320"/>
            <a:ext cx="860364" cy="369332"/>
          </a:xfrm>
          <a:prstGeom prst="rect">
            <a:avLst/>
          </a:prstGeom>
        </p:spPr>
        <p:txBody>
          <a:bodyPr wrap="none">
            <a:spAutoFit/>
          </a:bodyPr>
          <a:lstStyle/>
          <a:p>
            <a:r>
              <a:rPr lang="cs-CZ" dirty="0" smtClean="0"/>
              <a:t>Obr. 12</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4139952" cy="1052736"/>
          </a:xfrm>
        </p:spPr>
        <p:txBody>
          <a:bodyPr>
            <a:noAutofit/>
          </a:bodyPr>
          <a:lstStyle/>
          <a:p>
            <a:pPr algn="ctr"/>
            <a:r>
              <a:rPr lang="cs-CZ" sz="3200" dirty="0" smtClean="0">
                <a:latin typeface="Arial" pitchFamily="34" charset="0"/>
                <a:cs typeface="Arial" pitchFamily="34" charset="0"/>
              </a:rPr>
              <a:t>ÚPRAVA HLAVY -MUŽI</a:t>
            </a:r>
            <a:endParaRPr lang="cs-CZ" sz="3200" dirty="0">
              <a:latin typeface="Arial" pitchFamily="34" charset="0"/>
              <a:cs typeface="Arial" pitchFamily="34" charset="0"/>
            </a:endParaRPr>
          </a:p>
        </p:txBody>
      </p:sp>
      <p:pic>
        <p:nvPicPr>
          <p:cNvPr id="5" name="Zástupný symbol pro obsah 4" descr="alonžová paruka.jpg"/>
          <p:cNvPicPr>
            <a:picLocks noGrp="1" noChangeAspect="1"/>
          </p:cNvPicPr>
          <p:nvPr>
            <p:ph idx="1"/>
          </p:nvPr>
        </p:nvPicPr>
        <p:blipFill>
          <a:blip r:embed="rId2" cstate="print"/>
          <a:stretch>
            <a:fillRect/>
          </a:stretch>
        </p:blipFill>
        <p:spPr>
          <a:xfrm>
            <a:off x="4181408" y="13045"/>
            <a:ext cx="4962592" cy="6844955"/>
          </a:xfrm>
        </p:spPr>
      </p:pic>
      <p:sp>
        <p:nvSpPr>
          <p:cNvPr id="4" name="Zástupný symbol pro text 3"/>
          <p:cNvSpPr>
            <a:spLocks noGrp="1"/>
          </p:cNvSpPr>
          <p:nvPr>
            <p:ph type="body" sz="half" idx="2"/>
          </p:nvPr>
        </p:nvSpPr>
        <p:spPr>
          <a:xfrm>
            <a:off x="179512" y="1052736"/>
            <a:ext cx="4032448" cy="5616624"/>
          </a:xfrm>
        </p:spPr>
        <p:txBody>
          <a:bodyPr>
            <a:noAutofit/>
          </a:bodyPr>
          <a:lstStyle/>
          <a:p>
            <a:r>
              <a:rPr lang="cs-CZ" sz="2400" b="1" dirty="0" smtClean="0">
                <a:latin typeface="Arial" pitchFamily="34" charset="0"/>
                <a:cs typeface="Arial" pitchFamily="34" charset="0"/>
              </a:rPr>
              <a:t>Alonžová paruka </a:t>
            </a:r>
            <a:r>
              <a:rPr lang="cs-CZ" sz="2400" dirty="0" smtClean="0">
                <a:latin typeface="Arial" pitchFamily="34" charset="0"/>
                <a:cs typeface="Arial" pitchFamily="34" charset="0"/>
              </a:rPr>
              <a:t>se o</a:t>
            </a:r>
            <a:r>
              <a:rPr lang="cs-CZ" sz="2400" dirty="0" smtClean="0">
                <a:latin typeface="Arial" pitchFamily="34" charset="0"/>
                <a:ea typeface="Calibri" pitchFamily="34" charset="0"/>
                <a:cs typeface="Arial" pitchFamily="34" charset="0"/>
              </a:rPr>
              <a:t>bjevila na dvoře Ludvíka XIV. kolem roku </a:t>
            </a:r>
            <a:r>
              <a:rPr lang="cs-CZ" sz="2400" b="1" dirty="0" smtClean="0">
                <a:latin typeface="Arial" pitchFamily="34" charset="0"/>
                <a:ea typeface="Calibri" pitchFamily="34" charset="0"/>
                <a:cs typeface="Arial" pitchFamily="34" charset="0"/>
              </a:rPr>
              <a:t>1640</a:t>
            </a:r>
            <a:r>
              <a:rPr lang="cs-CZ" sz="2400" dirty="0" smtClean="0">
                <a:latin typeface="Arial" pitchFamily="34" charset="0"/>
                <a:ea typeface="Calibri" pitchFamily="34" charset="0"/>
                <a:cs typeface="Arial" pitchFamily="34" charset="0"/>
              </a:rPr>
              <a:t>. Byla bílá nejen proto, že byla z jemných vláken ovčí vlny, ale především proto, </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že ji kadeřníci bohatě </a:t>
            </a:r>
            <a:r>
              <a:rPr lang="cs-CZ" sz="2400" b="1" dirty="0" smtClean="0">
                <a:latin typeface="Arial" pitchFamily="34" charset="0"/>
                <a:ea typeface="Calibri" pitchFamily="34" charset="0"/>
                <a:cs typeface="Arial" pitchFamily="34" charset="0"/>
              </a:rPr>
              <a:t>napudrovali</a:t>
            </a:r>
            <a:r>
              <a:rPr lang="cs-CZ" sz="2400" dirty="0" smtClean="0">
                <a:latin typeface="Arial" pitchFamily="34" charset="0"/>
                <a:ea typeface="Calibri" pitchFamily="34" charset="0"/>
                <a:cs typeface="Arial" pitchFamily="34" charset="0"/>
              </a:rPr>
              <a:t>. </a:t>
            </a:r>
          </a:p>
          <a:p>
            <a:r>
              <a:rPr lang="cs-CZ" sz="2400" dirty="0" smtClean="0">
                <a:latin typeface="Arial" pitchFamily="34" charset="0"/>
                <a:ea typeface="Calibri" pitchFamily="34" charset="0"/>
                <a:cs typeface="Arial" pitchFamily="34" charset="0"/>
              </a:rPr>
              <a:t>Pudr se vyráběl z m</a:t>
            </a:r>
            <a:r>
              <a:rPr lang="cs-CZ" sz="2400" dirty="0" smtClean="0">
                <a:solidFill>
                  <a:srgbClr val="000000"/>
                </a:solidFill>
                <a:latin typeface="Arial" pitchFamily="34" charset="0"/>
                <a:ea typeface="Calibri" pitchFamily="34" charset="0"/>
                <a:cs typeface="Arial" pitchFamily="34" charset="0"/>
              </a:rPr>
              <a:t>ouky </a:t>
            </a:r>
            <a:br>
              <a:rPr lang="cs-CZ" sz="2400" dirty="0" smtClean="0">
                <a:solidFill>
                  <a:srgbClr val="000000"/>
                </a:solidFill>
                <a:latin typeface="Arial" pitchFamily="34" charset="0"/>
                <a:ea typeface="Calibri" pitchFamily="34" charset="0"/>
                <a:cs typeface="Arial" pitchFamily="34" charset="0"/>
              </a:rPr>
            </a:br>
            <a:r>
              <a:rPr lang="cs-CZ" sz="2400" dirty="0" smtClean="0">
                <a:solidFill>
                  <a:srgbClr val="000000"/>
                </a:solidFill>
                <a:latin typeface="Arial" pitchFamily="34" charset="0"/>
                <a:ea typeface="Calibri" pitchFamily="34" charset="0"/>
                <a:cs typeface="Arial" pitchFamily="34" charset="0"/>
              </a:rPr>
              <a:t>a v určitých obdobích, </a:t>
            </a:r>
            <a:br>
              <a:rPr lang="cs-CZ" sz="2400" dirty="0" smtClean="0">
                <a:solidFill>
                  <a:srgbClr val="000000"/>
                </a:solidFill>
                <a:latin typeface="Arial" pitchFamily="34" charset="0"/>
                <a:ea typeface="Calibri" pitchFamily="34" charset="0"/>
                <a:cs typeface="Arial" pitchFamily="34" charset="0"/>
              </a:rPr>
            </a:br>
            <a:r>
              <a:rPr lang="cs-CZ" sz="2400" dirty="0" smtClean="0">
                <a:solidFill>
                  <a:srgbClr val="000000"/>
                </a:solidFill>
                <a:latin typeface="Arial" pitchFamily="34" charset="0"/>
                <a:ea typeface="Calibri" pitchFamily="34" charset="0"/>
                <a:cs typeface="Arial" pitchFamily="34" charset="0"/>
              </a:rPr>
              <a:t>kdy bylo mouky nedostatek, musela být vydávána nařízení, která toto přehnané pudrování omezovala.</a:t>
            </a:r>
          </a:p>
        </p:txBody>
      </p:sp>
      <p:sp>
        <p:nvSpPr>
          <p:cNvPr id="6" name="Obdélník 5"/>
          <p:cNvSpPr/>
          <p:nvPr/>
        </p:nvSpPr>
        <p:spPr>
          <a:xfrm>
            <a:off x="3347864" y="6488668"/>
            <a:ext cx="860364" cy="369332"/>
          </a:xfrm>
          <a:prstGeom prst="rect">
            <a:avLst/>
          </a:prstGeom>
        </p:spPr>
        <p:txBody>
          <a:bodyPr wrap="none">
            <a:spAutoFit/>
          </a:bodyPr>
          <a:lstStyle/>
          <a:p>
            <a:r>
              <a:rPr lang="cs-CZ" dirty="0" smtClean="0"/>
              <a:t>Obr. 13</a:t>
            </a: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276872"/>
          </a:xfrm>
        </p:spPr>
        <p:txBody>
          <a:bodyPr>
            <a:normAutofit/>
          </a:bodyPr>
          <a:lstStyle/>
          <a:p>
            <a:r>
              <a:rPr lang="cs-CZ" sz="2000" dirty="0" smtClean="0">
                <a:solidFill>
                  <a:srgbClr val="000000"/>
                </a:solidFill>
                <a:latin typeface="Arial" pitchFamily="34" charset="0"/>
                <a:ea typeface="Calibri" pitchFamily="34" charset="0"/>
                <a:cs typeface="Arial" pitchFamily="34" charset="0"/>
              </a:rPr>
              <a:t>Paruka byla </a:t>
            </a:r>
            <a:r>
              <a:rPr lang="cs-CZ" sz="2000" b="1" dirty="0" smtClean="0">
                <a:latin typeface="Arial" pitchFamily="34" charset="0"/>
                <a:ea typeface="Calibri" pitchFamily="34" charset="0"/>
                <a:cs typeface="Arial" pitchFamily="34" charset="0"/>
              </a:rPr>
              <a:t>symbolem vznešenosti </a:t>
            </a:r>
            <a:r>
              <a:rPr lang="cs-CZ" sz="2000" dirty="0" smtClean="0">
                <a:latin typeface="Arial" pitchFamily="34" charset="0"/>
                <a:ea typeface="Calibri" pitchFamily="34" charset="0"/>
                <a:cs typeface="Arial" pitchFamily="34" charset="0"/>
              </a:rPr>
              <a:t>a její nošení bylo dokonce stanoveno zákonem. Zprvu ji nosili </a:t>
            </a:r>
            <a:r>
              <a:rPr lang="cs-CZ" sz="2000" b="1" dirty="0" smtClean="0">
                <a:latin typeface="Arial" pitchFamily="34" charset="0"/>
                <a:ea typeface="Calibri" pitchFamily="34" charset="0"/>
                <a:cs typeface="Arial" pitchFamily="34" charset="0"/>
              </a:rPr>
              <a:t>především muži</a:t>
            </a:r>
            <a:r>
              <a:rPr lang="cs-CZ" sz="2000" dirty="0" smtClean="0">
                <a:latin typeface="Arial" pitchFamily="34" charset="0"/>
                <a:ea typeface="Calibri" pitchFamily="34" charset="0"/>
                <a:cs typeface="Arial" pitchFamily="34" charset="0"/>
              </a:rPr>
              <a:t>. Protože byla dostatečně teplou pokrývkou hlavy, nenosili přes ni klobouk, který by navíc mohl paruku rozcuchat. Takže </a:t>
            </a:r>
            <a:r>
              <a:rPr lang="cs-CZ" sz="2000" b="1" dirty="0" smtClean="0">
                <a:latin typeface="Arial" pitchFamily="34" charset="0"/>
                <a:ea typeface="Calibri" pitchFamily="34" charset="0"/>
                <a:cs typeface="Arial" pitchFamily="34" charset="0"/>
              </a:rPr>
              <a:t>klobouk nosili pro ozdobu pod paží</a:t>
            </a:r>
            <a:r>
              <a:rPr lang="cs-CZ" sz="2000" dirty="0" smtClean="0">
                <a:latin typeface="Arial" pitchFamily="34" charset="0"/>
                <a:ea typeface="Calibri" pitchFamily="34" charset="0"/>
                <a:cs typeface="Arial" pitchFamily="34" charset="0"/>
              </a:rPr>
              <a:t>.</a:t>
            </a:r>
            <a:r>
              <a:rPr lang="cs-CZ" sz="2000" dirty="0" smtClean="0"/>
              <a:t> </a:t>
            </a:r>
            <a:r>
              <a:rPr lang="cs-CZ" sz="2000" dirty="0" smtClean="0">
                <a:latin typeface="Arial" pitchFamily="34" charset="0"/>
                <a:cs typeface="Arial" pitchFamily="34" charset="0"/>
              </a:rPr>
              <a:t>Klobouk byl velký, měkký, plstěný, ozdobený pery, velmi oblíbené byly </a:t>
            </a:r>
            <a:r>
              <a:rPr lang="cs-CZ" sz="2000" b="1" dirty="0" smtClean="0">
                <a:latin typeface="Arial" pitchFamily="34" charset="0"/>
                <a:cs typeface="Arial" pitchFamily="34" charset="0"/>
              </a:rPr>
              <a:t>třírohé klobouky</a:t>
            </a:r>
            <a:r>
              <a:rPr lang="cs-CZ" sz="2000" dirty="0" smtClean="0">
                <a:latin typeface="Arial" pitchFamily="34" charset="0"/>
                <a:cs typeface="Arial" pitchFamily="34" charset="0"/>
              </a:rPr>
              <a:t>.</a:t>
            </a:r>
            <a:r>
              <a:rPr lang="cs-CZ" sz="2000" dirty="0" smtClean="0">
                <a:latin typeface="Arial" pitchFamily="34" charset="0"/>
                <a:ea typeface="Calibri" pitchFamily="34" charset="0"/>
                <a:cs typeface="Arial" pitchFamily="34" charset="0"/>
              </a:rPr>
              <a:t> Právě </a:t>
            </a:r>
            <a:br>
              <a:rPr lang="cs-CZ" sz="2000" dirty="0" smtClean="0">
                <a:latin typeface="Arial" pitchFamily="34" charset="0"/>
                <a:ea typeface="Calibri" pitchFamily="34" charset="0"/>
                <a:cs typeface="Arial" pitchFamily="34" charset="0"/>
              </a:rPr>
            </a:br>
            <a:r>
              <a:rPr lang="cs-CZ" sz="2000" dirty="0" smtClean="0">
                <a:latin typeface="Arial" pitchFamily="34" charset="0"/>
                <a:ea typeface="Calibri" pitchFamily="34" charset="0"/>
                <a:cs typeface="Arial" pitchFamily="34" charset="0"/>
              </a:rPr>
              <a:t>v této době, za vlády Ludvíka XIV., vznikl zvyk, že muži vstupují do místnosti </a:t>
            </a:r>
            <a:br>
              <a:rPr lang="cs-CZ" sz="2000" dirty="0" smtClean="0">
                <a:latin typeface="Arial" pitchFamily="34" charset="0"/>
                <a:ea typeface="Calibri" pitchFamily="34" charset="0"/>
                <a:cs typeface="Arial" pitchFamily="34" charset="0"/>
              </a:rPr>
            </a:br>
            <a:r>
              <a:rPr lang="cs-CZ" sz="2000" dirty="0" smtClean="0">
                <a:latin typeface="Arial" pitchFamily="34" charset="0"/>
                <a:ea typeface="Calibri" pitchFamily="34" charset="0"/>
                <a:cs typeface="Arial" pitchFamily="34" charset="0"/>
              </a:rPr>
              <a:t>s nepokrytou hlavou.</a:t>
            </a:r>
            <a:endParaRPr lang="cs-CZ" sz="2000" dirty="0"/>
          </a:p>
        </p:txBody>
      </p:sp>
      <p:pic>
        <p:nvPicPr>
          <p:cNvPr id="6" name="Zástupný symbol pro obsah 5" descr="Kopie (2) - baroko A2.TIF"/>
          <p:cNvPicPr>
            <a:picLocks noGrp="1" noChangeAspect="1"/>
          </p:cNvPicPr>
          <p:nvPr>
            <p:ph sz="half" idx="2"/>
          </p:nvPr>
        </p:nvPicPr>
        <p:blipFill>
          <a:blip r:embed="rId2" cstate="print"/>
          <a:stretch>
            <a:fillRect/>
          </a:stretch>
        </p:blipFill>
        <p:spPr>
          <a:xfrm>
            <a:off x="4723954" y="2421763"/>
            <a:ext cx="4420046" cy="4436237"/>
          </a:xfrm>
        </p:spPr>
      </p:pic>
      <p:pic>
        <p:nvPicPr>
          <p:cNvPr id="8" name="Zástupný symbol pro obsah 4" descr="kostym_ranne_baroko_3.jpg"/>
          <p:cNvPicPr>
            <a:picLocks noGrp="1" noChangeAspect="1"/>
          </p:cNvPicPr>
          <p:nvPr>
            <p:ph sz="half" idx="1"/>
          </p:nvPr>
        </p:nvPicPr>
        <p:blipFill>
          <a:blip r:embed="rId3" cstate="print"/>
          <a:stretch>
            <a:fillRect/>
          </a:stretch>
        </p:blipFill>
        <p:spPr>
          <a:xfrm>
            <a:off x="251520" y="2332037"/>
            <a:ext cx="3828668" cy="4525963"/>
          </a:xfrm>
        </p:spPr>
      </p:pic>
      <p:sp>
        <p:nvSpPr>
          <p:cNvPr id="5" name="Obdélník 4"/>
          <p:cNvSpPr/>
          <p:nvPr/>
        </p:nvSpPr>
        <p:spPr>
          <a:xfrm>
            <a:off x="179512" y="6488668"/>
            <a:ext cx="860364" cy="369332"/>
          </a:xfrm>
          <a:prstGeom prst="rect">
            <a:avLst/>
          </a:prstGeom>
        </p:spPr>
        <p:txBody>
          <a:bodyPr wrap="none">
            <a:spAutoFit/>
          </a:bodyPr>
          <a:lstStyle/>
          <a:p>
            <a:r>
              <a:rPr lang="cs-CZ" dirty="0" smtClean="0"/>
              <a:t>Obr. 14</a:t>
            </a:r>
            <a:endParaRPr lang="cs-CZ" dirty="0"/>
          </a:p>
        </p:txBody>
      </p:sp>
      <p:sp>
        <p:nvSpPr>
          <p:cNvPr id="7" name="Obdélník 6"/>
          <p:cNvSpPr/>
          <p:nvPr/>
        </p:nvSpPr>
        <p:spPr>
          <a:xfrm>
            <a:off x="4355976" y="6488668"/>
            <a:ext cx="860364" cy="369332"/>
          </a:xfrm>
          <a:prstGeom prst="rect">
            <a:avLst/>
          </a:prstGeom>
        </p:spPr>
        <p:txBody>
          <a:bodyPr wrap="none">
            <a:spAutoFit/>
          </a:bodyPr>
          <a:lstStyle/>
          <a:p>
            <a:r>
              <a:rPr lang="cs-CZ" dirty="0" smtClean="0"/>
              <a:t>Obr. 15</a:t>
            </a:r>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3050"/>
            <a:ext cx="4211960" cy="635670"/>
          </a:xfrm>
        </p:spPr>
        <p:txBody>
          <a:bodyPr>
            <a:noAutofit/>
          </a:bodyPr>
          <a:lstStyle/>
          <a:p>
            <a:pPr algn="ctr"/>
            <a:r>
              <a:rPr lang="cs-CZ" sz="3200" dirty="0" smtClean="0"/>
              <a:t>ALONŽOVÁ PARUKA</a:t>
            </a:r>
            <a:endParaRPr lang="cs-CZ" sz="3200" dirty="0"/>
          </a:p>
        </p:txBody>
      </p:sp>
      <p:pic>
        <p:nvPicPr>
          <p:cNvPr id="5" name="Zástupný symbol pro obsah 4" descr="alonžová vlásenka.jpg"/>
          <p:cNvPicPr>
            <a:picLocks noGrp="1" noChangeAspect="1"/>
          </p:cNvPicPr>
          <p:nvPr>
            <p:ph idx="1"/>
          </p:nvPr>
        </p:nvPicPr>
        <p:blipFill>
          <a:blip r:embed="rId2" cstate="print"/>
          <a:stretch>
            <a:fillRect/>
          </a:stretch>
        </p:blipFill>
        <p:spPr>
          <a:xfrm>
            <a:off x="4171951" y="0"/>
            <a:ext cx="4972050" cy="6858000"/>
          </a:xfrm>
        </p:spPr>
      </p:pic>
      <p:sp>
        <p:nvSpPr>
          <p:cNvPr id="4" name="Zástupný symbol pro text 3"/>
          <p:cNvSpPr>
            <a:spLocks noGrp="1"/>
          </p:cNvSpPr>
          <p:nvPr>
            <p:ph type="body" sz="half" idx="2"/>
          </p:nvPr>
        </p:nvSpPr>
        <p:spPr>
          <a:xfrm>
            <a:off x="0" y="836712"/>
            <a:ext cx="4139952" cy="6021288"/>
          </a:xfrm>
        </p:spPr>
        <p:txBody>
          <a:bodyPr>
            <a:normAutofit fontScale="92500"/>
          </a:bodyPr>
          <a:lstStyle/>
          <a:p>
            <a:pPr>
              <a:buFont typeface="Arial" pitchFamily="34" charset="0"/>
              <a:buChar char="•"/>
            </a:pPr>
            <a:r>
              <a:rPr lang="cs-CZ" sz="2200" dirty="0" smtClean="0"/>
              <a:t> </a:t>
            </a:r>
            <a:r>
              <a:rPr lang="cs-CZ" sz="2200" b="1" dirty="0" smtClean="0">
                <a:latin typeface="Arial" pitchFamily="34" charset="0"/>
                <a:cs typeface="Arial" pitchFamily="34" charset="0"/>
              </a:rPr>
              <a:t>soustava loken padajících na</a:t>
            </a:r>
            <a:br>
              <a:rPr lang="cs-CZ" sz="2200" b="1" dirty="0" smtClean="0">
                <a:latin typeface="Arial" pitchFamily="34" charset="0"/>
                <a:cs typeface="Arial" pitchFamily="34" charset="0"/>
              </a:rPr>
            </a:br>
            <a:r>
              <a:rPr lang="cs-CZ" sz="2200" b="1" dirty="0" smtClean="0">
                <a:latin typeface="Arial" pitchFamily="34" charset="0"/>
                <a:cs typeface="Arial" pitchFamily="34" charset="0"/>
              </a:rPr>
              <a:t>  prsa, ramena a záda, </a:t>
            </a:r>
          </a:p>
          <a:p>
            <a:pPr>
              <a:buFont typeface="Arial" pitchFamily="34" charset="0"/>
              <a:buChar char="•"/>
            </a:pPr>
            <a:r>
              <a:rPr lang="cs-CZ" sz="2200" b="1" dirty="0" smtClean="0">
                <a:latin typeface="Arial" pitchFamily="34" charset="0"/>
                <a:cs typeface="Arial" pitchFamily="34" charset="0"/>
              </a:rPr>
              <a:t> vodorovně uspořádané lokny</a:t>
            </a:r>
            <a:r>
              <a:rPr lang="cs-CZ" sz="2200" dirty="0" smtClean="0">
                <a:latin typeface="Arial" pitchFamily="34" charset="0"/>
                <a:cs typeface="Arial" pitchFamily="34" charset="0"/>
              </a:rPr>
              <a:t>,</a:t>
            </a:r>
          </a:p>
          <a:p>
            <a:pPr>
              <a:buFont typeface="Arial" pitchFamily="34" charset="0"/>
              <a:buChar char="•"/>
            </a:pPr>
            <a:r>
              <a:rPr lang="cs-CZ" sz="2200" dirty="0" smtClean="0">
                <a:latin typeface="Arial" pitchFamily="34" charset="0"/>
                <a:cs typeface="Arial" pitchFamily="34" charset="0"/>
              </a:rPr>
              <a:t> vyráběla se z pravých vlasů </a:t>
            </a:r>
            <a:br>
              <a:rPr lang="cs-CZ" sz="2200" dirty="0" smtClean="0">
                <a:latin typeface="Arial" pitchFamily="34" charset="0"/>
                <a:cs typeface="Arial" pitchFamily="34" charset="0"/>
              </a:rPr>
            </a:br>
            <a:r>
              <a:rPr lang="cs-CZ" sz="2200" dirty="0" smtClean="0">
                <a:latin typeface="Arial" pitchFamily="34" charset="0"/>
                <a:cs typeface="Arial" pitchFamily="34" charset="0"/>
              </a:rPr>
              <a:t>  i z koňské a kozí srsti nebo </a:t>
            </a:r>
            <a:br>
              <a:rPr lang="cs-CZ" sz="2200" dirty="0" smtClean="0">
                <a:latin typeface="Arial" pitchFamily="34" charset="0"/>
                <a:cs typeface="Arial" pitchFamily="34" charset="0"/>
              </a:rPr>
            </a:br>
            <a:r>
              <a:rPr lang="cs-CZ" sz="2200" dirty="0" smtClean="0">
                <a:latin typeface="Arial" pitchFamily="34" charset="0"/>
                <a:cs typeface="Arial" pitchFamily="34" charset="0"/>
              </a:rPr>
              <a:t>  z konopí,</a:t>
            </a:r>
          </a:p>
          <a:p>
            <a:pPr>
              <a:buFont typeface="Arial" pitchFamily="34" charset="0"/>
              <a:buChar char="•"/>
            </a:pPr>
            <a:r>
              <a:rPr lang="cs-CZ" sz="2200" dirty="0" smtClean="0">
                <a:latin typeface="Arial" pitchFamily="34" charset="0"/>
                <a:cs typeface="Arial" pitchFamily="34" charset="0"/>
              </a:rPr>
              <a:t> paruky se pudrovaly,</a:t>
            </a:r>
          </a:p>
          <a:p>
            <a:pPr>
              <a:buFont typeface="Arial" pitchFamily="34" charset="0"/>
              <a:buChar char="•"/>
            </a:pPr>
            <a:r>
              <a:rPr lang="cs-CZ" sz="2200" dirty="0" smtClean="0">
                <a:latin typeface="Arial" pitchFamily="34" charset="0"/>
                <a:cs typeface="Arial" pitchFamily="34" charset="0"/>
              </a:rPr>
              <a:t> </a:t>
            </a:r>
            <a:r>
              <a:rPr lang="cs-CZ" sz="2200" b="1" dirty="0" smtClean="0">
                <a:latin typeface="Arial" pitchFamily="34" charset="0"/>
                <a:cs typeface="Arial" pitchFamily="34" charset="0"/>
              </a:rPr>
              <a:t>zpočátku byly žluté nebo světle</a:t>
            </a:r>
            <a:br>
              <a:rPr lang="cs-CZ" sz="2200" b="1" dirty="0" smtClean="0">
                <a:latin typeface="Arial" pitchFamily="34" charset="0"/>
                <a:cs typeface="Arial" pitchFamily="34" charset="0"/>
              </a:rPr>
            </a:br>
            <a:r>
              <a:rPr lang="cs-CZ" sz="2200" b="1" dirty="0" smtClean="0">
                <a:latin typeface="Arial" pitchFamily="34" charset="0"/>
                <a:cs typeface="Arial" pitchFamily="34" charset="0"/>
              </a:rPr>
              <a:t>  hnědé, barvy lví srsti</a:t>
            </a:r>
            <a:r>
              <a:rPr lang="cs-CZ" sz="2200" dirty="0" smtClean="0">
                <a:latin typeface="Arial" pitchFamily="34" charset="0"/>
                <a:cs typeface="Arial" pitchFamily="34" charset="0"/>
              </a:rPr>
              <a:t>, </a:t>
            </a:r>
            <a:br>
              <a:rPr lang="cs-CZ" sz="2200" dirty="0" smtClean="0">
                <a:latin typeface="Arial" pitchFamily="34" charset="0"/>
                <a:cs typeface="Arial" pitchFamily="34" charset="0"/>
              </a:rPr>
            </a:br>
            <a:r>
              <a:rPr lang="cs-CZ" sz="2200" dirty="0" smtClean="0">
                <a:latin typeface="Arial" pitchFamily="34" charset="0"/>
                <a:cs typeface="Arial" pitchFamily="34" charset="0"/>
              </a:rPr>
              <a:t>  v 80. letech byla většina </a:t>
            </a:r>
            <a:r>
              <a:rPr lang="cs-CZ" sz="2200" b="1" dirty="0" smtClean="0">
                <a:latin typeface="Arial" pitchFamily="34" charset="0"/>
                <a:cs typeface="Arial" pitchFamily="34" charset="0"/>
              </a:rPr>
              <a:t>tmavší</a:t>
            </a:r>
            <a:r>
              <a:rPr lang="cs-CZ" sz="2200" dirty="0" smtClean="0">
                <a:latin typeface="Arial" pitchFamily="34" charset="0"/>
                <a:cs typeface="Arial" pitchFamily="34" charset="0"/>
              </a:rPr>
              <a:t>,</a:t>
            </a:r>
            <a:br>
              <a:rPr lang="cs-CZ" sz="2200" dirty="0" smtClean="0">
                <a:latin typeface="Arial" pitchFamily="34" charset="0"/>
                <a:cs typeface="Arial" pitchFamily="34" charset="0"/>
              </a:rPr>
            </a:br>
            <a:r>
              <a:rPr lang="cs-CZ" sz="2200" dirty="0" smtClean="0">
                <a:latin typeface="Arial" pitchFamily="34" charset="0"/>
                <a:cs typeface="Arial" pitchFamily="34" charset="0"/>
              </a:rPr>
              <a:t>  až po r. 1700 se začíná pudrovat, </a:t>
            </a:r>
          </a:p>
          <a:p>
            <a:pPr>
              <a:buFont typeface="Arial" pitchFamily="34" charset="0"/>
              <a:buChar char="•"/>
            </a:pPr>
            <a:r>
              <a:rPr lang="cs-CZ" sz="2200" dirty="0" smtClean="0">
                <a:latin typeface="Arial" pitchFamily="34" charset="0"/>
                <a:cs typeface="Arial" pitchFamily="34" charset="0"/>
              </a:rPr>
              <a:t> postupem doby několikrát </a:t>
            </a:r>
            <a:br>
              <a:rPr lang="cs-CZ" sz="2200" dirty="0" smtClean="0">
                <a:latin typeface="Arial" pitchFamily="34" charset="0"/>
                <a:cs typeface="Arial" pitchFamily="34" charset="0"/>
              </a:rPr>
            </a:br>
            <a:r>
              <a:rPr lang="cs-CZ" sz="2200" dirty="0" smtClean="0">
                <a:latin typeface="Arial" pitchFamily="34" charset="0"/>
                <a:cs typeface="Arial" pitchFamily="34" charset="0"/>
              </a:rPr>
              <a:t>  změnila tvar, v 80. letech byla</a:t>
            </a:r>
            <a:br>
              <a:rPr lang="cs-CZ" sz="2200" dirty="0" smtClean="0">
                <a:latin typeface="Arial" pitchFamily="34" charset="0"/>
                <a:cs typeface="Arial" pitchFamily="34" charset="0"/>
              </a:rPr>
            </a:br>
            <a:r>
              <a:rPr lang="cs-CZ" sz="2200" dirty="0" smtClean="0">
                <a:latin typeface="Arial" pitchFamily="34" charset="0"/>
                <a:cs typeface="Arial" pitchFamily="34" charset="0"/>
              </a:rPr>
              <a:t>  velmi vysoká a široká, vlasy byly</a:t>
            </a:r>
            <a:br>
              <a:rPr lang="cs-CZ" sz="2200" dirty="0" smtClean="0">
                <a:latin typeface="Arial" pitchFamily="34" charset="0"/>
                <a:cs typeface="Arial" pitchFamily="34" charset="0"/>
              </a:rPr>
            </a:br>
            <a:r>
              <a:rPr lang="cs-CZ" sz="2200" dirty="0" smtClean="0">
                <a:latin typeface="Arial" pitchFamily="34" charset="0"/>
                <a:cs typeface="Arial" pitchFamily="34" charset="0"/>
              </a:rPr>
              <a:t>  dlouhé a spadaly až na prsa, se</a:t>
            </a:r>
            <a:br>
              <a:rPr lang="cs-CZ" sz="2200" dirty="0" smtClean="0">
                <a:latin typeface="Arial" pitchFamily="34" charset="0"/>
                <a:cs typeface="Arial" pitchFamily="34" charset="0"/>
              </a:rPr>
            </a:br>
            <a:r>
              <a:rPr lang="cs-CZ" sz="2200" dirty="0" smtClean="0">
                <a:latin typeface="Arial" pitchFamily="34" charset="0"/>
                <a:cs typeface="Arial" pitchFamily="34" charset="0"/>
              </a:rPr>
              <a:t>  smrtí krále všechny alonžové</a:t>
            </a:r>
            <a:br>
              <a:rPr lang="cs-CZ" sz="2200" dirty="0" smtClean="0">
                <a:latin typeface="Arial" pitchFamily="34" charset="0"/>
                <a:cs typeface="Arial" pitchFamily="34" charset="0"/>
              </a:rPr>
            </a:br>
            <a:r>
              <a:rPr lang="cs-CZ" sz="2200" dirty="0" smtClean="0">
                <a:latin typeface="Arial" pitchFamily="34" charset="0"/>
                <a:cs typeface="Arial" pitchFamily="34" charset="0"/>
              </a:rPr>
              <a:t>  paruky zmizely.</a:t>
            </a:r>
          </a:p>
          <a:p>
            <a:endParaRPr lang="cs-CZ" dirty="0"/>
          </a:p>
        </p:txBody>
      </p:sp>
      <p:sp>
        <p:nvSpPr>
          <p:cNvPr id="6" name="Obdélník 5"/>
          <p:cNvSpPr/>
          <p:nvPr/>
        </p:nvSpPr>
        <p:spPr>
          <a:xfrm>
            <a:off x="3275856" y="6488668"/>
            <a:ext cx="860364" cy="369332"/>
          </a:xfrm>
          <a:prstGeom prst="rect">
            <a:avLst/>
          </a:prstGeom>
        </p:spPr>
        <p:txBody>
          <a:bodyPr wrap="none">
            <a:spAutoFit/>
          </a:bodyPr>
          <a:lstStyle/>
          <a:p>
            <a:r>
              <a:rPr lang="cs-CZ" dirty="0" smtClean="0"/>
              <a:t>Obr. 16</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3008313" cy="692696"/>
          </a:xfrm>
        </p:spPr>
        <p:txBody>
          <a:bodyPr>
            <a:normAutofit/>
          </a:bodyPr>
          <a:lstStyle/>
          <a:p>
            <a:pPr algn="ctr"/>
            <a:r>
              <a:rPr lang="cs-CZ" sz="3200" dirty="0" smtClean="0"/>
              <a:t>ÚPRAVA VOUSŮ</a:t>
            </a:r>
            <a:endParaRPr lang="cs-CZ" sz="3200" dirty="0"/>
          </a:p>
        </p:txBody>
      </p:sp>
      <p:sp>
        <p:nvSpPr>
          <p:cNvPr id="4" name="Zástupný symbol pro text 3"/>
          <p:cNvSpPr>
            <a:spLocks noGrp="1"/>
          </p:cNvSpPr>
          <p:nvPr>
            <p:ph type="body" sz="half" idx="2"/>
          </p:nvPr>
        </p:nvSpPr>
        <p:spPr>
          <a:xfrm>
            <a:off x="251520" y="764704"/>
            <a:ext cx="3213993" cy="6093296"/>
          </a:xfrm>
        </p:spPr>
        <p:txBody>
          <a:bodyPr>
            <a:normAutofit/>
          </a:bodyPr>
          <a:lstStyle/>
          <a:p>
            <a:pPr lvl="0"/>
            <a:r>
              <a:rPr lang="cs-CZ" sz="2200" dirty="0" smtClean="0">
                <a:latin typeface="Arial" pitchFamily="34" charset="0"/>
                <a:cs typeface="Arial" pitchFamily="34" charset="0"/>
              </a:rPr>
              <a:t>Méně majetní měšťané si oblíbili </a:t>
            </a:r>
            <a:r>
              <a:rPr lang="cs-CZ" sz="2200" b="1" dirty="0" smtClean="0">
                <a:latin typeface="Arial" pitchFamily="34" charset="0"/>
                <a:cs typeface="Arial" pitchFamily="34" charset="0"/>
              </a:rPr>
              <a:t>kozí bradku </a:t>
            </a:r>
            <a:br>
              <a:rPr lang="cs-CZ" sz="2200" b="1" dirty="0" smtClean="0">
                <a:latin typeface="Arial" pitchFamily="34" charset="0"/>
                <a:cs typeface="Arial" pitchFamily="34" charset="0"/>
              </a:rPr>
            </a:br>
            <a:r>
              <a:rPr lang="cs-CZ" sz="2200" b="1" dirty="0" smtClean="0">
                <a:latin typeface="Arial" pitchFamily="34" charset="0"/>
                <a:cs typeface="Arial" pitchFamily="34" charset="0"/>
              </a:rPr>
              <a:t>a knír</a:t>
            </a:r>
            <a:r>
              <a:rPr lang="cs-CZ" sz="2200" dirty="0" smtClean="0">
                <a:latin typeface="Arial" pitchFamily="34" charset="0"/>
                <a:cs typeface="Arial" pitchFamily="34" charset="0"/>
              </a:rPr>
              <a:t>. Avšak kdo jen trochu něco znamenal </a:t>
            </a:r>
            <a:br>
              <a:rPr lang="cs-CZ" sz="2200" dirty="0" smtClean="0">
                <a:latin typeface="Arial" pitchFamily="34" charset="0"/>
                <a:cs typeface="Arial" pitchFamily="34" charset="0"/>
              </a:rPr>
            </a:br>
            <a:r>
              <a:rPr lang="cs-CZ" sz="2200" dirty="0" smtClean="0">
                <a:latin typeface="Arial" pitchFamily="34" charset="0"/>
                <a:cs typeface="Arial" pitchFamily="34" charset="0"/>
              </a:rPr>
              <a:t>a měl více majetku, snažil se přizpůsobit své vzezření králi a lidem </a:t>
            </a:r>
            <a:br>
              <a:rPr lang="cs-CZ" sz="2200" dirty="0" smtClean="0">
                <a:latin typeface="Arial" pitchFamily="34" charset="0"/>
                <a:cs typeface="Arial" pitchFamily="34" charset="0"/>
              </a:rPr>
            </a:br>
            <a:r>
              <a:rPr lang="cs-CZ" sz="2200" dirty="0" smtClean="0">
                <a:latin typeface="Arial" pitchFamily="34" charset="0"/>
                <a:cs typeface="Arial" pitchFamily="34" charset="0"/>
              </a:rPr>
              <a:t>od dvora. </a:t>
            </a:r>
          </a:p>
          <a:p>
            <a:pPr lvl="0"/>
            <a:r>
              <a:rPr lang="cs-CZ" sz="2200" dirty="0" smtClean="0">
                <a:latin typeface="Arial" pitchFamily="34" charset="0"/>
                <a:cs typeface="Arial" pitchFamily="34" charset="0"/>
              </a:rPr>
              <a:t>V tomto období také zmizely plnovousy, pouze vojenští důstojníci nosili </a:t>
            </a:r>
            <a:r>
              <a:rPr lang="cs-CZ" sz="2200" b="1" dirty="0" smtClean="0">
                <a:latin typeface="Arial" pitchFamily="34" charset="0"/>
                <a:cs typeface="Arial" pitchFamily="34" charset="0"/>
              </a:rPr>
              <a:t>malý knír pod nosem</a:t>
            </a:r>
            <a:r>
              <a:rPr lang="cs-CZ" sz="2200" dirty="0" smtClean="0">
                <a:latin typeface="Arial" pitchFamily="34" charset="0"/>
                <a:cs typeface="Arial" pitchFamily="34" charset="0"/>
              </a:rPr>
              <a:t>. </a:t>
            </a:r>
          </a:p>
          <a:p>
            <a:pPr lvl="0"/>
            <a:r>
              <a:rPr lang="cs-CZ" sz="2200" dirty="0" smtClean="0">
                <a:latin typeface="Arial" pitchFamily="34" charset="0"/>
                <a:cs typeface="Arial" pitchFamily="34" charset="0"/>
              </a:rPr>
              <a:t>Každý se chtěl podobat mladému holobradému "králi slunce", Ludvíku XIV.</a:t>
            </a:r>
          </a:p>
          <a:p>
            <a:endParaRPr lang="cs-CZ" dirty="0"/>
          </a:p>
        </p:txBody>
      </p:sp>
      <p:pic>
        <p:nvPicPr>
          <p:cNvPr id="7" name="Zástupný symbol pro obsah 6" descr="baroko A2.TIF"/>
          <p:cNvPicPr>
            <a:picLocks noGrp="1" noChangeAspect="1"/>
          </p:cNvPicPr>
          <p:nvPr>
            <p:ph idx="1"/>
          </p:nvPr>
        </p:nvPicPr>
        <p:blipFill>
          <a:blip r:embed="rId2" cstate="print"/>
          <a:stretch>
            <a:fillRect/>
          </a:stretch>
        </p:blipFill>
        <p:spPr>
          <a:xfrm>
            <a:off x="3366534" y="548680"/>
            <a:ext cx="5777465" cy="5540330"/>
          </a:xfrm>
        </p:spPr>
      </p:pic>
      <p:sp>
        <p:nvSpPr>
          <p:cNvPr id="5" name="Obdélník 4"/>
          <p:cNvSpPr/>
          <p:nvPr/>
        </p:nvSpPr>
        <p:spPr>
          <a:xfrm>
            <a:off x="8028384" y="6021288"/>
            <a:ext cx="860364" cy="369332"/>
          </a:xfrm>
          <a:prstGeom prst="rect">
            <a:avLst/>
          </a:prstGeom>
        </p:spPr>
        <p:txBody>
          <a:bodyPr wrap="none">
            <a:spAutoFit/>
          </a:bodyPr>
          <a:lstStyle/>
          <a:p>
            <a:r>
              <a:rPr lang="cs-CZ" dirty="0" smtClean="0"/>
              <a:t>Obr. 17</a:t>
            </a:r>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536" y="692696"/>
            <a:ext cx="8496944" cy="5262979"/>
          </a:xfrm>
          <a:prstGeom prst="rect">
            <a:avLst/>
          </a:prstGeom>
        </p:spPr>
        <p:txBody>
          <a:bodyPr wrap="square">
            <a:spAutoFit/>
          </a:bodyPr>
          <a:lstStyle/>
          <a:p>
            <a:pPr lvl="0" algn="ctr" eaLnBrk="0" fontAlgn="base" hangingPunct="0">
              <a:spcBef>
                <a:spcPct val="0"/>
              </a:spcBef>
              <a:spcAft>
                <a:spcPct val="0"/>
              </a:spcAft>
              <a:tabLst>
                <a:tab pos="457200" algn="l"/>
              </a:tabLst>
            </a:pPr>
            <a:r>
              <a:rPr lang="cs-CZ" sz="4000" b="1" dirty="0" smtClean="0">
                <a:latin typeface="Arial" pitchFamily="34" charset="0"/>
                <a:ea typeface="Calibri" pitchFamily="34" charset="0"/>
                <a:cs typeface="Arial" pitchFamily="34" charset="0"/>
              </a:rPr>
              <a:t>Osobní hygiena </a:t>
            </a:r>
          </a:p>
          <a:p>
            <a:pPr lvl="0" algn="ctr" eaLnBrk="0" fontAlgn="base" hangingPunct="0">
              <a:spcBef>
                <a:spcPct val="0"/>
              </a:spcBef>
              <a:spcAft>
                <a:spcPct val="0"/>
              </a:spcAft>
              <a:tabLst>
                <a:tab pos="457200" algn="l"/>
              </a:tabLst>
            </a:pPr>
            <a:endParaRPr lang="cs-CZ" sz="4000" b="1" dirty="0" smtClean="0">
              <a:latin typeface="Arial" pitchFamily="34" charset="0"/>
              <a:ea typeface="Calibri" pitchFamily="34" charset="0"/>
              <a:cs typeface="Arial" pitchFamily="34" charset="0"/>
            </a:endParaRPr>
          </a:p>
          <a:p>
            <a:pPr lvl="0" eaLnBrk="0" fontAlgn="base" hangingPunct="0">
              <a:spcBef>
                <a:spcPct val="0"/>
              </a:spcBef>
              <a:spcAft>
                <a:spcPct val="0"/>
              </a:spcAft>
              <a:buFont typeface="Arial" pitchFamily="34" charset="0"/>
              <a:buChar char="•"/>
              <a:tabLst>
                <a:tab pos="457200" algn="l"/>
              </a:tabLst>
            </a:pPr>
            <a:r>
              <a:rPr lang="cs-CZ" sz="3200" dirty="0" smtClean="0">
                <a:latin typeface="Arial" pitchFamily="34" charset="0"/>
                <a:ea typeface="Calibri" pitchFamily="34" charset="0"/>
                <a:cs typeface="Arial" pitchFamily="34" charset="0"/>
              </a:rPr>
              <a:t> pouze </a:t>
            </a:r>
            <a:r>
              <a:rPr lang="cs-CZ" sz="3200" b="1" dirty="0" smtClean="0">
                <a:latin typeface="Arial" pitchFamily="34" charset="0"/>
                <a:ea typeface="Calibri" pitchFamily="34" charset="0"/>
                <a:cs typeface="Arial" pitchFamily="34" charset="0"/>
              </a:rPr>
              <a:t>rozprašování parfémů </a:t>
            </a:r>
            <a:r>
              <a:rPr lang="cs-CZ" sz="3200" dirty="0" smtClean="0">
                <a:latin typeface="Arial" pitchFamily="34" charset="0"/>
                <a:ea typeface="Calibri" pitchFamily="34" charset="0"/>
                <a:cs typeface="Arial" pitchFamily="34" charset="0"/>
              </a:rPr>
              <a:t>na ruce </a:t>
            </a:r>
            <a:br>
              <a:rPr lang="cs-CZ" sz="3200" dirty="0" smtClean="0">
                <a:latin typeface="Arial" pitchFamily="34" charset="0"/>
                <a:ea typeface="Calibri" pitchFamily="34" charset="0"/>
                <a:cs typeface="Arial" pitchFamily="34" charset="0"/>
              </a:rPr>
            </a:br>
            <a:r>
              <a:rPr lang="cs-CZ" sz="3200" dirty="0" smtClean="0">
                <a:latin typeface="Arial" pitchFamily="34" charset="0"/>
                <a:ea typeface="Calibri" pitchFamily="34" charset="0"/>
                <a:cs typeface="Arial" pitchFamily="34" charset="0"/>
              </a:rPr>
              <a:t>  a obličej, </a:t>
            </a:r>
          </a:p>
          <a:p>
            <a:pPr lvl="0" eaLnBrk="0" fontAlgn="base" hangingPunct="0">
              <a:spcBef>
                <a:spcPct val="0"/>
              </a:spcBef>
              <a:spcAft>
                <a:spcPct val="0"/>
              </a:spcAft>
              <a:buFont typeface="Arial" pitchFamily="34" charset="0"/>
              <a:buChar char="•"/>
              <a:tabLst>
                <a:tab pos="457200" algn="l"/>
              </a:tabLst>
            </a:pPr>
            <a:endParaRPr lang="cs-CZ" sz="3200" dirty="0" smtClean="0">
              <a:latin typeface="Arial" pitchFamily="34" charset="0"/>
              <a:ea typeface="Calibri" pitchFamily="34" charset="0"/>
              <a:cs typeface="Arial" pitchFamily="34" charset="0"/>
            </a:endParaRPr>
          </a:p>
          <a:p>
            <a:pPr lvl="0" eaLnBrk="0" fontAlgn="base" hangingPunct="0">
              <a:spcBef>
                <a:spcPct val="0"/>
              </a:spcBef>
              <a:spcAft>
                <a:spcPct val="0"/>
              </a:spcAft>
              <a:buFont typeface="Arial" pitchFamily="34" charset="0"/>
              <a:buChar char="•"/>
              <a:tabLst>
                <a:tab pos="457200" algn="l"/>
              </a:tabLst>
            </a:pPr>
            <a:r>
              <a:rPr lang="cs-CZ" sz="3200" dirty="0" smtClean="0">
                <a:latin typeface="Arial" pitchFamily="34" charset="0"/>
                <a:ea typeface="Calibri" pitchFamily="34" charset="0"/>
                <a:cs typeface="Arial" pitchFamily="34" charset="0"/>
              </a:rPr>
              <a:t> koupání a mytí vodou bylo odmítáno,</a:t>
            </a:r>
            <a:br>
              <a:rPr lang="cs-CZ" sz="3200" dirty="0" smtClean="0">
                <a:latin typeface="Arial" pitchFamily="34" charset="0"/>
                <a:ea typeface="Calibri" pitchFamily="34" charset="0"/>
                <a:cs typeface="Arial" pitchFamily="34" charset="0"/>
              </a:rPr>
            </a:br>
            <a:r>
              <a:rPr lang="cs-CZ" sz="3200" dirty="0" smtClean="0">
                <a:latin typeface="Arial" pitchFamily="34" charset="0"/>
                <a:ea typeface="Calibri" pitchFamily="34" charset="0"/>
                <a:cs typeface="Arial" pitchFamily="34" charset="0"/>
              </a:rPr>
              <a:t>  </a:t>
            </a:r>
            <a:r>
              <a:rPr lang="cs-CZ" sz="3200" b="1" dirty="0" smtClean="0">
                <a:latin typeface="Arial" pitchFamily="34" charset="0"/>
                <a:ea typeface="Calibri" pitchFamily="34" charset="0"/>
                <a:cs typeface="Arial" pitchFamily="34" charset="0"/>
              </a:rPr>
              <a:t>zanícená místa se zakrývala ozdobnými</a:t>
            </a:r>
            <a:br>
              <a:rPr lang="cs-CZ" sz="3200" b="1" dirty="0" smtClean="0">
                <a:latin typeface="Arial" pitchFamily="34" charset="0"/>
                <a:ea typeface="Calibri" pitchFamily="34" charset="0"/>
                <a:cs typeface="Arial" pitchFamily="34" charset="0"/>
              </a:rPr>
            </a:br>
            <a:r>
              <a:rPr lang="cs-CZ" sz="3200" b="1" dirty="0" smtClean="0">
                <a:latin typeface="Arial" pitchFamily="34" charset="0"/>
                <a:ea typeface="Calibri" pitchFamily="34" charset="0"/>
                <a:cs typeface="Arial" pitchFamily="34" charset="0"/>
              </a:rPr>
              <a:t>  náplastmi </a:t>
            </a:r>
            <a:r>
              <a:rPr lang="cs-CZ" sz="3200" dirty="0" smtClean="0">
                <a:latin typeface="Arial" pitchFamily="34" charset="0"/>
                <a:ea typeface="Calibri" pitchFamily="34" charset="0"/>
                <a:cs typeface="Arial" pitchFamily="34" charset="0"/>
              </a:rPr>
              <a:t>(mušky),</a:t>
            </a:r>
          </a:p>
          <a:p>
            <a:pPr lvl="0" eaLnBrk="0" fontAlgn="base" hangingPunct="0">
              <a:spcBef>
                <a:spcPct val="0"/>
              </a:spcBef>
              <a:spcAft>
                <a:spcPct val="0"/>
              </a:spcAft>
              <a:buFont typeface="Arial" pitchFamily="34" charset="0"/>
              <a:buChar char="•"/>
              <a:tabLst>
                <a:tab pos="457200" algn="l"/>
              </a:tabLst>
            </a:pPr>
            <a:endParaRPr lang="cs-CZ" sz="3200" dirty="0" smtClean="0">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cs-CZ" sz="3200" dirty="0" smtClean="0">
                <a:latin typeface="Arial" pitchFamily="34" charset="0"/>
                <a:ea typeface="Calibri" pitchFamily="34" charset="0"/>
                <a:cs typeface="Arial" pitchFamily="34" charset="0"/>
              </a:rPr>
              <a:t> </a:t>
            </a:r>
            <a:r>
              <a:rPr lang="cs-CZ" sz="3200" b="1" dirty="0" smtClean="0">
                <a:latin typeface="Arial" pitchFamily="34" charset="0"/>
                <a:ea typeface="Calibri" pitchFamily="34" charset="0"/>
                <a:cs typeface="Arial" pitchFamily="34" charset="0"/>
              </a:rPr>
              <a:t>bohatě</a:t>
            </a:r>
            <a:r>
              <a:rPr lang="cs-CZ" sz="3200" dirty="0" smtClean="0">
                <a:latin typeface="Arial" pitchFamily="34" charset="0"/>
                <a:ea typeface="Calibri" pitchFamily="34" charset="0"/>
                <a:cs typeface="Arial" pitchFamily="34" charset="0"/>
              </a:rPr>
              <a:t> se používal </a:t>
            </a:r>
            <a:r>
              <a:rPr lang="cs-CZ" sz="3200" b="1" dirty="0" smtClean="0">
                <a:latin typeface="Arial" pitchFamily="34" charset="0"/>
                <a:ea typeface="Calibri" pitchFamily="34" charset="0"/>
                <a:cs typeface="Arial" pitchFamily="34" charset="0"/>
              </a:rPr>
              <a:t>pudr a líčidla</a:t>
            </a:r>
            <a:r>
              <a:rPr lang="cs-CZ" sz="3200" dirty="0" smtClean="0">
                <a:latin typeface="Arial" pitchFamily="34" charset="0"/>
                <a:ea typeface="Calibri" pitchFamily="34" charset="0"/>
                <a:cs typeface="Arial" pitchFamily="34" charset="0"/>
              </a:rPr>
              <a:t>.</a:t>
            </a:r>
            <a:endParaRPr lang="cs-CZ" sz="3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3008313" cy="779686"/>
          </a:xfrm>
        </p:spPr>
        <p:txBody>
          <a:bodyPr>
            <a:normAutofit/>
          </a:bodyPr>
          <a:lstStyle/>
          <a:p>
            <a:pPr algn="ctr"/>
            <a:r>
              <a:rPr lang="cs-CZ" sz="3200" dirty="0" smtClean="0">
                <a:latin typeface="Arial" pitchFamily="34" charset="0"/>
                <a:cs typeface="Arial" pitchFamily="34" charset="0"/>
              </a:rPr>
              <a:t>ODĚV - ŽENY</a:t>
            </a:r>
            <a:endParaRPr lang="cs-CZ" sz="3200" dirty="0">
              <a:latin typeface="Arial" pitchFamily="34" charset="0"/>
              <a:cs typeface="Arial" pitchFamily="34" charset="0"/>
            </a:endParaRPr>
          </a:p>
        </p:txBody>
      </p:sp>
      <p:sp>
        <p:nvSpPr>
          <p:cNvPr id="4" name="Zástupný symbol pro text 3"/>
          <p:cNvSpPr>
            <a:spLocks noGrp="1"/>
          </p:cNvSpPr>
          <p:nvPr>
            <p:ph type="body" sz="half" idx="2"/>
          </p:nvPr>
        </p:nvSpPr>
        <p:spPr>
          <a:xfrm>
            <a:off x="0" y="764704"/>
            <a:ext cx="3995936" cy="5904656"/>
          </a:xfrm>
        </p:spPr>
        <p:txBody>
          <a:bodyPr>
            <a:noAutofit/>
          </a:bodyPr>
          <a:lstStyle/>
          <a:p>
            <a:pPr lvl="0" eaLnBrk="0" fontAlgn="base" hangingPunct="0">
              <a:spcBef>
                <a:spcPct val="0"/>
              </a:spcBef>
              <a:spcAft>
                <a:spcPct val="0"/>
              </a:spcAft>
              <a:buFontTx/>
              <a:buChar char="•"/>
              <a:tabLst>
                <a:tab pos="457200" algn="l"/>
              </a:tabLst>
            </a:pPr>
            <a:r>
              <a:rPr lang="cs-CZ" sz="2400" dirty="0" smtClean="0">
                <a:latin typeface="Arial" pitchFamily="34" charset="0"/>
                <a:ea typeface="Calibri" pitchFamily="34" charset="0"/>
                <a:cs typeface="Arial" pitchFamily="34" charset="0"/>
              </a:rPr>
              <a:t> </a:t>
            </a:r>
            <a:r>
              <a:rPr lang="cs-CZ" sz="2400" b="1" dirty="0" smtClean="0">
                <a:latin typeface="Arial" pitchFamily="34" charset="0"/>
                <a:ea typeface="Calibri" pitchFamily="34" charset="0"/>
                <a:cs typeface="Arial" pitchFamily="34" charset="0"/>
              </a:rPr>
              <a:t>Živůtek</a:t>
            </a:r>
            <a:r>
              <a:rPr lang="cs-CZ" sz="2400" dirty="0" smtClean="0">
                <a:latin typeface="Arial" pitchFamily="34" charset="0"/>
                <a:ea typeface="Calibri" pitchFamily="34" charset="0"/>
                <a:cs typeface="Arial" pitchFamily="34" charset="0"/>
              </a:rPr>
              <a:t> byl vyztužen</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  </a:t>
            </a:r>
            <a:r>
              <a:rPr lang="cs-CZ" sz="2400" b="1" dirty="0" smtClean="0">
                <a:latin typeface="Arial" pitchFamily="34" charset="0"/>
                <a:ea typeface="Calibri" pitchFamily="34" charset="0"/>
                <a:cs typeface="Arial" pitchFamily="34" charset="0"/>
              </a:rPr>
              <a:t>šněrovačkou</a:t>
            </a:r>
            <a:r>
              <a:rPr lang="cs-CZ" sz="2400" dirty="0" smtClean="0">
                <a:latin typeface="Arial" pitchFamily="34" charset="0"/>
                <a:ea typeface="Calibri" pitchFamily="34" charset="0"/>
                <a:cs typeface="Arial" pitchFamily="34" charset="0"/>
              </a:rPr>
              <a:t> </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  (na šněrovačku bylo  třeba</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  1 kg rybích kostí), </a:t>
            </a:r>
          </a:p>
          <a:p>
            <a:pPr lvl="0" eaLnBrk="0" fontAlgn="base" hangingPunct="0">
              <a:spcBef>
                <a:spcPct val="0"/>
              </a:spcBef>
              <a:spcAft>
                <a:spcPct val="0"/>
              </a:spcAft>
              <a:buFontTx/>
              <a:buChar char="•"/>
              <a:tabLst>
                <a:tab pos="457200" algn="l"/>
              </a:tabLst>
            </a:pPr>
            <a:r>
              <a:rPr lang="cs-CZ" sz="2400" dirty="0" smtClean="0">
                <a:latin typeface="Arial" pitchFamily="34" charset="0"/>
                <a:ea typeface="Calibri" pitchFamily="34" charset="0"/>
                <a:cs typeface="Arial" pitchFamily="34" charset="0"/>
              </a:rPr>
              <a:t> </a:t>
            </a:r>
            <a:r>
              <a:rPr lang="cs-CZ" sz="2400" b="1" dirty="0" smtClean="0">
                <a:latin typeface="Arial" pitchFamily="34" charset="0"/>
                <a:ea typeface="Calibri" pitchFamily="34" charset="0"/>
                <a:cs typeface="Arial" pitchFamily="34" charset="0"/>
              </a:rPr>
              <a:t>oválný hluboký </a:t>
            </a:r>
            <a:br>
              <a:rPr lang="cs-CZ" sz="2400" b="1" dirty="0" smtClean="0">
                <a:latin typeface="Arial" pitchFamily="34" charset="0"/>
                <a:ea typeface="Calibri" pitchFamily="34" charset="0"/>
                <a:cs typeface="Arial" pitchFamily="34" charset="0"/>
              </a:rPr>
            </a:br>
            <a:r>
              <a:rPr lang="cs-CZ" sz="2400" b="1" dirty="0" smtClean="0">
                <a:latin typeface="Arial" pitchFamily="34" charset="0"/>
                <a:ea typeface="Calibri" pitchFamily="34" charset="0"/>
                <a:cs typeface="Arial" pitchFamily="34" charset="0"/>
              </a:rPr>
              <a:t>  výstřih zdobily krajky</a:t>
            </a:r>
            <a:r>
              <a:rPr lang="cs-CZ" sz="2400" dirty="0" smtClean="0">
                <a:latin typeface="Arial" pitchFamily="34" charset="0"/>
                <a:ea typeface="Calibri" pitchFamily="34" charset="0"/>
                <a:cs typeface="Arial" pitchFamily="34" charset="0"/>
              </a:rPr>
              <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  stejně jako rukávy, </a:t>
            </a:r>
          </a:p>
          <a:p>
            <a:pPr lvl="0" eaLnBrk="0" fontAlgn="base" hangingPunct="0">
              <a:spcBef>
                <a:spcPct val="0"/>
              </a:spcBef>
              <a:spcAft>
                <a:spcPct val="0"/>
              </a:spcAft>
              <a:buFontTx/>
              <a:buChar char="•"/>
              <a:tabLst>
                <a:tab pos="457200" algn="l"/>
              </a:tabLst>
            </a:pPr>
            <a:r>
              <a:rPr lang="cs-CZ" sz="2400" dirty="0" smtClean="0">
                <a:latin typeface="Arial" pitchFamily="34" charset="0"/>
                <a:ea typeface="Calibri" pitchFamily="34" charset="0"/>
                <a:cs typeface="Arial" pitchFamily="34" charset="0"/>
              </a:rPr>
              <a:t> volány sahající k lokti,</a:t>
            </a:r>
            <a:endParaRPr lang="cs-CZ" sz="2400" dirty="0" smtClean="0">
              <a:latin typeface="Arial" pitchFamily="34" charset="0"/>
            </a:endParaRPr>
          </a:p>
          <a:p>
            <a:pPr lvl="0" eaLnBrk="0" fontAlgn="base" hangingPunct="0">
              <a:spcBef>
                <a:spcPct val="0"/>
              </a:spcBef>
              <a:spcAft>
                <a:spcPct val="0"/>
              </a:spcAft>
              <a:buFontTx/>
              <a:buChar char="•"/>
              <a:tabLst>
                <a:tab pos="457200" algn="l"/>
              </a:tabLst>
            </a:pPr>
            <a:r>
              <a:rPr lang="cs-CZ" sz="2400" dirty="0" smtClean="0">
                <a:latin typeface="Arial" pitchFamily="34" charset="0"/>
                <a:ea typeface="Calibri" pitchFamily="34" charset="0"/>
                <a:cs typeface="Arial" pitchFamily="34" charset="0"/>
              </a:rPr>
              <a:t> sukně podpíraly</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  </a:t>
            </a:r>
            <a:r>
              <a:rPr lang="cs-CZ" sz="2400" b="1" dirty="0" smtClean="0">
                <a:latin typeface="Arial" pitchFamily="34" charset="0"/>
                <a:ea typeface="Calibri" pitchFamily="34" charset="0"/>
                <a:cs typeface="Arial" pitchFamily="34" charset="0"/>
              </a:rPr>
              <a:t>obruče</a:t>
            </a:r>
            <a:r>
              <a:rPr lang="cs-CZ" sz="2400" dirty="0" smtClean="0">
                <a:latin typeface="Arial" pitchFamily="34" charset="0"/>
                <a:ea typeface="Calibri" pitchFamily="34" charset="0"/>
                <a:cs typeface="Arial" pitchFamily="34" charset="0"/>
              </a:rPr>
              <a:t>, vepředu </a:t>
            </a:r>
            <a:br>
              <a:rPr lang="cs-CZ" sz="2400" dirty="0" smtClean="0">
                <a:latin typeface="Arial" pitchFamily="34" charset="0"/>
                <a:ea typeface="Calibri" pitchFamily="34" charset="0"/>
                <a:cs typeface="Arial" pitchFamily="34" charset="0"/>
              </a:rPr>
            </a:br>
            <a:r>
              <a:rPr lang="cs-CZ" sz="2400" dirty="0" smtClean="0">
                <a:latin typeface="Arial" pitchFamily="34" charset="0"/>
                <a:ea typeface="Calibri" pitchFamily="34" charset="0"/>
                <a:cs typeface="Arial" pitchFamily="34" charset="0"/>
              </a:rPr>
              <a:t>  byla </a:t>
            </a:r>
            <a:r>
              <a:rPr lang="cs-CZ" sz="2400" b="1" dirty="0" smtClean="0">
                <a:latin typeface="Arial" pitchFamily="34" charset="0"/>
                <a:ea typeface="Calibri" pitchFamily="34" charset="0"/>
                <a:cs typeface="Arial" pitchFamily="34" charset="0"/>
              </a:rPr>
              <a:t>sukně rozstřižena</a:t>
            </a:r>
            <a:br>
              <a:rPr lang="cs-CZ" sz="2400" b="1" dirty="0" smtClean="0">
                <a:latin typeface="Arial" pitchFamily="34" charset="0"/>
                <a:ea typeface="Calibri" pitchFamily="34" charset="0"/>
                <a:cs typeface="Arial" pitchFamily="34" charset="0"/>
              </a:rPr>
            </a:br>
            <a:r>
              <a:rPr lang="cs-CZ" sz="2400" b="1" dirty="0" smtClean="0">
                <a:latin typeface="Arial" pitchFamily="34" charset="0"/>
                <a:ea typeface="Calibri" pitchFamily="34" charset="0"/>
                <a:cs typeface="Arial" pitchFamily="34" charset="0"/>
              </a:rPr>
              <a:t>  po stranách nabíraná </a:t>
            </a:r>
            <a:br>
              <a:rPr lang="cs-CZ" sz="2400" b="1" dirty="0" smtClean="0">
                <a:latin typeface="Arial" pitchFamily="34" charset="0"/>
                <a:ea typeface="Calibri" pitchFamily="34" charset="0"/>
                <a:cs typeface="Arial" pitchFamily="34" charset="0"/>
              </a:rPr>
            </a:br>
            <a:r>
              <a:rPr lang="cs-CZ" sz="2400" b="1" dirty="0" smtClean="0">
                <a:latin typeface="Arial" pitchFamily="34" charset="0"/>
                <a:ea typeface="Calibri" pitchFamily="34" charset="0"/>
                <a:cs typeface="Arial" pitchFamily="34" charset="0"/>
              </a:rPr>
              <a:t>  a vzdouvala se přes</a:t>
            </a:r>
            <a:br>
              <a:rPr lang="cs-CZ" sz="2400" b="1" dirty="0" smtClean="0">
                <a:latin typeface="Arial" pitchFamily="34" charset="0"/>
                <a:ea typeface="Calibri" pitchFamily="34" charset="0"/>
                <a:cs typeface="Arial" pitchFamily="34" charset="0"/>
              </a:rPr>
            </a:br>
            <a:r>
              <a:rPr lang="cs-CZ" sz="2400" b="1" dirty="0" smtClean="0">
                <a:latin typeface="Arial" pitchFamily="34" charset="0"/>
                <a:ea typeface="Calibri" pitchFamily="34" charset="0"/>
                <a:cs typeface="Arial" pitchFamily="34" charset="0"/>
              </a:rPr>
              <a:t>  vycpávku, s vlečkou</a:t>
            </a:r>
            <a:r>
              <a:rPr lang="cs-CZ" sz="2400" dirty="0" smtClean="0">
                <a:latin typeface="Arial" pitchFamily="34" charset="0"/>
                <a:ea typeface="Calibri" pitchFamily="34" charset="0"/>
                <a:cs typeface="Arial" pitchFamily="34" charset="0"/>
              </a:rPr>
              <a:t>.</a:t>
            </a:r>
            <a:endParaRPr lang="cs-CZ" sz="2400" dirty="0"/>
          </a:p>
        </p:txBody>
      </p:sp>
      <p:pic>
        <p:nvPicPr>
          <p:cNvPr id="8" name="Picture 7" descr="G:\K-práce\2011-2012\Tvorba účesu\7.BAROKO\evinamar_blog.jpg"/>
          <p:cNvPicPr>
            <a:picLocks noGrp="1" noChangeAspect="1" noChangeArrowheads="1"/>
          </p:cNvPicPr>
          <p:nvPr>
            <p:ph idx="1"/>
          </p:nvPr>
        </p:nvPicPr>
        <p:blipFill>
          <a:blip r:embed="rId2" cstate="print">
            <a:lum bright="5000"/>
          </a:blip>
          <a:stretch>
            <a:fillRect/>
          </a:stretch>
        </p:blipFill>
        <p:spPr bwMode="auto">
          <a:xfrm>
            <a:off x="3995935" y="-14930"/>
            <a:ext cx="5148063" cy="6872930"/>
          </a:xfrm>
          <a:prstGeom prst="rect">
            <a:avLst/>
          </a:prstGeom>
          <a:noFill/>
          <a:ln>
            <a:noFill/>
          </a:ln>
        </p:spPr>
      </p:pic>
      <p:sp>
        <p:nvSpPr>
          <p:cNvPr id="9" name="Obdélník 8"/>
          <p:cNvSpPr/>
          <p:nvPr/>
        </p:nvSpPr>
        <p:spPr>
          <a:xfrm>
            <a:off x="8283636" y="0"/>
            <a:ext cx="860364" cy="369332"/>
          </a:xfrm>
          <a:prstGeom prst="rect">
            <a:avLst/>
          </a:prstGeom>
        </p:spPr>
        <p:txBody>
          <a:bodyPr wrap="none">
            <a:spAutoFit/>
          </a:bodyPr>
          <a:lstStyle/>
          <a:p>
            <a:r>
              <a:rPr lang="cs-CZ" dirty="0" smtClean="0">
                <a:solidFill>
                  <a:schemeClr val="bg1"/>
                </a:solidFill>
              </a:rPr>
              <a:t>Obr. 18</a:t>
            </a:r>
            <a:endParaRPr lang="cs-CZ"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250204"/>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cs-CZ"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cs-CZ" sz="1600" b="0" i="0" u="none" strike="noStrike" cap="none" normalizeH="0" baseline="0" dirty="0" smtClean="0">
              <a:ln>
                <a:noFill/>
              </a:ln>
              <a:solidFill>
                <a:schemeClr val="tx1"/>
              </a:solidFill>
              <a:effectLst/>
              <a:latin typeface="Arial" pitchFamily="34" charset="0"/>
            </a:endParaRPr>
          </a:p>
        </p:txBody>
      </p:sp>
      <p:pic>
        <p:nvPicPr>
          <p:cNvPr id="1026" name="Picture 2" descr="G:\K-práce\2011-2012\Tvorba účesu\7.BAROKO\vyukovematerialy.jpg"/>
          <p:cNvPicPr>
            <a:picLocks noChangeAspect="1" noChangeArrowheads="1"/>
          </p:cNvPicPr>
          <p:nvPr/>
        </p:nvPicPr>
        <p:blipFill>
          <a:blip r:embed="rId2" cstate="print"/>
          <a:srcRect/>
          <a:stretch>
            <a:fillRect/>
          </a:stretch>
        </p:blipFill>
        <p:spPr bwMode="auto">
          <a:xfrm>
            <a:off x="539552" y="30991"/>
            <a:ext cx="7975782" cy="6827009"/>
          </a:xfrm>
          <a:prstGeom prst="rect">
            <a:avLst/>
          </a:prstGeom>
          <a:noFill/>
        </p:spPr>
      </p:pic>
      <p:sp>
        <p:nvSpPr>
          <p:cNvPr id="6" name="Obdélník 5"/>
          <p:cNvSpPr/>
          <p:nvPr/>
        </p:nvSpPr>
        <p:spPr>
          <a:xfrm>
            <a:off x="8100392" y="0"/>
            <a:ext cx="860364" cy="369332"/>
          </a:xfrm>
          <a:prstGeom prst="rect">
            <a:avLst/>
          </a:prstGeom>
        </p:spPr>
        <p:txBody>
          <a:bodyPr wrap="none">
            <a:spAutoFit/>
          </a:bodyPr>
          <a:lstStyle/>
          <a:p>
            <a:r>
              <a:rPr lang="cs-CZ" dirty="0" smtClean="0"/>
              <a:t>Obr. 20</a:t>
            </a:r>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2130425"/>
            <a:ext cx="9144000" cy="1470025"/>
          </a:xfrm>
        </p:spPr>
        <p:txBody>
          <a:bodyPr/>
          <a:lstStyle/>
          <a:p>
            <a:r>
              <a:rPr lang="cs-CZ" b="1" dirty="0" smtClean="0"/>
              <a:t>BAROKO</a:t>
            </a:r>
            <a:endParaRPr lang="cs-CZ" dirty="0"/>
          </a:p>
        </p:txBody>
      </p:sp>
      <p:sp>
        <p:nvSpPr>
          <p:cNvPr id="3" name="Podnadpis 2"/>
          <p:cNvSpPr>
            <a:spLocks noGrp="1"/>
          </p:cNvSpPr>
          <p:nvPr>
            <p:ph type="subTitle" idx="1"/>
          </p:nvPr>
        </p:nvSpPr>
        <p:spPr/>
        <p:txBody>
          <a:bodyPr/>
          <a:lstStyle/>
          <a:p>
            <a:r>
              <a:rPr lang="cs-CZ" b="1" dirty="0" smtClean="0"/>
              <a:t>r. 1600 – 1700</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188640"/>
            <a:ext cx="3672408" cy="648072"/>
          </a:xfrm>
        </p:spPr>
        <p:txBody>
          <a:bodyPr>
            <a:normAutofit/>
          </a:bodyPr>
          <a:lstStyle/>
          <a:p>
            <a:pPr algn="ctr"/>
            <a:r>
              <a:rPr lang="cs-CZ" sz="3200" dirty="0" smtClean="0">
                <a:latin typeface="Arial" pitchFamily="34" charset="0"/>
                <a:cs typeface="Arial" pitchFamily="34" charset="0"/>
              </a:rPr>
              <a:t>ODĚV - MUŽI</a:t>
            </a:r>
            <a:endParaRPr lang="cs-CZ" sz="3200" dirty="0">
              <a:latin typeface="Arial" pitchFamily="34" charset="0"/>
              <a:cs typeface="Arial" pitchFamily="34" charset="0"/>
            </a:endParaRPr>
          </a:p>
        </p:txBody>
      </p:sp>
      <p:pic>
        <p:nvPicPr>
          <p:cNvPr id="5" name="Zástupný symbol pro obsah 4" descr="historicky_blog.jpg"/>
          <p:cNvPicPr>
            <a:picLocks noGrp="1" noChangeAspect="1"/>
          </p:cNvPicPr>
          <p:nvPr>
            <p:ph idx="1"/>
          </p:nvPr>
        </p:nvPicPr>
        <p:blipFill>
          <a:blip r:embed="rId2" cstate="print"/>
          <a:stretch>
            <a:fillRect/>
          </a:stretch>
        </p:blipFill>
        <p:spPr>
          <a:xfrm>
            <a:off x="5076055" y="0"/>
            <a:ext cx="3491853" cy="6858000"/>
          </a:xfrm>
        </p:spPr>
      </p:pic>
      <p:sp>
        <p:nvSpPr>
          <p:cNvPr id="4" name="Zástupný symbol pro text 3"/>
          <p:cNvSpPr>
            <a:spLocks noGrp="1"/>
          </p:cNvSpPr>
          <p:nvPr>
            <p:ph type="body" sz="half" idx="2"/>
          </p:nvPr>
        </p:nvSpPr>
        <p:spPr>
          <a:xfrm>
            <a:off x="179512" y="836712"/>
            <a:ext cx="5400600" cy="6021288"/>
          </a:xfrm>
        </p:spPr>
        <p:txBody>
          <a:bodyPr>
            <a:noAutofit/>
          </a:bodyPr>
          <a:lstStyle/>
          <a:p>
            <a:pPr lvl="0" eaLnBrk="0" fontAlgn="base" hangingPunct="0">
              <a:spcBef>
                <a:spcPct val="0"/>
              </a:spcBef>
              <a:spcAft>
                <a:spcPct val="0"/>
              </a:spcAft>
              <a:buFontTx/>
              <a:buChar char="•"/>
              <a:tabLst>
                <a:tab pos="457200" algn="l"/>
              </a:tabLst>
            </a:pPr>
            <a:r>
              <a:rPr lang="cs-CZ" sz="2400" dirty="0" smtClean="0">
                <a:latin typeface="Arial" pitchFamily="34" charset="0"/>
                <a:ea typeface="Calibri" pitchFamily="34" charset="0"/>
                <a:cs typeface="Arial" pitchFamily="34" charset="0"/>
              </a:rPr>
              <a:t> </a:t>
            </a:r>
            <a:r>
              <a:rPr lang="cs-CZ" sz="2600" dirty="0" smtClean="0">
                <a:latin typeface="Arial" pitchFamily="34" charset="0"/>
                <a:ea typeface="Calibri" pitchFamily="34" charset="0"/>
                <a:cs typeface="Arial" pitchFamily="34" charset="0"/>
              </a:rPr>
              <a:t>Nádherná </a:t>
            </a:r>
            <a:r>
              <a:rPr lang="cs-CZ" sz="2600" b="1" dirty="0" smtClean="0">
                <a:latin typeface="Arial" pitchFamily="34" charset="0"/>
                <a:ea typeface="Calibri" pitchFamily="34" charset="0"/>
                <a:cs typeface="Arial" pitchFamily="34" charset="0"/>
              </a:rPr>
              <a:t>zdobnost až </a:t>
            </a:r>
            <a:br>
              <a:rPr lang="cs-CZ" sz="2600" b="1" dirty="0" smtClean="0">
                <a:latin typeface="Arial" pitchFamily="34" charset="0"/>
                <a:ea typeface="Calibri" pitchFamily="34" charset="0"/>
                <a:cs typeface="Arial" pitchFamily="34" charset="0"/>
              </a:rPr>
            </a:br>
            <a:r>
              <a:rPr lang="cs-CZ" sz="2600" b="1" dirty="0" smtClean="0">
                <a:latin typeface="Arial" pitchFamily="34" charset="0"/>
                <a:ea typeface="Calibri" pitchFamily="34" charset="0"/>
                <a:cs typeface="Arial" pitchFamily="34" charset="0"/>
              </a:rPr>
              <a:t>  zženštilost, </a:t>
            </a:r>
          </a:p>
          <a:p>
            <a:pPr lvl="0" eaLnBrk="0" fontAlgn="base" hangingPunct="0">
              <a:spcBef>
                <a:spcPct val="0"/>
              </a:spcBef>
              <a:spcAft>
                <a:spcPct val="0"/>
              </a:spcAft>
              <a:buFontTx/>
              <a:buChar char="•"/>
              <a:tabLst>
                <a:tab pos="457200" algn="l"/>
              </a:tabLst>
            </a:pPr>
            <a:r>
              <a:rPr lang="cs-CZ" sz="2600" dirty="0" smtClean="0">
                <a:latin typeface="Arial" pitchFamily="34" charset="0"/>
                <a:ea typeface="Calibri" pitchFamily="34" charset="0"/>
                <a:cs typeface="Arial" pitchFamily="34" charset="0"/>
              </a:rPr>
              <a:t> luxus, nejdůležitější – </a:t>
            </a:r>
            <a:r>
              <a:rPr lang="cs-CZ" sz="2600" b="1" dirty="0" smtClean="0">
                <a:latin typeface="Arial" pitchFamily="34" charset="0"/>
                <a:ea typeface="Calibri" pitchFamily="34" charset="0"/>
                <a:cs typeface="Arial" pitchFamily="34" charset="0"/>
              </a:rPr>
              <a:t>krajka,</a:t>
            </a:r>
            <a:endParaRPr lang="cs-CZ" sz="2600" dirty="0" smtClean="0">
              <a:latin typeface="Arial" pitchFamily="34" charset="0"/>
            </a:endParaRPr>
          </a:p>
          <a:p>
            <a:pPr lvl="0" eaLnBrk="0" fontAlgn="base" hangingPunct="0">
              <a:spcBef>
                <a:spcPct val="0"/>
              </a:spcBef>
              <a:spcAft>
                <a:spcPct val="0"/>
              </a:spcAft>
              <a:buFontTx/>
              <a:buChar char="•"/>
              <a:tabLst>
                <a:tab pos="457200" algn="l"/>
              </a:tabLst>
            </a:pPr>
            <a:r>
              <a:rPr lang="cs-CZ" sz="2600" dirty="0" smtClean="0">
                <a:latin typeface="Arial" pitchFamily="34" charset="0"/>
                <a:ea typeface="Calibri" pitchFamily="34" charset="0"/>
                <a:cs typeface="Arial" pitchFamily="34" charset="0"/>
              </a:rPr>
              <a:t> sako, vesta, kalhoty,</a:t>
            </a:r>
            <a:endParaRPr lang="cs-CZ" sz="2600" dirty="0" smtClean="0">
              <a:latin typeface="Arial" pitchFamily="34" charset="0"/>
            </a:endParaRPr>
          </a:p>
          <a:p>
            <a:pPr lvl="0" eaLnBrk="0" fontAlgn="base" hangingPunct="0">
              <a:spcBef>
                <a:spcPct val="0"/>
              </a:spcBef>
              <a:spcAft>
                <a:spcPct val="0"/>
              </a:spcAft>
              <a:buFontTx/>
              <a:buChar char="•"/>
              <a:tabLst>
                <a:tab pos="457200" algn="l"/>
              </a:tabLst>
            </a:pPr>
            <a:r>
              <a:rPr lang="cs-CZ" sz="2600" dirty="0" smtClean="0">
                <a:latin typeface="Arial" pitchFamily="34" charset="0"/>
                <a:ea typeface="Calibri" pitchFamily="34" charset="0"/>
                <a:cs typeface="Arial" pitchFamily="34" charset="0"/>
              </a:rPr>
              <a:t> </a:t>
            </a:r>
            <a:r>
              <a:rPr lang="cs-CZ" sz="2600" b="1" dirty="0" smtClean="0">
                <a:latin typeface="Arial" pitchFamily="34" charset="0"/>
                <a:ea typeface="Calibri" pitchFamily="34" charset="0"/>
                <a:cs typeface="Arial" pitchFamily="34" charset="0"/>
              </a:rPr>
              <a:t>kabátec</a:t>
            </a:r>
            <a:r>
              <a:rPr lang="cs-CZ" sz="2600" dirty="0" smtClean="0">
                <a:latin typeface="Arial" pitchFamily="34" charset="0"/>
                <a:ea typeface="Calibri" pitchFamily="34" charset="0"/>
                <a:cs typeface="Arial" pitchFamily="34" charset="0"/>
              </a:rPr>
              <a:t> měl </a:t>
            </a:r>
            <a:r>
              <a:rPr lang="cs-CZ" sz="2600" b="1" dirty="0" smtClean="0">
                <a:latin typeface="Arial" pitchFamily="34" charset="0"/>
                <a:ea typeface="Calibri" pitchFamily="34" charset="0"/>
                <a:cs typeface="Arial" pitchFamily="34" charset="0"/>
              </a:rPr>
              <a:t>zapínání na</a:t>
            </a:r>
            <a:br>
              <a:rPr lang="cs-CZ" sz="2600" b="1" dirty="0" smtClean="0">
                <a:latin typeface="Arial" pitchFamily="34" charset="0"/>
                <a:ea typeface="Calibri" pitchFamily="34" charset="0"/>
                <a:cs typeface="Arial" pitchFamily="34" charset="0"/>
              </a:rPr>
            </a:br>
            <a:r>
              <a:rPr lang="cs-CZ" sz="2600" b="1" dirty="0" smtClean="0">
                <a:latin typeface="Arial" pitchFamily="34" charset="0"/>
                <a:ea typeface="Calibri" pitchFamily="34" charset="0"/>
                <a:cs typeface="Arial" pitchFamily="34" charset="0"/>
              </a:rPr>
              <a:t>  řadu knoflíků</a:t>
            </a:r>
            <a:r>
              <a:rPr lang="cs-CZ" sz="2600" dirty="0" smtClean="0">
                <a:latin typeface="Arial" pitchFamily="34" charset="0"/>
                <a:ea typeface="Calibri" pitchFamily="34" charset="0"/>
                <a:cs typeface="Arial" pitchFamily="34" charset="0"/>
              </a:rPr>
              <a:t>, </a:t>
            </a:r>
            <a:r>
              <a:rPr lang="cs-CZ" sz="2600" b="1" dirty="0" smtClean="0">
                <a:latin typeface="Arial" pitchFamily="34" charset="0"/>
                <a:ea typeface="Calibri" pitchFamily="34" charset="0"/>
                <a:cs typeface="Arial" pitchFamily="34" charset="0"/>
              </a:rPr>
              <a:t>vesta </a:t>
            </a:r>
            <a:br>
              <a:rPr lang="cs-CZ" sz="2600" b="1" dirty="0" smtClean="0">
                <a:latin typeface="Arial" pitchFamily="34" charset="0"/>
                <a:ea typeface="Calibri" pitchFamily="34" charset="0"/>
                <a:cs typeface="Arial" pitchFamily="34" charset="0"/>
              </a:rPr>
            </a:br>
            <a:r>
              <a:rPr lang="cs-CZ" sz="2600" b="1" dirty="0" smtClean="0">
                <a:latin typeface="Arial" pitchFamily="34" charset="0"/>
                <a:ea typeface="Calibri" pitchFamily="34" charset="0"/>
                <a:cs typeface="Arial" pitchFamily="34" charset="0"/>
              </a:rPr>
              <a:t>  i kabátec ke kolenům,</a:t>
            </a:r>
            <a:br>
              <a:rPr lang="cs-CZ" sz="2600" b="1" dirty="0" smtClean="0">
                <a:latin typeface="Arial" pitchFamily="34" charset="0"/>
                <a:ea typeface="Calibri" pitchFamily="34" charset="0"/>
                <a:cs typeface="Arial" pitchFamily="34" charset="0"/>
              </a:rPr>
            </a:br>
            <a:r>
              <a:rPr lang="cs-CZ" sz="2600" b="1" dirty="0" smtClean="0">
                <a:latin typeface="Arial" pitchFamily="34" charset="0"/>
                <a:ea typeface="Calibri" pitchFamily="34" charset="0"/>
                <a:cs typeface="Arial" pitchFamily="34" charset="0"/>
              </a:rPr>
              <a:t>  zakrývali širší kalhoty,</a:t>
            </a:r>
            <a:endParaRPr lang="cs-CZ" sz="2600" b="1" dirty="0" smtClean="0">
              <a:latin typeface="Arial" pitchFamily="34" charset="0"/>
            </a:endParaRPr>
          </a:p>
          <a:p>
            <a:pPr lvl="0" eaLnBrk="0" fontAlgn="base" hangingPunct="0">
              <a:spcBef>
                <a:spcPct val="0"/>
              </a:spcBef>
              <a:spcAft>
                <a:spcPct val="0"/>
              </a:spcAft>
              <a:buFontTx/>
              <a:buChar char="•"/>
              <a:tabLst>
                <a:tab pos="457200" algn="l"/>
              </a:tabLst>
            </a:pPr>
            <a:r>
              <a:rPr lang="cs-CZ" sz="2600" dirty="0" smtClean="0">
                <a:latin typeface="Arial" pitchFamily="34" charset="0"/>
                <a:ea typeface="Calibri" pitchFamily="34" charset="0"/>
                <a:cs typeface="Arial" pitchFamily="34" charset="0"/>
              </a:rPr>
              <a:t> </a:t>
            </a:r>
            <a:r>
              <a:rPr lang="cs-CZ" sz="2600" b="1" dirty="0" smtClean="0">
                <a:latin typeface="Arial" pitchFamily="34" charset="0"/>
                <a:ea typeface="Calibri" pitchFamily="34" charset="0"/>
                <a:cs typeface="Arial" pitchFamily="34" charset="0"/>
              </a:rPr>
              <a:t>košile s krajkami</a:t>
            </a:r>
            <a:r>
              <a:rPr lang="cs-CZ" sz="2600" dirty="0" smtClean="0">
                <a:latin typeface="Arial" pitchFamily="34" charset="0"/>
                <a:ea typeface="Calibri" pitchFamily="34" charset="0"/>
                <a:cs typeface="Arial" pitchFamily="34" charset="0"/>
              </a:rPr>
              <a:t>, manžety,</a:t>
            </a:r>
          </a:p>
          <a:p>
            <a:pPr lvl="0" eaLnBrk="0" fontAlgn="base" hangingPunct="0">
              <a:spcBef>
                <a:spcPct val="0"/>
              </a:spcBef>
              <a:spcAft>
                <a:spcPct val="0"/>
              </a:spcAft>
              <a:buFontTx/>
              <a:buChar char="•"/>
              <a:tabLst>
                <a:tab pos="457200" algn="l"/>
              </a:tabLst>
            </a:pPr>
            <a:r>
              <a:rPr lang="cs-CZ" sz="2600" dirty="0" smtClean="0">
                <a:latin typeface="Arial" pitchFamily="34" charset="0"/>
                <a:ea typeface="Calibri" pitchFamily="34" charset="0"/>
                <a:cs typeface="Arial" pitchFamily="34" charset="0"/>
              </a:rPr>
              <a:t> límec s nákrčníkem – jabot</a:t>
            </a:r>
            <a:br>
              <a:rPr lang="cs-CZ" sz="2600" dirty="0" smtClean="0">
                <a:latin typeface="Arial" pitchFamily="34" charset="0"/>
                <a:ea typeface="Calibri" pitchFamily="34" charset="0"/>
                <a:cs typeface="Arial" pitchFamily="34" charset="0"/>
              </a:rPr>
            </a:br>
            <a:r>
              <a:rPr lang="cs-CZ" sz="2600" dirty="0" smtClean="0">
                <a:latin typeface="Arial" pitchFamily="34" charset="0"/>
                <a:ea typeface="Calibri" pitchFamily="34" charset="0"/>
                <a:cs typeface="Arial" pitchFamily="34" charset="0"/>
              </a:rPr>
              <a:t>  nebo </a:t>
            </a:r>
            <a:r>
              <a:rPr lang="cs-CZ" sz="2600" b="1" dirty="0" smtClean="0">
                <a:latin typeface="Arial" pitchFamily="34" charset="0"/>
                <a:ea typeface="Calibri" pitchFamily="34" charset="0"/>
                <a:cs typeface="Arial" pitchFamily="34" charset="0"/>
              </a:rPr>
              <a:t>fiží</a:t>
            </a:r>
            <a:r>
              <a:rPr lang="cs-CZ" sz="2600" dirty="0" smtClean="0">
                <a:latin typeface="Arial" pitchFamily="34" charset="0"/>
                <a:ea typeface="Calibri" pitchFamily="34" charset="0"/>
                <a:cs typeface="Arial" pitchFamily="34" charset="0"/>
              </a:rPr>
              <a:t>,</a:t>
            </a:r>
            <a:endParaRPr lang="cs-CZ" sz="2600" dirty="0" smtClean="0">
              <a:latin typeface="Arial" pitchFamily="34" charset="0"/>
            </a:endParaRPr>
          </a:p>
          <a:p>
            <a:pPr lvl="0" eaLnBrk="0" fontAlgn="base" hangingPunct="0">
              <a:spcBef>
                <a:spcPct val="0"/>
              </a:spcBef>
              <a:spcAft>
                <a:spcPct val="0"/>
              </a:spcAft>
              <a:buFontTx/>
              <a:buChar char="•"/>
              <a:tabLst>
                <a:tab pos="457200" algn="l"/>
              </a:tabLst>
            </a:pPr>
            <a:r>
              <a:rPr lang="cs-CZ" sz="2600" dirty="0" smtClean="0">
                <a:latin typeface="Arial" pitchFamily="34" charset="0"/>
                <a:ea typeface="Calibri" pitchFamily="34" charset="0"/>
                <a:cs typeface="Arial" pitchFamily="34" charset="0"/>
              </a:rPr>
              <a:t> kalhoty ke kolenům, </a:t>
            </a:r>
            <a:r>
              <a:rPr lang="cs-CZ" sz="2600" b="1" dirty="0" smtClean="0">
                <a:latin typeface="Arial" pitchFamily="34" charset="0"/>
                <a:ea typeface="Calibri" pitchFamily="34" charset="0"/>
                <a:cs typeface="Arial" pitchFamily="34" charset="0"/>
              </a:rPr>
              <a:t>jemné </a:t>
            </a:r>
            <a:br>
              <a:rPr lang="cs-CZ" sz="2600" b="1" dirty="0" smtClean="0">
                <a:latin typeface="Arial" pitchFamily="34" charset="0"/>
                <a:ea typeface="Calibri" pitchFamily="34" charset="0"/>
                <a:cs typeface="Arial" pitchFamily="34" charset="0"/>
              </a:rPr>
            </a:br>
            <a:r>
              <a:rPr lang="cs-CZ" sz="2600" b="1" dirty="0" smtClean="0">
                <a:latin typeface="Arial" pitchFamily="34" charset="0"/>
                <a:ea typeface="Calibri" pitchFamily="34" charset="0"/>
                <a:cs typeface="Arial" pitchFamily="34" charset="0"/>
              </a:rPr>
              <a:t>  punčochy pastelových </a:t>
            </a:r>
            <a:br>
              <a:rPr lang="cs-CZ" sz="2600" b="1" dirty="0" smtClean="0">
                <a:latin typeface="Arial" pitchFamily="34" charset="0"/>
                <a:ea typeface="Calibri" pitchFamily="34" charset="0"/>
                <a:cs typeface="Arial" pitchFamily="34" charset="0"/>
              </a:rPr>
            </a:br>
            <a:r>
              <a:rPr lang="cs-CZ" sz="2600" b="1" dirty="0" smtClean="0">
                <a:latin typeface="Arial" pitchFamily="34" charset="0"/>
                <a:ea typeface="Calibri" pitchFamily="34" charset="0"/>
                <a:cs typeface="Arial" pitchFamily="34" charset="0"/>
              </a:rPr>
              <a:t>  barev</a:t>
            </a:r>
            <a:r>
              <a:rPr lang="cs-CZ" sz="2600" dirty="0" smtClean="0">
                <a:latin typeface="Arial" pitchFamily="34" charset="0"/>
                <a:ea typeface="Calibri" pitchFamily="34" charset="0"/>
                <a:cs typeface="Arial" pitchFamily="34" charset="0"/>
              </a:rPr>
              <a:t>.</a:t>
            </a:r>
            <a:endParaRPr lang="cs-CZ" sz="2600" dirty="0" smtClean="0">
              <a:latin typeface="Arial" pitchFamily="34" charset="0"/>
            </a:endParaRPr>
          </a:p>
        </p:txBody>
      </p:sp>
      <p:sp>
        <p:nvSpPr>
          <p:cNvPr id="6" name="Obdélník 5"/>
          <p:cNvSpPr/>
          <p:nvPr/>
        </p:nvSpPr>
        <p:spPr>
          <a:xfrm>
            <a:off x="4211960" y="6488668"/>
            <a:ext cx="860364" cy="369332"/>
          </a:xfrm>
          <a:prstGeom prst="rect">
            <a:avLst/>
          </a:prstGeom>
        </p:spPr>
        <p:txBody>
          <a:bodyPr wrap="none">
            <a:spAutoFit/>
          </a:bodyPr>
          <a:lstStyle/>
          <a:p>
            <a:r>
              <a:rPr lang="cs-CZ" dirty="0" smtClean="0"/>
              <a:t>Obr. 19</a:t>
            </a:r>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2890664" cy="6322714"/>
          </a:xfrm>
        </p:spPr>
        <p:txBody>
          <a:bodyPr/>
          <a:lstStyle/>
          <a:p>
            <a:r>
              <a:rPr lang="cs-CZ" b="1" dirty="0" smtClean="0"/>
              <a:t>OBUV</a:t>
            </a:r>
            <a:endParaRPr lang="cs-CZ" b="1" dirty="0"/>
          </a:p>
        </p:txBody>
      </p:sp>
      <p:pic>
        <p:nvPicPr>
          <p:cNvPr id="7" name="Zástupný symbol pro obsah 6" descr="obuvbaroko.jpg"/>
          <p:cNvPicPr>
            <a:picLocks noGrp="1" noChangeAspect="1"/>
          </p:cNvPicPr>
          <p:nvPr>
            <p:ph idx="1"/>
          </p:nvPr>
        </p:nvPicPr>
        <p:blipFill>
          <a:blip r:embed="rId2" cstate="print"/>
          <a:stretch>
            <a:fillRect/>
          </a:stretch>
        </p:blipFill>
        <p:spPr>
          <a:xfrm>
            <a:off x="3707904" y="0"/>
            <a:ext cx="4968552" cy="6853174"/>
          </a:xfrm>
        </p:spPr>
      </p:pic>
      <p:sp>
        <p:nvSpPr>
          <p:cNvPr id="4" name="Obdélník 3"/>
          <p:cNvSpPr/>
          <p:nvPr/>
        </p:nvSpPr>
        <p:spPr>
          <a:xfrm>
            <a:off x="2843808" y="6309320"/>
            <a:ext cx="860364" cy="369332"/>
          </a:xfrm>
          <a:prstGeom prst="rect">
            <a:avLst/>
          </a:prstGeom>
        </p:spPr>
        <p:txBody>
          <a:bodyPr wrap="none">
            <a:spAutoFit/>
          </a:bodyPr>
          <a:lstStyle/>
          <a:p>
            <a:r>
              <a:rPr lang="cs-CZ" dirty="0" smtClean="0"/>
              <a:t>Obr. 21</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214546" y="428604"/>
            <a:ext cx="3793795" cy="707886"/>
          </a:xfrm>
          <a:prstGeom prst="rect">
            <a:avLst/>
          </a:prstGeom>
        </p:spPr>
        <p:txBody>
          <a:bodyPr wrap="none">
            <a:spAutoFit/>
          </a:bodyPr>
          <a:lstStyle/>
          <a:p>
            <a:r>
              <a:rPr lang="cs-CZ" sz="4000" b="1" dirty="0" smtClean="0">
                <a:solidFill>
                  <a:srgbClr val="FF0000"/>
                </a:solidFill>
              </a:rPr>
              <a:t>ÚKOLY PRO ŽÁKY</a:t>
            </a:r>
            <a:endParaRPr lang="cs-CZ" sz="4000" b="1" dirty="0"/>
          </a:p>
        </p:txBody>
      </p:sp>
      <p:sp>
        <p:nvSpPr>
          <p:cNvPr id="3" name="Obdélník 2"/>
          <p:cNvSpPr/>
          <p:nvPr/>
        </p:nvSpPr>
        <p:spPr>
          <a:xfrm>
            <a:off x="857224" y="1357298"/>
            <a:ext cx="7072362" cy="2031325"/>
          </a:xfrm>
          <a:prstGeom prst="rect">
            <a:avLst/>
          </a:prstGeom>
        </p:spPr>
        <p:txBody>
          <a:bodyPr wrap="square">
            <a:spAutoFit/>
          </a:bodyPr>
          <a:lstStyle/>
          <a:p>
            <a:pPr lvl="0" eaLnBrk="0" fontAlgn="base" hangingPunct="0">
              <a:spcBef>
                <a:spcPct val="0"/>
              </a:spcBef>
              <a:spcAft>
                <a:spcPct val="0"/>
              </a:spcAft>
              <a:tabLst>
                <a:tab pos="457200" algn="l"/>
              </a:tabLst>
            </a:pPr>
            <a:r>
              <a:rPr lang="cs-CZ" dirty="0" smtClean="0">
                <a:latin typeface="Arial" pitchFamily="34" charset="0"/>
                <a:cs typeface="Arial" pitchFamily="34" charset="0"/>
              </a:rPr>
              <a:t>2. Které prvky odívání byly typické pro období baroka?</a:t>
            </a:r>
          </a:p>
          <a:p>
            <a:pPr lvl="0" eaLnBrk="0" fontAlgn="base" hangingPunct="0">
              <a:spcBef>
                <a:spcPct val="0"/>
              </a:spcBef>
              <a:spcAft>
                <a:spcPct val="0"/>
              </a:spcAft>
              <a:tabLst>
                <a:tab pos="457200" algn="l"/>
              </a:tabLst>
            </a:pPr>
            <a:r>
              <a:rPr lang="cs-CZ" dirty="0" smtClean="0">
                <a:latin typeface="Arial" pitchFamily="34" charset="0"/>
                <a:cs typeface="Arial" pitchFamily="34" charset="0"/>
              </a:rPr>
              <a:t>3. Jak se jmenovala paruka, kterou nosili muži?</a:t>
            </a:r>
          </a:p>
          <a:p>
            <a:pPr lvl="0" eaLnBrk="0" fontAlgn="base" hangingPunct="0">
              <a:spcBef>
                <a:spcPct val="0"/>
              </a:spcBef>
              <a:spcAft>
                <a:spcPct val="0"/>
              </a:spcAft>
              <a:tabLst>
                <a:tab pos="457200" algn="l"/>
              </a:tabLst>
            </a:pPr>
            <a:r>
              <a:rPr lang="cs-CZ" dirty="0" smtClean="0">
                <a:latin typeface="Arial" pitchFamily="34" charset="0"/>
                <a:cs typeface="Arial" pitchFamily="34" charset="0"/>
              </a:rPr>
              <a:t>4. Z jakých materiálů se vyráběla?</a:t>
            </a:r>
          </a:p>
          <a:p>
            <a:pPr lvl="0" eaLnBrk="0" fontAlgn="base" hangingPunct="0">
              <a:spcBef>
                <a:spcPct val="0"/>
              </a:spcBef>
              <a:spcAft>
                <a:spcPct val="0"/>
              </a:spcAft>
              <a:tabLst>
                <a:tab pos="457200" algn="l"/>
              </a:tabLst>
            </a:pPr>
            <a:r>
              <a:rPr lang="cs-CZ" dirty="0" smtClean="0">
                <a:latin typeface="Arial" pitchFamily="34" charset="0"/>
                <a:cs typeface="Arial" pitchFamily="34" charset="0"/>
              </a:rPr>
              <a:t>5. Zapište do své OSY 3 věci nebo osobnosti typické pro toto období.</a:t>
            </a:r>
          </a:p>
          <a:p>
            <a:pPr lvl="0" eaLnBrk="0" fontAlgn="base" hangingPunct="0">
              <a:spcBef>
                <a:spcPct val="0"/>
              </a:spcBef>
              <a:spcAft>
                <a:spcPct val="0"/>
              </a:spcAft>
              <a:tabLst>
                <a:tab pos="457200" algn="l"/>
              </a:tabLst>
            </a:pPr>
            <a:endParaRPr lang="cs-CZ" dirty="0" smtClean="0">
              <a:latin typeface="Arial" pitchFamily="34" charset="0"/>
              <a:cs typeface="Arial" pitchFamily="34" charset="0"/>
            </a:endParaRPr>
          </a:p>
          <a:p>
            <a:pPr lvl="0" eaLnBrk="0" fontAlgn="base" hangingPunct="0">
              <a:spcBef>
                <a:spcPct val="0"/>
              </a:spcBef>
              <a:spcAft>
                <a:spcPct val="0"/>
              </a:spcAft>
              <a:tabLst>
                <a:tab pos="457200" algn="l"/>
              </a:tabLst>
            </a:pPr>
            <a:endParaRPr lang="cs-CZ" dirty="0" smtClean="0">
              <a:latin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0" y="764704"/>
            <a:ext cx="9144000" cy="307777"/>
          </a:xfrm>
          <a:prstGeom prst="rect">
            <a:avLst/>
          </a:prstGeom>
        </p:spPr>
        <p:txBody>
          <a:bodyPr wrap="square">
            <a:spAutoFit/>
          </a:bodyPr>
          <a:lstStyle/>
          <a:p>
            <a:r>
              <a:rPr lang="cs-CZ" sz="1400" dirty="0" smtClean="0"/>
              <a:t>Obr. 4 - </a:t>
            </a:r>
            <a:r>
              <a:rPr lang="cs-CZ" sz="1400" dirty="0" smtClean="0">
                <a:hlinkClick r:id="rId2"/>
              </a:rPr>
              <a:t>http://www.</a:t>
            </a:r>
            <a:r>
              <a:rPr lang="cs-CZ" sz="1400" dirty="0" err="1" smtClean="0">
                <a:hlinkClick r:id="rId2"/>
              </a:rPr>
              <a:t>routard.com</a:t>
            </a:r>
            <a:r>
              <a:rPr lang="cs-CZ" sz="1400" dirty="0" smtClean="0">
                <a:hlinkClick r:id="rId2"/>
              </a:rPr>
              <a:t>/</a:t>
            </a:r>
            <a:r>
              <a:rPr lang="cs-CZ" sz="1400" dirty="0" err="1" smtClean="0">
                <a:hlinkClick r:id="rId2"/>
              </a:rPr>
              <a:t>photos</a:t>
            </a:r>
            <a:r>
              <a:rPr lang="cs-CZ" sz="1400" dirty="0" smtClean="0">
                <a:hlinkClick r:id="rId2"/>
              </a:rPr>
              <a:t>/</a:t>
            </a:r>
            <a:r>
              <a:rPr lang="cs-CZ" sz="1400" dirty="0" err="1" smtClean="0">
                <a:hlinkClick r:id="rId2"/>
              </a:rPr>
              <a:t>rome</a:t>
            </a:r>
            <a:r>
              <a:rPr lang="cs-CZ" sz="1400" dirty="0" smtClean="0">
                <a:hlinkClick r:id="rId2"/>
              </a:rPr>
              <a:t>/67098-</a:t>
            </a:r>
            <a:r>
              <a:rPr lang="cs-CZ" sz="1400" dirty="0" err="1" smtClean="0">
                <a:hlinkClick r:id="rId2"/>
              </a:rPr>
              <a:t>basilique</a:t>
            </a:r>
            <a:r>
              <a:rPr lang="cs-CZ" sz="1400" dirty="0" smtClean="0">
                <a:hlinkClick r:id="rId2"/>
              </a:rPr>
              <a:t>_</a:t>
            </a:r>
            <a:r>
              <a:rPr lang="cs-CZ" sz="1400" dirty="0" err="1" smtClean="0">
                <a:hlinkClick r:id="rId2"/>
              </a:rPr>
              <a:t>st</a:t>
            </a:r>
            <a:r>
              <a:rPr lang="cs-CZ" sz="1400" dirty="0" smtClean="0">
                <a:hlinkClick r:id="rId2"/>
              </a:rPr>
              <a:t>_</a:t>
            </a:r>
            <a:r>
              <a:rPr lang="cs-CZ" sz="1400" dirty="0" err="1" smtClean="0">
                <a:hlinkClick r:id="rId2"/>
              </a:rPr>
              <a:t>pierre</a:t>
            </a:r>
            <a:r>
              <a:rPr lang="cs-CZ" sz="1400" dirty="0" smtClean="0">
                <a:hlinkClick r:id="rId2"/>
              </a:rPr>
              <a:t>_</a:t>
            </a:r>
            <a:r>
              <a:rPr lang="cs-CZ" sz="1400" dirty="0" err="1" smtClean="0">
                <a:hlinkClick r:id="rId2"/>
              </a:rPr>
              <a:t>vue</a:t>
            </a:r>
            <a:r>
              <a:rPr lang="cs-CZ" sz="1400" dirty="0" smtClean="0">
                <a:hlinkClick r:id="rId2"/>
              </a:rPr>
              <a:t>_</a:t>
            </a:r>
            <a:r>
              <a:rPr lang="cs-CZ" sz="1400" dirty="0" err="1" smtClean="0">
                <a:hlinkClick r:id="rId2"/>
              </a:rPr>
              <a:t>du</a:t>
            </a:r>
            <a:r>
              <a:rPr lang="cs-CZ" sz="1400" dirty="0" smtClean="0">
                <a:hlinkClick r:id="rId2"/>
              </a:rPr>
              <a:t>_</a:t>
            </a:r>
            <a:r>
              <a:rPr lang="cs-CZ" sz="1400" dirty="0" err="1" smtClean="0">
                <a:hlinkClick r:id="rId2"/>
              </a:rPr>
              <a:t>castel</a:t>
            </a:r>
            <a:r>
              <a:rPr lang="cs-CZ" sz="1400" dirty="0" smtClean="0">
                <a:hlinkClick r:id="rId2"/>
              </a:rPr>
              <a:t>_</a:t>
            </a:r>
            <a:r>
              <a:rPr lang="cs-CZ" sz="1400" dirty="0" err="1" smtClean="0">
                <a:hlinkClick r:id="rId2"/>
              </a:rPr>
              <a:t>sant</a:t>
            </a:r>
            <a:r>
              <a:rPr lang="cs-CZ" sz="1400" dirty="0" smtClean="0">
                <a:hlinkClick r:id="rId2"/>
              </a:rPr>
              <a:t>_</a:t>
            </a:r>
            <a:r>
              <a:rPr lang="cs-CZ" sz="1400" dirty="0" err="1" smtClean="0">
                <a:hlinkClick r:id="rId2"/>
              </a:rPr>
              <a:t>angelo.htm</a:t>
            </a:r>
            <a:endParaRPr lang="cs-CZ" sz="1400" dirty="0"/>
          </a:p>
        </p:txBody>
      </p:sp>
      <p:sp>
        <p:nvSpPr>
          <p:cNvPr id="6" name="Obdélník 5"/>
          <p:cNvSpPr/>
          <p:nvPr/>
        </p:nvSpPr>
        <p:spPr>
          <a:xfrm>
            <a:off x="0" y="1052736"/>
            <a:ext cx="6048672" cy="307777"/>
          </a:xfrm>
          <a:prstGeom prst="rect">
            <a:avLst/>
          </a:prstGeom>
        </p:spPr>
        <p:txBody>
          <a:bodyPr wrap="square">
            <a:spAutoFit/>
          </a:bodyPr>
          <a:lstStyle/>
          <a:p>
            <a:r>
              <a:rPr lang="cs-CZ" sz="1400" dirty="0" smtClean="0"/>
              <a:t>Obr. 6 - </a:t>
            </a:r>
            <a:r>
              <a:rPr lang="cs-CZ" sz="1400" dirty="0" smtClean="0">
                <a:hlinkClick r:id="rId3"/>
              </a:rPr>
              <a:t>http://www.</a:t>
            </a:r>
            <a:r>
              <a:rPr lang="cs-CZ" sz="1400" dirty="0" err="1" smtClean="0">
                <a:hlinkClick r:id="rId3"/>
              </a:rPr>
              <a:t>cosmovisions.com</a:t>
            </a:r>
            <a:r>
              <a:rPr lang="cs-CZ" sz="1400" dirty="0" smtClean="0">
                <a:hlinkClick r:id="rId3"/>
              </a:rPr>
              <a:t>/</a:t>
            </a:r>
            <a:r>
              <a:rPr lang="cs-CZ" sz="1400" dirty="0" err="1" smtClean="0">
                <a:hlinkClick r:id="rId3"/>
              </a:rPr>
              <a:t>Sevigne.htm</a:t>
            </a:r>
            <a:endParaRPr lang="cs-CZ" sz="1400" dirty="0"/>
          </a:p>
        </p:txBody>
      </p:sp>
      <p:sp>
        <p:nvSpPr>
          <p:cNvPr id="10" name="Obdélník 9"/>
          <p:cNvSpPr/>
          <p:nvPr/>
        </p:nvSpPr>
        <p:spPr>
          <a:xfrm>
            <a:off x="0" y="2276872"/>
            <a:ext cx="8604448" cy="307777"/>
          </a:xfrm>
          <a:prstGeom prst="rect">
            <a:avLst/>
          </a:prstGeom>
        </p:spPr>
        <p:txBody>
          <a:bodyPr wrap="square">
            <a:spAutoFit/>
          </a:bodyPr>
          <a:lstStyle/>
          <a:p>
            <a:r>
              <a:rPr lang="cs-CZ" sz="1400" dirty="0" smtClean="0"/>
              <a:t>Obr. 11 - </a:t>
            </a:r>
            <a:r>
              <a:rPr lang="cs-CZ" sz="1400" dirty="0" smtClean="0">
                <a:hlinkClick r:id="rId4"/>
              </a:rPr>
              <a:t>http://beauty.wild-mistress.ru/wm/beauty.nsf/publicall/2008-11-02-33904.html</a:t>
            </a:r>
            <a:endParaRPr lang="cs-CZ" sz="1400" dirty="0"/>
          </a:p>
        </p:txBody>
      </p:sp>
      <p:sp>
        <p:nvSpPr>
          <p:cNvPr id="11" name="Obdélník 10"/>
          <p:cNvSpPr/>
          <p:nvPr/>
        </p:nvSpPr>
        <p:spPr>
          <a:xfrm>
            <a:off x="0" y="3140968"/>
            <a:ext cx="7920880" cy="307777"/>
          </a:xfrm>
          <a:prstGeom prst="rect">
            <a:avLst/>
          </a:prstGeom>
        </p:spPr>
        <p:txBody>
          <a:bodyPr wrap="square">
            <a:spAutoFit/>
          </a:bodyPr>
          <a:lstStyle/>
          <a:p>
            <a:r>
              <a:rPr lang="cs-CZ" sz="1400" dirty="0" smtClean="0"/>
              <a:t>Obr. 14 - </a:t>
            </a:r>
            <a:r>
              <a:rPr lang="cs-CZ" sz="1400" dirty="0" smtClean="0">
                <a:hlinkClick r:id="rId5"/>
              </a:rPr>
              <a:t>http://www.</a:t>
            </a:r>
            <a:r>
              <a:rPr lang="cs-CZ" sz="1400" dirty="0" err="1" smtClean="0">
                <a:hlinkClick r:id="rId5"/>
              </a:rPr>
              <a:t>textilforum.cz</a:t>
            </a:r>
            <a:r>
              <a:rPr lang="cs-CZ" sz="1400" dirty="0" smtClean="0">
                <a:hlinkClick r:id="rId5"/>
              </a:rPr>
              <a:t>/historie-a-</a:t>
            </a:r>
            <a:r>
              <a:rPr lang="cs-CZ" sz="1400" dirty="0" err="1" smtClean="0">
                <a:hlinkClick r:id="rId5"/>
              </a:rPr>
              <a:t>moda</a:t>
            </a:r>
            <a:r>
              <a:rPr lang="cs-CZ" sz="1400" dirty="0" smtClean="0">
                <a:hlinkClick r:id="rId5"/>
              </a:rPr>
              <a:t>/baroko/</a:t>
            </a:r>
            <a:r>
              <a:rPr lang="cs-CZ" sz="1400" dirty="0" err="1" smtClean="0">
                <a:hlinkClick r:id="rId5"/>
              </a:rPr>
              <a:t>tricetileta</a:t>
            </a:r>
            <a:r>
              <a:rPr lang="cs-CZ" sz="1400" dirty="0" smtClean="0">
                <a:hlinkClick r:id="rId5"/>
              </a:rPr>
              <a:t>-</a:t>
            </a:r>
            <a:r>
              <a:rPr lang="cs-CZ" sz="1400" dirty="0" err="1" smtClean="0">
                <a:hlinkClick r:id="rId5"/>
              </a:rPr>
              <a:t>valka</a:t>
            </a:r>
            <a:r>
              <a:rPr lang="cs-CZ" sz="1400" dirty="0" smtClean="0">
                <a:hlinkClick r:id="rId5"/>
              </a:rPr>
              <a:t>-</a:t>
            </a:r>
            <a:r>
              <a:rPr lang="cs-CZ" sz="1400" dirty="0" err="1" smtClean="0">
                <a:hlinkClick r:id="rId5"/>
              </a:rPr>
              <a:t>panska</a:t>
            </a:r>
            <a:r>
              <a:rPr lang="cs-CZ" sz="1400" dirty="0" smtClean="0">
                <a:hlinkClick r:id="rId5"/>
              </a:rPr>
              <a:t>-</a:t>
            </a:r>
            <a:r>
              <a:rPr lang="cs-CZ" sz="1400" dirty="0" err="1" smtClean="0">
                <a:hlinkClick r:id="rId5"/>
              </a:rPr>
              <a:t>moda</a:t>
            </a:r>
            <a:endParaRPr lang="cs-CZ" sz="1400" dirty="0"/>
          </a:p>
        </p:txBody>
      </p:sp>
      <p:sp>
        <p:nvSpPr>
          <p:cNvPr id="12" name="Obdélník 11"/>
          <p:cNvSpPr/>
          <p:nvPr/>
        </p:nvSpPr>
        <p:spPr>
          <a:xfrm>
            <a:off x="0" y="0"/>
            <a:ext cx="8568952" cy="307777"/>
          </a:xfrm>
          <a:prstGeom prst="rect">
            <a:avLst/>
          </a:prstGeom>
        </p:spPr>
        <p:txBody>
          <a:bodyPr wrap="square">
            <a:spAutoFit/>
          </a:bodyPr>
          <a:lstStyle/>
          <a:p>
            <a:r>
              <a:rPr lang="cs-CZ" sz="1400" dirty="0" smtClean="0"/>
              <a:t>Obr. 1 - </a:t>
            </a:r>
            <a:r>
              <a:rPr lang="cs-CZ" sz="1400" dirty="0" smtClean="0">
                <a:hlinkClick r:id="rId6"/>
              </a:rPr>
              <a:t>http://totojemoje.blog.cz/galerie/mesta-a-obce-stadte-und-gemeindebund/fulnek/j-a-komensky</a:t>
            </a:r>
            <a:endParaRPr lang="cs-CZ" sz="1400" dirty="0"/>
          </a:p>
        </p:txBody>
      </p:sp>
      <p:sp>
        <p:nvSpPr>
          <p:cNvPr id="13" name="Obdélník 12"/>
          <p:cNvSpPr/>
          <p:nvPr/>
        </p:nvSpPr>
        <p:spPr>
          <a:xfrm>
            <a:off x="0" y="260648"/>
            <a:ext cx="8424936" cy="307777"/>
          </a:xfrm>
          <a:prstGeom prst="rect">
            <a:avLst/>
          </a:prstGeom>
        </p:spPr>
        <p:txBody>
          <a:bodyPr wrap="square">
            <a:spAutoFit/>
          </a:bodyPr>
          <a:lstStyle/>
          <a:p>
            <a:r>
              <a:rPr lang="cs-CZ" sz="1400" dirty="0" smtClean="0"/>
              <a:t>Obr. 2 - </a:t>
            </a:r>
            <a:r>
              <a:rPr lang="cs-CZ" sz="1400" dirty="0" smtClean="0">
                <a:hlinkClick r:id="rId7"/>
              </a:rPr>
              <a:t>http://www.panovnici.</a:t>
            </a:r>
            <a:r>
              <a:rPr lang="cs-CZ" sz="1400" dirty="0" err="1" smtClean="0">
                <a:hlinkClick r:id="rId7"/>
              </a:rPr>
              <a:t>estranky.cz</a:t>
            </a:r>
            <a:r>
              <a:rPr lang="cs-CZ" sz="1400" dirty="0" smtClean="0">
                <a:hlinkClick r:id="rId7"/>
              </a:rPr>
              <a:t>/</a:t>
            </a:r>
            <a:r>
              <a:rPr lang="cs-CZ" sz="1400" dirty="0" err="1" smtClean="0">
                <a:hlinkClick r:id="rId7"/>
              </a:rPr>
              <a:t>clanky</a:t>
            </a:r>
            <a:r>
              <a:rPr lang="cs-CZ" sz="1400" dirty="0" smtClean="0">
                <a:hlinkClick r:id="rId7"/>
              </a:rPr>
              <a:t>/</a:t>
            </a:r>
            <a:r>
              <a:rPr lang="cs-CZ" sz="1400" dirty="0" err="1" smtClean="0">
                <a:hlinkClick r:id="rId7"/>
              </a:rPr>
              <a:t>ferdinand</a:t>
            </a:r>
            <a:r>
              <a:rPr lang="cs-CZ" sz="1400" dirty="0" smtClean="0">
                <a:hlinkClick r:id="rId7"/>
              </a:rPr>
              <a:t>-</a:t>
            </a:r>
            <a:r>
              <a:rPr lang="cs-CZ" sz="1400" dirty="0" err="1" smtClean="0">
                <a:hlinkClick r:id="rId7"/>
              </a:rPr>
              <a:t>ii</a:t>
            </a:r>
            <a:r>
              <a:rPr lang="cs-CZ" sz="1400" dirty="0" smtClean="0">
                <a:hlinkClick r:id="rId7"/>
              </a:rPr>
              <a:t>..</a:t>
            </a:r>
            <a:r>
              <a:rPr lang="cs-CZ" sz="1400" dirty="0" err="1" smtClean="0">
                <a:hlinkClick r:id="rId7"/>
              </a:rPr>
              <a:t>html</a:t>
            </a:r>
            <a:endParaRPr lang="cs-CZ" sz="1400" dirty="0"/>
          </a:p>
        </p:txBody>
      </p:sp>
      <p:sp>
        <p:nvSpPr>
          <p:cNvPr id="14" name="Obdélník 13"/>
          <p:cNvSpPr/>
          <p:nvPr/>
        </p:nvSpPr>
        <p:spPr>
          <a:xfrm>
            <a:off x="0" y="476672"/>
            <a:ext cx="3768404" cy="307777"/>
          </a:xfrm>
          <a:prstGeom prst="rect">
            <a:avLst/>
          </a:prstGeom>
        </p:spPr>
        <p:txBody>
          <a:bodyPr wrap="none">
            <a:spAutoFit/>
          </a:bodyPr>
          <a:lstStyle/>
          <a:p>
            <a:r>
              <a:rPr lang="cs-CZ" sz="1400" dirty="0" smtClean="0"/>
              <a:t>Obr. 3 - </a:t>
            </a:r>
            <a:r>
              <a:rPr lang="cs-CZ" sz="1400" dirty="0" smtClean="0">
                <a:hlinkClick r:id="rId8"/>
              </a:rPr>
              <a:t>http://de.</a:t>
            </a:r>
            <a:r>
              <a:rPr lang="cs-CZ" sz="1400" dirty="0" err="1" smtClean="0">
                <a:hlinkClick r:id="rId8"/>
              </a:rPr>
              <a:t>wikipedia.org</a:t>
            </a:r>
            <a:r>
              <a:rPr lang="cs-CZ" sz="1400" dirty="0" smtClean="0">
                <a:hlinkClick r:id="rId8"/>
              </a:rPr>
              <a:t>/</a:t>
            </a:r>
            <a:r>
              <a:rPr lang="cs-CZ" sz="1400" dirty="0" err="1" smtClean="0">
                <a:hlinkClick r:id="rId8"/>
              </a:rPr>
              <a:t>wiki</a:t>
            </a:r>
            <a:r>
              <a:rPr lang="cs-CZ" sz="1400" dirty="0" smtClean="0">
                <a:hlinkClick r:id="rId8"/>
              </a:rPr>
              <a:t>/</a:t>
            </a:r>
            <a:r>
              <a:rPr lang="cs-CZ" sz="1400" dirty="0" err="1" smtClean="0">
                <a:hlinkClick r:id="rId8"/>
              </a:rPr>
              <a:t>Ludwig</a:t>
            </a:r>
            <a:r>
              <a:rPr lang="cs-CZ" sz="1400" dirty="0" smtClean="0">
                <a:hlinkClick r:id="rId8"/>
              </a:rPr>
              <a:t>_XIV</a:t>
            </a:r>
            <a:r>
              <a:rPr lang="cs-CZ" sz="1400" dirty="0" smtClean="0"/>
              <a:t>.</a:t>
            </a:r>
            <a:endParaRPr lang="cs-CZ" sz="1400" dirty="0"/>
          </a:p>
        </p:txBody>
      </p:sp>
      <p:sp>
        <p:nvSpPr>
          <p:cNvPr id="15" name="Obdélník 14"/>
          <p:cNvSpPr/>
          <p:nvPr/>
        </p:nvSpPr>
        <p:spPr>
          <a:xfrm>
            <a:off x="0" y="2636912"/>
            <a:ext cx="8712968" cy="523220"/>
          </a:xfrm>
          <a:prstGeom prst="rect">
            <a:avLst/>
          </a:prstGeom>
        </p:spPr>
        <p:txBody>
          <a:bodyPr wrap="square">
            <a:spAutoFit/>
          </a:bodyPr>
          <a:lstStyle/>
          <a:p>
            <a:r>
              <a:rPr lang="cs-CZ" sz="1400" dirty="0" smtClean="0"/>
              <a:t>Obr. 13, 16, 21 - </a:t>
            </a:r>
            <a:r>
              <a:rPr lang="cs-CZ" sz="1400" dirty="0" smtClean="0">
                <a:hlinkClick r:id="rId9"/>
              </a:rPr>
              <a:t>http://www.</a:t>
            </a:r>
            <a:r>
              <a:rPr lang="cs-CZ" sz="1400" dirty="0" err="1" smtClean="0">
                <a:hlinkClick r:id="rId9"/>
              </a:rPr>
              <a:t>textilforum.cz</a:t>
            </a:r>
            <a:r>
              <a:rPr lang="cs-CZ" sz="1400" dirty="0" smtClean="0">
                <a:hlinkClick r:id="rId9"/>
              </a:rPr>
              <a:t>/historie-a-</a:t>
            </a:r>
            <a:r>
              <a:rPr lang="cs-CZ" sz="1400" dirty="0" err="1" smtClean="0">
                <a:hlinkClick r:id="rId9"/>
              </a:rPr>
              <a:t>moda</a:t>
            </a:r>
            <a:r>
              <a:rPr lang="cs-CZ" sz="1400" dirty="0" smtClean="0">
                <a:hlinkClick r:id="rId9"/>
              </a:rPr>
              <a:t>/baroko/</a:t>
            </a:r>
            <a:r>
              <a:rPr lang="cs-CZ" sz="1400" dirty="0" err="1" smtClean="0">
                <a:hlinkClick r:id="rId9"/>
              </a:rPr>
              <a:t>vrcholny</a:t>
            </a:r>
            <a:r>
              <a:rPr lang="cs-CZ" sz="1400" dirty="0" smtClean="0">
                <a:hlinkClick r:id="rId9"/>
              </a:rPr>
              <a:t>-barok-</a:t>
            </a:r>
            <a:r>
              <a:rPr lang="cs-CZ" sz="1400" dirty="0" err="1" smtClean="0">
                <a:hlinkClick r:id="rId9"/>
              </a:rPr>
              <a:t>panska</a:t>
            </a:r>
            <a:r>
              <a:rPr lang="cs-CZ" sz="1400" dirty="0" smtClean="0">
                <a:hlinkClick r:id="rId9"/>
              </a:rPr>
              <a:t>-</a:t>
            </a:r>
            <a:r>
              <a:rPr lang="cs-CZ" sz="1400" dirty="0" err="1" smtClean="0">
                <a:hlinkClick r:id="rId9"/>
              </a:rPr>
              <a:t>moda</a:t>
            </a:r>
            <a:r>
              <a:rPr lang="cs-CZ" sz="1400" dirty="0" smtClean="0">
                <a:hlinkClick r:id="rId9"/>
              </a:rPr>
              <a:t>-</a:t>
            </a:r>
            <a:r>
              <a:rPr lang="cs-CZ" sz="1400" dirty="0" err="1" smtClean="0">
                <a:hlinkClick r:id="rId9"/>
              </a:rPr>
              <a:t>ucesy</a:t>
            </a:r>
            <a:r>
              <a:rPr lang="cs-CZ" sz="1400" dirty="0" smtClean="0">
                <a:hlinkClick r:id="rId9"/>
              </a:rPr>
              <a:t>-obuv-</a:t>
            </a:r>
            <a:r>
              <a:rPr lang="cs-CZ" sz="1400" dirty="0" err="1" smtClean="0">
                <a:hlinkClick r:id="rId9"/>
              </a:rPr>
              <a:t>doplnky</a:t>
            </a:r>
            <a:endParaRPr lang="cs-CZ" sz="1400" dirty="0"/>
          </a:p>
        </p:txBody>
      </p:sp>
      <p:sp>
        <p:nvSpPr>
          <p:cNvPr id="16" name="Obdélník 15"/>
          <p:cNvSpPr/>
          <p:nvPr/>
        </p:nvSpPr>
        <p:spPr>
          <a:xfrm>
            <a:off x="0" y="3861048"/>
            <a:ext cx="3587521" cy="307777"/>
          </a:xfrm>
          <a:prstGeom prst="rect">
            <a:avLst/>
          </a:prstGeom>
        </p:spPr>
        <p:txBody>
          <a:bodyPr wrap="none">
            <a:spAutoFit/>
          </a:bodyPr>
          <a:lstStyle/>
          <a:p>
            <a:r>
              <a:rPr lang="cs-CZ" sz="1400" dirty="0" smtClean="0"/>
              <a:t>Obr. 19 - </a:t>
            </a:r>
            <a:r>
              <a:rPr lang="cs-CZ" sz="1400" dirty="0" smtClean="0">
                <a:hlinkClick r:id="rId10"/>
              </a:rPr>
              <a:t>http://historicky.blog.cz/0910/baroko</a:t>
            </a:r>
            <a:endParaRPr lang="cs-CZ" sz="1400" dirty="0"/>
          </a:p>
        </p:txBody>
      </p:sp>
      <p:sp>
        <p:nvSpPr>
          <p:cNvPr id="17" name="Obdélník 16"/>
          <p:cNvSpPr/>
          <p:nvPr/>
        </p:nvSpPr>
        <p:spPr>
          <a:xfrm>
            <a:off x="0" y="4149080"/>
            <a:ext cx="8424936" cy="307777"/>
          </a:xfrm>
          <a:prstGeom prst="rect">
            <a:avLst/>
          </a:prstGeom>
        </p:spPr>
        <p:txBody>
          <a:bodyPr wrap="square">
            <a:spAutoFit/>
          </a:bodyPr>
          <a:lstStyle/>
          <a:p>
            <a:r>
              <a:rPr lang="cs-CZ" sz="1400" dirty="0" smtClean="0"/>
              <a:t>Obr. 20 - </a:t>
            </a:r>
            <a:r>
              <a:rPr lang="cs-CZ" sz="1400" dirty="0" smtClean="0">
                <a:hlinkClick r:id="rId11"/>
              </a:rPr>
              <a:t>http://www.</a:t>
            </a:r>
            <a:r>
              <a:rPr lang="cs-CZ" sz="1400" dirty="0" err="1" smtClean="0">
                <a:hlinkClick r:id="rId11"/>
              </a:rPr>
              <a:t>vyukovematerialy.cz</a:t>
            </a:r>
            <a:r>
              <a:rPr lang="cs-CZ" sz="1400" dirty="0" smtClean="0">
                <a:hlinkClick r:id="rId11"/>
              </a:rPr>
              <a:t>/</a:t>
            </a:r>
            <a:r>
              <a:rPr lang="cs-CZ" sz="1400" dirty="0" err="1" smtClean="0">
                <a:hlinkClick r:id="rId11"/>
              </a:rPr>
              <a:t>prace</a:t>
            </a:r>
            <a:r>
              <a:rPr lang="cs-CZ" sz="1400" dirty="0" smtClean="0">
                <a:hlinkClick r:id="rId11"/>
              </a:rPr>
              <a:t>/rocnik7/dom1.htm</a:t>
            </a:r>
            <a:endParaRPr lang="cs-CZ" sz="1400" dirty="0"/>
          </a:p>
        </p:txBody>
      </p:sp>
      <p:sp>
        <p:nvSpPr>
          <p:cNvPr id="19" name="Obdélník 18"/>
          <p:cNvSpPr/>
          <p:nvPr/>
        </p:nvSpPr>
        <p:spPr>
          <a:xfrm>
            <a:off x="0" y="3501008"/>
            <a:ext cx="4175567" cy="307777"/>
          </a:xfrm>
          <a:prstGeom prst="rect">
            <a:avLst/>
          </a:prstGeom>
        </p:spPr>
        <p:txBody>
          <a:bodyPr wrap="none">
            <a:spAutoFit/>
          </a:bodyPr>
          <a:lstStyle/>
          <a:p>
            <a:r>
              <a:rPr lang="cs-CZ" sz="1400" dirty="0" smtClean="0"/>
              <a:t>Obr. 18 - </a:t>
            </a:r>
            <a:r>
              <a:rPr lang="cs-CZ" sz="1400" dirty="0" smtClean="0">
                <a:hlinkClick r:id="rId12"/>
              </a:rPr>
              <a:t>http://evinamar.blog.cz/0606/baroko-a-moda</a:t>
            </a:r>
            <a:endParaRPr lang="cs-CZ" sz="1400" dirty="0"/>
          </a:p>
        </p:txBody>
      </p:sp>
      <p:sp>
        <p:nvSpPr>
          <p:cNvPr id="20" name="Obdélník 19"/>
          <p:cNvSpPr/>
          <p:nvPr/>
        </p:nvSpPr>
        <p:spPr>
          <a:xfrm>
            <a:off x="0" y="1340768"/>
            <a:ext cx="7992888" cy="646331"/>
          </a:xfrm>
          <a:prstGeom prst="rect">
            <a:avLst/>
          </a:prstGeom>
        </p:spPr>
        <p:txBody>
          <a:bodyPr wrap="square">
            <a:spAutoFit/>
          </a:bodyPr>
          <a:lstStyle/>
          <a:p>
            <a:pPr lvl="0" fontAlgn="base">
              <a:spcBef>
                <a:spcPct val="0"/>
              </a:spcBef>
              <a:spcAft>
                <a:spcPct val="0"/>
              </a:spcAft>
            </a:pPr>
            <a:r>
              <a:rPr lang="cs-CZ" sz="1200" dirty="0" smtClean="0">
                <a:latin typeface="Arial" pitchFamily="34" charset="0"/>
                <a:ea typeface="Calibri" pitchFamily="34" charset="0"/>
                <a:cs typeface="Times New Roman" pitchFamily="18" charset="0"/>
              </a:rPr>
              <a:t>Obr. č. 7, 10, 12, 15, 17  - LÜHR, G. </a:t>
            </a:r>
            <a:r>
              <a:rPr lang="cs-CZ" sz="1200" i="1" dirty="0" smtClean="0">
                <a:latin typeface="Arial" pitchFamily="34" charset="0"/>
                <a:ea typeface="Calibri" pitchFamily="34" charset="0"/>
                <a:cs typeface="Times New Roman" pitchFamily="18" charset="0"/>
              </a:rPr>
              <a:t>Výtvarná výchova a základní techniky pro učební obor kadeřník. </a:t>
            </a:r>
            <a:r>
              <a:rPr lang="cs-CZ" sz="1200" dirty="0" smtClean="0">
                <a:latin typeface="Arial" pitchFamily="34" charset="0"/>
                <a:ea typeface="Calibri" pitchFamily="34" charset="0"/>
                <a:cs typeface="Times New Roman" pitchFamily="18" charset="0"/>
              </a:rPr>
              <a:t>Praha : Sobotáles cz, 2004.</a:t>
            </a:r>
            <a:endParaRPr lang="cs-CZ" sz="1200" dirty="0" smtClean="0">
              <a:latin typeface="Arial" pitchFamily="34" charset="0"/>
            </a:endParaRPr>
          </a:p>
          <a:p>
            <a:pPr lvl="0" eaLnBrk="0" fontAlgn="base" hangingPunct="0">
              <a:spcBef>
                <a:spcPct val="0"/>
              </a:spcBef>
              <a:spcAft>
                <a:spcPct val="0"/>
              </a:spcAft>
            </a:pPr>
            <a:r>
              <a:rPr lang="cs-CZ" sz="1200" dirty="0" smtClean="0">
                <a:latin typeface="Arial" pitchFamily="34" charset="0"/>
                <a:ea typeface="Calibri" pitchFamily="34" charset="0"/>
                <a:cs typeface="Times New Roman" pitchFamily="18" charset="0"/>
              </a:rPr>
              <a:t>ISBN 80-86706-03-6. s. 130</a:t>
            </a:r>
            <a:endParaRPr lang="cs-CZ" sz="1200" dirty="0"/>
          </a:p>
        </p:txBody>
      </p:sp>
      <p:sp>
        <p:nvSpPr>
          <p:cNvPr id="18" name="Obdélník 17"/>
          <p:cNvSpPr/>
          <p:nvPr/>
        </p:nvSpPr>
        <p:spPr>
          <a:xfrm>
            <a:off x="0" y="1988840"/>
            <a:ext cx="5184576" cy="307777"/>
          </a:xfrm>
          <a:prstGeom prst="rect">
            <a:avLst/>
          </a:prstGeom>
        </p:spPr>
        <p:txBody>
          <a:bodyPr wrap="square">
            <a:spAutoFit/>
          </a:bodyPr>
          <a:lstStyle/>
          <a:p>
            <a:r>
              <a:rPr lang="cs-CZ" sz="1400" dirty="0" smtClean="0"/>
              <a:t>Obr. 8 - </a:t>
            </a:r>
            <a:r>
              <a:rPr lang="cs-CZ" sz="1400" dirty="0" smtClean="0">
                <a:hlinkClick r:id="rId13"/>
              </a:rPr>
              <a:t>http://historie-mody.</a:t>
            </a:r>
            <a:r>
              <a:rPr lang="cs-CZ" sz="1400" dirty="0" err="1" smtClean="0">
                <a:hlinkClick r:id="rId13"/>
              </a:rPr>
              <a:t>wz.cz</a:t>
            </a:r>
            <a:r>
              <a:rPr lang="cs-CZ" sz="1400" dirty="0" smtClean="0">
                <a:hlinkClick r:id="rId13"/>
              </a:rPr>
              <a:t>/baroko.</a:t>
            </a:r>
            <a:r>
              <a:rPr lang="cs-CZ" sz="1400" dirty="0" err="1" smtClean="0">
                <a:hlinkClick r:id="rId13"/>
              </a:rPr>
              <a:t>html</a:t>
            </a:r>
            <a:endParaRPr lang="cs-CZ"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16016" y="692696"/>
            <a:ext cx="442798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457200" algn="l"/>
              </a:tabLst>
            </a:pPr>
            <a:r>
              <a:rPr kumimoji="0" lang="cs-CZ" sz="3200" b="1" i="0" u="none" strike="noStrike" cap="none" normalizeH="0" baseline="0" dirty="0" smtClean="0">
                <a:ln>
                  <a:noFill/>
                </a:ln>
                <a:effectLst/>
                <a:latin typeface="Arial" pitchFamily="34" charset="0"/>
                <a:ea typeface="Calibri" pitchFamily="34" charset="0"/>
                <a:cs typeface="Arial" pitchFamily="34" charset="0"/>
              </a:rPr>
              <a:t>15.11.1670 zemřel </a:t>
            </a:r>
          </a:p>
          <a:p>
            <a:pPr marL="0" marR="0" lvl="0" indent="0" algn="ctr" defTabSz="914400" rtl="0" eaLnBrk="0" fontAlgn="base" latinLnBrk="0" hangingPunct="0">
              <a:lnSpc>
                <a:spcPct val="100000"/>
              </a:lnSpc>
              <a:spcBef>
                <a:spcPct val="0"/>
              </a:spcBef>
              <a:spcAft>
                <a:spcPct val="0"/>
              </a:spcAft>
              <a:buClrTx/>
              <a:buSzTx/>
              <a:tabLst>
                <a:tab pos="457200" algn="l"/>
              </a:tabLst>
            </a:pPr>
            <a:r>
              <a:rPr lang="cs-CZ" sz="3200" b="1" dirty="0" smtClean="0">
                <a:latin typeface="Arial" pitchFamily="34" charset="0"/>
                <a:ea typeface="Calibri" pitchFamily="34" charset="0"/>
                <a:cs typeface="Arial" pitchFamily="34" charset="0"/>
              </a:rPr>
              <a:t> </a:t>
            </a:r>
            <a:r>
              <a:rPr kumimoji="0" lang="cs-CZ" sz="3200" b="1" i="0" u="none" strike="noStrike" cap="none" normalizeH="0" baseline="0" dirty="0" smtClean="0">
                <a:ln>
                  <a:noFill/>
                </a:ln>
                <a:effectLst/>
                <a:latin typeface="Arial" pitchFamily="34" charset="0"/>
                <a:ea typeface="Calibri" pitchFamily="34" charset="0"/>
                <a:cs typeface="Arial" pitchFamily="34" charset="0"/>
              </a:rPr>
              <a:t>J. A. Komenský</a:t>
            </a:r>
            <a:r>
              <a:rPr kumimoji="0" lang="cs-CZ"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cs-CZ"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6" name="Picture 2" descr="http://t0.gstatic.com/images?q=tbn:ANd9GcSg46WmigpLQKhQbS4AJo9IUUPOO7elXi2igeswsgSw9108QxwO"/>
          <p:cNvPicPr>
            <a:picLocks noChangeAspect="1" noChangeArrowheads="1"/>
          </p:cNvPicPr>
          <p:nvPr/>
        </p:nvPicPr>
        <p:blipFill>
          <a:blip r:embed="rId2" cstate="print"/>
          <a:srcRect/>
          <a:stretch>
            <a:fillRect/>
          </a:stretch>
        </p:blipFill>
        <p:spPr bwMode="auto">
          <a:xfrm>
            <a:off x="5148064" y="1772816"/>
            <a:ext cx="3733775" cy="4561461"/>
          </a:xfrm>
          <a:prstGeom prst="rect">
            <a:avLst/>
          </a:prstGeom>
          <a:noFill/>
        </p:spPr>
      </p:pic>
      <p:sp>
        <p:nvSpPr>
          <p:cNvPr id="5" name="Obdélník 4"/>
          <p:cNvSpPr/>
          <p:nvPr/>
        </p:nvSpPr>
        <p:spPr>
          <a:xfrm>
            <a:off x="179512" y="0"/>
            <a:ext cx="4968552" cy="5878532"/>
          </a:xfrm>
          <a:prstGeom prst="rect">
            <a:avLst/>
          </a:prstGeom>
        </p:spPr>
        <p:txBody>
          <a:bodyPr wrap="square">
            <a:spAutoFit/>
          </a:bodyPr>
          <a:lstStyle/>
          <a:p>
            <a:pPr algn="ctr"/>
            <a:endParaRPr lang="cs-CZ" sz="2800" b="1" u="sng" dirty="0" smtClean="0"/>
          </a:p>
          <a:p>
            <a:pPr algn="ctr"/>
            <a:r>
              <a:rPr lang="cs-CZ" sz="2800" b="1" u="sng" dirty="0" smtClean="0"/>
              <a:t>VÝZNAMNÉ UDÁLOSTI</a:t>
            </a:r>
          </a:p>
          <a:p>
            <a:r>
              <a:rPr lang="cs-CZ" sz="3200" dirty="0" smtClean="0"/>
              <a:t> </a:t>
            </a:r>
          </a:p>
          <a:p>
            <a:pPr>
              <a:buFont typeface="Arial" pitchFamily="34" charset="0"/>
              <a:buChar char="•"/>
            </a:pPr>
            <a:endParaRPr lang="cs-CZ" sz="3200" dirty="0" smtClean="0"/>
          </a:p>
          <a:p>
            <a:pPr>
              <a:buFont typeface="Arial" pitchFamily="34" charset="0"/>
              <a:buChar char="•"/>
            </a:pPr>
            <a:r>
              <a:rPr lang="cs-CZ" sz="3200" dirty="0" smtClean="0"/>
              <a:t> bitva na </a:t>
            </a:r>
            <a:r>
              <a:rPr lang="cs-CZ" sz="3200" b="1" dirty="0" smtClean="0"/>
              <a:t>Bílé hoře</a:t>
            </a:r>
            <a:r>
              <a:rPr lang="cs-CZ" sz="3200" dirty="0" smtClean="0"/>
              <a:t> (1620),</a:t>
            </a:r>
          </a:p>
          <a:p>
            <a:pPr>
              <a:buFont typeface="Arial" pitchFamily="34" charset="0"/>
              <a:buChar char="•"/>
            </a:pPr>
            <a:r>
              <a:rPr lang="cs-CZ" sz="3200" dirty="0" smtClean="0"/>
              <a:t> </a:t>
            </a:r>
            <a:r>
              <a:rPr lang="cs-CZ" sz="3200" b="1" dirty="0" smtClean="0"/>
              <a:t>třicetiletá válka</a:t>
            </a:r>
            <a:r>
              <a:rPr lang="cs-CZ" sz="3200" dirty="0" smtClean="0"/>
              <a:t>, </a:t>
            </a:r>
            <a:br>
              <a:rPr lang="cs-CZ" sz="3200" dirty="0" smtClean="0"/>
            </a:br>
            <a:r>
              <a:rPr lang="cs-CZ" sz="3200" dirty="0" smtClean="0"/>
              <a:t>  hladomory a nedobrovolné</a:t>
            </a:r>
            <a:br>
              <a:rPr lang="cs-CZ" sz="3200" dirty="0" smtClean="0"/>
            </a:br>
            <a:r>
              <a:rPr lang="cs-CZ" sz="3200" dirty="0" smtClean="0"/>
              <a:t>  odchody do exilu </a:t>
            </a:r>
            <a:br>
              <a:rPr lang="cs-CZ" sz="3200" dirty="0" smtClean="0"/>
            </a:br>
            <a:r>
              <a:rPr lang="cs-CZ" sz="3200" dirty="0" smtClean="0"/>
              <a:t>  zdecimovaly populaci</a:t>
            </a:r>
            <a:br>
              <a:rPr lang="cs-CZ" sz="3200" dirty="0" smtClean="0"/>
            </a:br>
            <a:r>
              <a:rPr lang="cs-CZ" sz="3200" dirty="0" smtClean="0"/>
              <a:t> (v Čechách a na Moravě</a:t>
            </a:r>
            <a:br>
              <a:rPr lang="cs-CZ" sz="3200" dirty="0" smtClean="0"/>
            </a:br>
            <a:r>
              <a:rPr lang="cs-CZ" sz="3200" dirty="0" smtClean="0"/>
              <a:t> klesl počet obyvatel o celý</a:t>
            </a:r>
            <a:br>
              <a:rPr lang="cs-CZ" sz="3200" dirty="0" smtClean="0"/>
            </a:br>
            <a:r>
              <a:rPr lang="cs-CZ" sz="3200" dirty="0" smtClean="0"/>
              <a:t> milion).</a:t>
            </a:r>
            <a:endParaRPr lang="cs-CZ" sz="3200" dirty="0"/>
          </a:p>
        </p:txBody>
      </p:sp>
      <p:sp>
        <p:nvSpPr>
          <p:cNvPr id="6" name="Obdélník 5"/>
          <p:cNvSpPr/>
          <p:nvPr/>
        </p:nvSpPr>
        <p:spPr>
          <a:xfrm>
            <a:off x="8172400" y="6309320"/>
            <a:ext cx="743345" cy="369332"/>
          </a:xfrm>
          <a:prstGeom prst="rect">
            <a:avLst/>
          </a:prstGeom>
        </p:spPr>
        <p:txBody>
          <a:bodyPr wrap="none">
            <a:spAutoFit/>
          </a:bodyPr>
          <a:lstStyle/>
          <a:p>
            <a:r>
              <a:rPr lang="cs-CZ" dirty="0" smtClean="0"/>
              <a:t>Obr. 1</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476672"/>
            <a:ext cx="4608512" cy="1139726"/>
          </a:xfrm>
        </p:spPr>
        <p:txBody>
          <a:bodyPr>
            <a:noAutofit/>
          </a:bodyPr>
          <a:lstStyle/>
          <a:p>
            <a:pPr algn="ctr"/>
            <a:r>
              <a:rPr lang="cs-CZ" sz="4000" dirty="0" smtClean="0"/>
              <a:t>Významní panovníci - Habsburkové</a:t>
            </a:r>
            <a:endParaRPr lang="cs-CZ" sz="4000" dirty="0"/>
          </a:p>
        </p:txBody>
      </p:sp>
      <p:sp>
        <p:nvSpPr>
          <p:cNvPr id="4" name="Zástupný symbol pro text 3"/>
          <p:cNvSpPr>
            <a:spLocks noGrp="1"/>
          </p:cNvSpPr>
          <p:nvPr>
            <p:ph type="body" sz="half" idx="2"/>
          </p:nvPr>
        </p:nvSpPr>
        <p:spPr>
          <a:xfrm>
            <a:off x="251520" y="1700808"/>
            <a:ext cx="4114800" cy="5157192"/>
          </a:xfrm>
        </p:spPr>
        <p:txBody>
          <a:bodyPr>
            <a:normAutofit/>
          </a:bodyPr>
          <a:lstStyle/>
          <a:p>
            <a:endParaRPr lang="cs-CZ" dirty="0" smtClean="0"/>
          </a:p>
          <a:p>
            <a:endParaRPr lang="cs-CZ" dirty="0" smtClean="0"/>
          </a:p>
          <a:p>
            <a:pPr algn="ctr"/>
            <a:r>
              <a:rPr lang="cs-CZ" sz="3600" b="1" dirty="0" smtClean="0"/>
              <a:t>Rudolf II. </a:t>
            </a:r>
          </a:p>
          <a:p>
            <a:pPr algn="ctr"/>
            <a:r>
              <a:rPr lang="cs-CZ" sz="3200" dirty="0" smtClean="0"/>
              <a:t>(do r. 1612)</a:t>
            </a:r>
          </a:p>
          <a:p>
            <a:pPr algn="ctr"/>
            <a:endParaRPr lang="cs-CZ" sz="1200" dirty="0" smtClean="0"/>
          </a:p>
          <a:p>
            <a:pPr algn="ctr"/>
            <a:r>
              <a:rPr lang="cs-CZ" sz="3600" b="1" dirty="0" smtClean="0"/>
              <a:t>Ferdinand III</a:t>
            </a:r>
            <a:r>
              <a:rPr lang="cs-CZ" sz="3600" dirty="0" smtClean="0"/>
              <a:t>. </a:t>
            </a:r>
          </a:p>
          <a:p>
            <a:pPr algn="ctr"/>
            <a:r>
              <a:rPr lang="cs-CZ" sz="3200" dirty="0" smtClean="0"/>
              <a:t>(r. 1637 – 1657)</a:t>
            </a:r>
          </a:p>
          <a:p>
            <a:endParaRPr lang="cs-CZ" dirty="0" smtClean="0"/>
          </a:p>
          <a:p>
            <a:endParaRPr lang="cs-CZ" dirty="0" smtClean="0"/>
          </a:p>
          <a:p>
            <a:endParaRPr lang="cs-CZ" dirty="0"/>
          </a:p>
        </p:txBody>
      </p:sp>
      <p:pic>
        <p:nvPicPr>
          <p:cNvPr id="12" name="Zástupný symbol pro obsah 11" descr="Ferdinand-II_panovnici.estranky.jpg"/>
          <p:cNvPicPr>
            <a:picLocks noGrp="1" noChangeAspect="1"/>
          </p:cNvPicPr>
          <p:nvPr>
            <p:ph idx="1"/>
          </p:nvPr>
        </p:nvPicPr>
        <p:blipFill>
          <a:blip r:embed="rId2" cstate="print"/>
          <a:stretch>
            <a:fillRect/>
          </a:stretch>
        </p:blipFill>
        <p:spPr>
          <a:xfrm>
            <a:off x="4788024" y="332656"/>
            <a:ext cx="4124035" cy="5264725"/>
          </a:xfrm>
        </p:spPr>
      </p:pic>
      <p:sp>
        <p:nvSpPr>
          <p:cNvPr id="13" name="Obdélník 12"/>
          <p:cNvSpPr/>
          <p:nvPr/>
        </p:nvSpPr>
        <p:spPr>
          <a:xfrm>
            <a:off x="4355976" y="5657671"/>
            <a:ext cx="4788024" cy="1200329"/>
          </a:xfrm>
          <a:prstGeom prst="rect">
            <a:avLst/>
          </a:prstGeom>
        </p:spPr>
        <p:txBody>
          <a:bodyPr wrap="square">
            <a:spAutoFit/>
          </a:bodyPr>
          <a:lstStyle/>
          <a:p>
            <a:r>
              <a:rPr lang="cs-CZ" sz="4000" b="1" dirty="0" smtClean="0"/>
              <a:t>Ferdinand II.  Štýrský </a:t>
            </a:r>
          </a:p>
          <a:p>
            <a:pPr algn="ctr"/>
            <a:r>
              <a:rPr lang="cs-CZ" sz="3200" dirty="0" smtClean="0"/>
              <a:t>(r. 1620 – 1637)</a:t>
            </a:r>
          </a:p>
        </p:txBody>
      </p:sp>
      <p:sp>
        <p:nvSpPr>
          <p:cNvPr id="6" name="Obdélník 5"/>
          <p:cNvSpPr/>
          <p:nvPr/>
        </p:nvSpPr>
        <p:spPr>
          <a:xfrm>
            <a:off x="8244408" y="0"/>
            <a:ext cx="743345" cy="369332"/>
          </a:xfrm>
          <a:prstGeom prst="rect">
            <a:avLst/>
          </a:prstGeom>
        </p:spPr>
        <p:txBody>
          <a:bodyPr wrap="none">
            <a:spAutoFit/>
          </a:bodyPr>
          <a:lstStyle/>
          <a:p>
            <a:r>
              <a:rPr lang="cs-CZ" dirty="0" smtClean="0"/>
              <a:t>Obr. 2</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1066130"/>
          </a:xfrm>
        </p:spPr>
        <p:txBody>
          <a:bodyPr>
            <a:normAutofit fontScale="90000"/>
          </a:bodyPr>
          <a:lstStyle/>
          <a:p>
            <a:r>
              <a:rPr lang="cs-CZ" b="1" dirty="0" smtClean="0"/>
              <a:t>LUDVÍK XIV. - KRÁL SLUNCE</a:t>
            </a:r>
            <a:br>
              <a:rPr lang="cs-CZ" b="1" dirty="0" smtClean="0"/>
            </a:br>
            <a:r>
              <a:rPr lang="cs-CZ" sz="3100" dirty="0" smtClean="0"/>
              <a:t>(Doba vlády: r. 1643 – 1715)</a:t>
            </a:r>
            <a:endParaRPr lang="cs-CZ" sz="3100" dirty="0"/>
          </a:p>
        </p:txBody>
      </p:sp>
      <p:pic>
        <p:nvPicPr>
          <p:cNvPr id="4" name="Zástupný symbol pro obsah 3" descr="Louis_XIV_of_France_wikipedia.jpg"/>
          <p:cNvPicPr>
            <a:picLocks noGrp="1" noChangeAspect="1"/>
          </p:cNvPicPr>
          <p:nvPr>
            <p:ph idx="1"/>
          </p:nvPr>
        </p:nvPicPr>
        <p:blipFill>
          <a:blip r:embed="rId2" cstate="print"/>
          <a:stretch>
            <a:fillRect/>
          </a:stretch>
        </p:blipFill>
        <p:spPr>
          <a:xfrm>
            <a:off x="2771800" y="1398799"/>
            <a:ext cx="3842172" cy="5459201"/>
          </a:xfrm>
        </p:spPr>
      </p:pic>
      <p:sp>
        <p:nvSpPr>
          <p:cNvPr id="5" name="Obdélník 4"/>
          <p:cNvSpPr/>
          <p:nvPr/>
        </p:nvSpPr>
        <p:spPr>
          <a:xfrm>
            <a:off x="179512" y="3356992"/>
            <a:ext cx="2332690" cy="646331"/>
          </a:xfrm>
          <a:prstGeom prst="rect">
            <a:avLst/>
          </a:prstGeom>
        </p:spPr>
        <p:txBody>
          <a:bodyPr wrap="none">
            <a:spAutoFit/>
          </a:bodyPr>
          <a:lstStyle/>
          <a:p>
            <a:r>
              <a:rPr lang="cs-CZ" sz="3600" b="1" dirty="0" smtClean="0"/>
              <a:t>VE FRANCII</a:t>
            </a:r>
          </a:p>
        </p:txBody>
      </p:sp>
      <p:sp>
        <p:nvSpPr>
          <p:cNvPr id="6" name="Obdélník 5"/>
          <p:cNvSpPr/>
          <p:nvPr/>
        </p:nvSpPr>
        <p:spPr>
          <a:xfrm>
            <a:off x="6588224" y="6488668"/>
            <a:ext cx="743345" cy="369332"/>
          </a:xfrm>
          <a:prstGeom prst="rect">
            <a:avLst/>
          </a:prstGeom>
        </p:spPr>
        <p:txBody>
          <a:bodyPr wrap="none">
            <a:spAutoFit/>
          </a:bodyPr>
          <a:lstStyle/>
          <a:p>
            <a:r>
              <a:rPr lang="cs-CZ" dirty="0" smtClean="0"/>
              <a:t>Obr. 3</a:t>
            </a:r>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5" descr="bazilikasvpetra.png"/>
          <p:cNvPicPr>
            <a:picLocks noChangeAspect="1"/>
          </p:cNvPicPr>
          <p:nvPr/>
        </p:nvPicPr>
        <p:blipFill>
          <a:blip r:embed="rId2" cstate="print"/>
          <a:stretch>
            <a:fillRect/>
          </a:stretch>
        </p:blipFill>
        <p:spPr>
          <a:xfrm>
            <a:off x="260232" y="1"/>
            <a:ext cx="8519254" cy="6858000"/>
          </a:xfrm>
          <a:prstGeom prst="rect">
            <a:avLst/>
          </a:prstGeom>
        </p:spPr>
      </p:pic>
      <p:sp>
        <p:nvSpPr>
          <p:cNvPr id="3" name="Obdélník 2"/>
          <p:cNvSpPr/>
          <p:nvPr/>
        </p:nvSpPr>
        <p:spPr>
          <a:xfrm>
            <a:off x="251520" y="188640"/>
            <a:ext cx="8496944" cy="830997"/>
          </a:xfrm>
          <a:prstGeom prst="rect">
            <a:avLst/>
          </a:prstGeom>
        </p:spPr>
        <p:txBody>
          <a:bodyPr wrap="square">
            <a:spAutoFit/>
          </a:bodyPr>
          <a:lstStyle/>
          <a:p>
            <a:pPr algn="ctr"/>
            <a:r>
              <a:rPr lang="cs-CZ" sz="4800" dirty="0" smtClean="0">
                <a:solidFill>
                  <a:schemeClr val="bg1"/>
                </a:solidFill>
              </a:rPr>
              <a:t>Bazilika sv. Petra, Vatikán</a:t>
            </a:r>
            <a:endParaRPr lang="cs-CZ" sz="4800" dirty="0">
              <a:solidFill>
                <a:schemeClr val="bg1"/>
              </a:solidFill>
            </a:endParaRPr>
          </a:p>
        </p:txBody>
      </p:sp>
      <p:sp>
        <p:nvSpPr>
          <p:cNvPr id="4" name="Obdélník 3"/>
          <p:cNvSpPr/>
          <p:nvPr/>
        </p:nvSpPr>
        <p:spPr>
          <a:xfrm>
            <a:off x="8028384" y="0"/>
            <a:ext cx="743345" cy="369332"/>
          </a:xfrm>
          <a:prstGeom prst="rect">
            <a:avLst/>
          </a:prstGeom>
        </p:spPr>
        <p:txBody>
          <a:bodyPr wrap="none">
            <a:spAutoFit/>
          </a:bodyPr>
          <a:lstStyle/>
          <a:p>
            <a:r>
              <a:rPr lang="cs-CZ" dirty="0" smtClean="0"/>
              <a:t>Obr. 4</a:t>
            </a:r>
            <a:endParaRPr lang="cs-CZ" dirty="0"/>
          </a:p>
        </p:txBody>
      </p:sp>
      <p:sp>
        <p:nvSpPr>
          <p:cNvPr id="5" name="Obdélník 4"/>
          <p:cNvSpPr/>
          <p:nvPr/>
        </p:nvSpPr>
        <p:spPr>
          <a:xfrm>
            <a:off x="395536" y="1124744"/>
            <a:ext cx="2458750" cy="923330"/>
          </a:xfrm>
          <a:prstGeom prst="rect">
            <a:avLst/>
          </a:prstGeom>
        </p:spPr>
        <p:txBody>
          <a:bodyPr wrap="none">
            <a:spAutoFit/>
          </a:bodyPr>
          <a:lstStyle/>
          <a:p>
            <a:pPr>
              <a:buFontTx/>
              <a:buChar char="-"/>
            </a:pPr>
            <a:r>
              <a:rPr lang="cs-CZ" b="1" dirty="0" smtClean="0">
                <a:solidFill>
                  <a:schemeClr val="bg1"/>
                </a:solidFill>
                <a:latin typeface="Arial" pitchFamily="34" charset="0"/>
                <a:cs typeface="Arial" pitchFamily="34" charset="0"/>
              </a:rPr>
              <a:t> Absolutní symetrie,</a:t>
            </a:r>
          </a:p>
          <a:p>
            <a:pPr>
              <a:buFontTx/>
              <a:buChar char="-"/>
            </a:pPr>
            <a:r>
              <a:rPr lang="cs-CZ" b="1" dirty="0" smtClean="0">
                <a:solidFill>
                  <a:schemeClr val="bg1"/>
                </a:solidFill>
                <a:latin typeface="Arial" pitchFamily="34" charset="0"/>
                <a:cs typeface="Arial" pitchFamily="34" charset="0"/>
              </a:rPr>
              <a:t> kopule,</a:t>
            </a:r>
          </a:p>
          <a:p>
            <a:pPr>
              <a:buFontTx/>
              <a:buChar char="-"/>
            </a:pPr>
            <a:r>
              <a:rPr lang="cs-CZ" b="1" dirty="0" smtClean="0">
                <a:solidFill>
                  <a:schemeClr val="bg1"/>
                </a:solidFill>
                <a:latin typeface="Arial" pitchFamily="34" charset="0"/>
                <a:cs typeface="Arial" pitchFamily="34" charset="0"/>
              </a:rPr>
              <a:t> cibulové věže.</a:t>
            </a:r>
            <a:endParaRPr lang="cs-CZ"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symbol pro obsah 3" descr="madameDeSevigne1.jpg"/>
          <p:cNvPicPr>
            <a:picLocks noChangeAspect="1"/>
          </p:cNvPicPr>
          <p:nvPr/>
        </p:nvPicPr>
        <p:blipFill>
          <a:blip r:embed="rId2" cstate="print"/>
          <a:stretch>
            <a:fillRect/>
          </a:stretch>
        </p:blipFill>
        <p:spPr>
          <a:xfrm>
            <a:off x="4823520" y="1124744"/>
            <a:ext cx="4320480" cy="5492872"/>
          </a:xfrm>
          <a:prstGeom prst="rect">
            <a:avLst/>
          </a:prstGeom>
        </p:spPr>
      </p:pic>
      <p:sp>
        <p:nvSpPr>
          <p:cNvPr id="7" name="Obdélník 6"/>
          <p:cNvSpPr/>
          <p:nvPr/>
        </p:nvSpPr>
        <p:spPr>
          <a:xfrm>
            <a:off x="0" y="980728"/>
            <a:ext cx="4860032" cy="5324535"/>
          </a:xfrm>
          <a:prstGeom prst="rect">
            <a:avLst/>
          </a:prstGeom>
        </p:spPr>
        <p:txBody>
          <a:bodyPr wrap="square">
            <a:spAutoFit/>
          </a:bodyPr>
          <a:lstStyle/>
          <a:p>
            <a:r>
              <a:rPr lang="cs-CZ" sz="3400" i="1" dirty="0" smtClean="0">
                <a:solidFill>
                  <a:srgbClr val="000000"/>
                </a:solidFill>
                <a:latin typeface="Arial" pitchFamily="34" charset="0"/>
                <a:ea typeface="Times New Roman" pitchFamily="18" charset="0"/>
                <a:cs typeface="Arial" pitchFamily="34" charset="0"/>
              </a:rPr>
              <a:t>Módní byl </a:t>
            </a:r>
            <a:r>
              <a:rPr lang="cs-CZ" sz="3400" b="1" i="1" dirty="0" smtClean="0">
                <a:solidFill>
                  <a:srgbClr val="000000"/>
                </a:solidFill>
                <a:latin typeface="Arial" pitchFamily="34" charset="0"/>
                <a:ea typeface="Times New Roman" pitchFamily="18" charset="0"/>
                <a:cs typeface="Arial" pitchFamily="34" charset="0"/>
              </a:rPr>
              <a:t>účes á la Sévigné </a:t>
            </a:r>
            <a:r>
              <a:rPr lang="cs-CZ" sz="3400" i="1" dirty="0" smtClean="0">
                <a:solidFill>
                  <a:srgbClr val="000000"/>
                </a:solidFill>
                <a:latin typeface="Arial" pitchFamily="34" charset="0"/>
                <a:ea typeface="Times New Roman" pitchFamily="18" charset="0"/>
                <a:cs typeface="Arial" pitchFamily="34" charset="0"/>
              </a:rPr>
              <a:t>s </a:t>
            </a:r>
            <a:r>
              <a:rPr lang="cs-CZ" sz="3400" b="1" i="1" dirty="0" smtClean="0">
                <a:latin typeface="Arial" pitchFamily="34" charset="0"/>
                <a:ea typeface="Times New Roman" pitchFamily="18" charset="0"/>
                <a:cs typeface="Arial" pitchFamily="34" charset="0"/>
              </a:rPr>
              <a:t>postranními kroucenými lokýnkami </a:t>
            </a:r>
            <a:br>
              <a:rPr lang="cs-CZ" sz="3400" b="1" i="1" dirty="0" smtClean="0">
                <a:latin typeface="Arial" pitchFamily="34" charset="0"/>
                <a:ea typeface="Times New Roman" pitchFamily="18" charset="0"/>
                <a:cs typeface="Arial" pitchFamily="34" charset="0"/>
              </a:rPr>
            </a:br>
            <a:r>
              <a:rPr lang="cs-CZ" sz="3400" b="1" i="1" dirty="0" smtClean="0">
                <a:latin typeface="Arial" pitchFamily="34" charset="0"/>
                <a:ea typeface="Times New Roman" pitchFamily="18" charset="0"/>
                <a:cs typeface="Arial" pitchFamily="34" charset="0"/>
              </a:rPr>
              <a:t>na spáncích</a:t>
            </a:r>
            <a:r>
              <a:rPr lang="cs-CZ" sz="3400" i="1" dirty="0" smtClean="0">
                <a:latin typeface="Arial" pitchFamily="34" charset="0"/>
                <a:ea typeface="Times New Roman" pitchFamily="18" charset="0"/>
                <a:cs typeface="Arial" pitchFamily="34" charset="0"/>
              </a:rPr>
              <a:t>. </a:t>
            </a:r>
          </a:p>
          <a:p>
            <a:r>
              <a:rPr lang="cs-CZ" sz="3400" i="1" dirty="0" smtClean="0">
                <a:solidFill>
                  <a:srgbClr val="000000"/>
                </a:solidFill>
                <a:latin typeface="Arial" pitchFamily="34" charset="0"/>
                <a:ea typeface="Times New Roman" pitchFamily="18" charset="0"/>
                <a:cs typeface="Arial" pitchFamily="34" charset="0"/>
              </a:rPr>
              <a:t>Nosila jej francouzská spisovatelka madam de Sévigné.</a:t>
            </a:r>
          </a:p>
          <a:p>
            <a:r>
              <a:rPr lang="cs-CZ" sz="3400" i="1" dirty="0" smtClean="0">
                <a:solidFill>
                  <a:srgbClr val="000000"/>
                </a:solidFill>
                <a:latin typeface="Arial" pitchFamily="34" charset="0"/>
                <a:ea typeface="Times New Roman" pitchFamily="18" charset="0"/>
                <a:cs typeface="Arial" pitchFamily="34" charset="0"/>
              </a:rPr>
              <a:t>Nízké účesy s kruhovou pěšinkou, čelo kudrnaté nebo s ofinou.</a:t>
            </a:r>
          </a:p>
        </p:txBody>
      </p:sp>
      <p:sp>
        <p:nvSpPr>
          <p:cNvPr id="4" name="Obdélník 3"/>
          <p:cNvSpPr/>
          <p:nvPr/>
        </p:nvSpPr>
        <p:spPr>
          <a:xfrm>
            <a:off x="1" y="332656"/>
            <a:ext cx="9144000" cy="830997"/>
          </a:xfrm>
          <a:prstGeom prst="rect">
            <a:avLst/>
          </a:prstGeom>
        </p:spPr>
        <p:txBody>
          <a:bodyPr wrap="square">
            <a:spAutoFit/>
          </a:bodyPr>
          <a:lstStyle/>
          <a:p>
            <a:pPr algn="ctr"/>
            <a:r>
              <a:rPr lang="cs-CZ" sz="4800" b="1" dirty="0" smtClean="0"/>
              <a:t>ÚPRAVA HLAVY  - RANÉ BAROKO</a:t>
            </a:r>
            <a:endParaRPr lang="cs-CZ" sz="4800" b="1" dirty="0"/>
          </a:p>
        </p:txBody>
      </p:sp>
      <p:sp>
        <p:nvSpPr>
          <p:cNvPr id="5" name="Obdélník 4"/>
          <p:cNvSpPr/>
          <p:nvPr/>
        </p:nvSpPr>
        <p:spPr>
          <a:xfrm>
            <a:off x="8028384" y="6165304"/>
            <a:ext cx="743345" cy="369332"/>
          </a:xfrm>
          <a:prstGeom prst="rect">
            <a:avLst/>
          </a:prstGeom>
        </p:spPr>
        <p:txBody>
          <a:bodyPr wrap="none">
            <a:spAutoFit/>
          </a:bodyPr>
          <a:lstStyle/>
          <a:p>
            <a:r>
              <a:rPr lang="cs-CZ" dirty="0" smtClean="0">
                <a:solidFill>
                  <a:schemeClr val="bg1"/>
                </a:solidFill>
              </a:rPr>
              <a:t>Obr. 6</a:t>
            </a:r>
            <a:endParaRPr lang="cs-CZ"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pro obsah 4" descr="Kopie - baroko A2.TIF"/>
          <p:cNvPicPr>
            <a:picLocks noGrp="1" noChangeAspect="1"/>
          </p:cNvPicPr>
          <p:nvPr>
            <p:ph idx="1"/>
          </p:nvPr>
        </p:nvPicPr>
        <p:blipFill>
          <a:blip r:embed="rId2" cstate="print"/>
          <a:stretch>
            <a:fillRect/>
          </a:stretch>
        </p:blipFill>
        <p:spPr>
          <a:xfrm>
            <a:off x="5687616" y="18254"/>
            <a:ext cx="3456384" cy="6839746"/>
          </a:xfrm>
        </p:spPr>
      </p:pic>
      <p:sp>
        <p:nvSpPr>
          <p:cNvPr id="2" name="Nadpis 1"/>
          <p:cNvSpPr>
            <a:spLocks noGrp="1"/>
          </p:cNvSpPr>
          <p:nvPr>
            <p:ph type="title"/>
          </p:nvPr>
        </p:nvSpPr>
        <p:spPr>
          <a:xfrm>
            <a:off x="0" y="0"/>
            <a:ext cx="6516216" cy="1241376"/>
          </a:xfrm>
        </p:spPr>
        <p:txBody>
          <a:bodyPr>
            <a:normAutofit/>
          </a:bodyPr>
          <a:lstStyle/>
          <a:p>
            <a:pPr algn="ctr"/>
            <a:r>
              <a:rPr lang="cs-CZ" sz="3600" dirty="0" smtClean="0"/>
              <a:t>ÚPRAVA HLAVY – VRCHOLNÉ </a:t>
            </a:r>
            <a:br>
              <a:rPr lang="cs-CZ" sz="3600" dirty="0" smtClean="0"/>
            </a:br>
            <a:r>
              <a:rPr lang="cs-CZ" sz="3600" dirty="0" smtClean="0"/>
              <a:t>A POZDNÍ BAROKO</a:t>
            </a:r>
            <a:endParaRPr lang="cs-CZ" sz="3600" dirty="0"/>
          </a:p>
        </p:txBody>
      </p:sp>
      <p:sp>
        <p:nvSpPr>
          <p:cNvPr id="4" name="Zástupný symbol pro text 3"/>
          <p:cNvSpPr>
            <a:spLocks noGrp="1"/>
          </p:cNvSpPr>
          <p:nvPr>
            <p:ph type="body" sz="half" idx="2"/>
          </p:nvPr>
        </p:nvSpPr>
        <p:spPr>
          <a:xfrm>
            <a:off x="179512" y="1196752"/>
            <a:ext cx="5400600" cy="5661248"/>
          </a:xfrm>
        </p:spPr>
        <p:txBody>
          <a:bodyPr>
            <a:noAutofit/>
          </a:bodyPr>
          <a:lstStyle/>
          <a:p>
            <a:r>
              <a:rPr lang="cs-CZ" sz="2600" i="1" dirty="0" smtClean="0">
                <a:solidFill>
                  <a:srgbClr val="000000"/>
                </a:solidFill>
                <a:latin typeface="Arial" pitchFamily="34" charset="0"/>
                <a:ea typeface="Times New Roman" pitchFamily="18" charset="0"/>
                <a:cs typeface="Arial" pitchFamily="34" charset="0"/>
              </a:rPr>
              <a:t>Dlouhé volné vlasy byly již zastaralé. Hodily se však na složité módní účesy, jimž dali základ kadeřníci francouzské vévodkyně </a:t>
            </a:r>
            <a:r>
              <a:rPr lang="cs-CZ" sz="2600" b="1" i="1" dirty="0" smtClean="0">
                <a:solidFill>
                  <a:srgbClr val="000000"/>
                </a:solidFill>
                <a:latin typeface="Arial" pitchFamily="34" charset="0"/>
                <a:ea typeface="Times New Roman" pitchFamily="18" charset="0"/>
                <a:cs typeface="Arial" pitchFamily="34" charset="0"/>
              </a:rPr>
              <a:t>madam de </a:t>
            </a:r>
            <a:r>
              <a:rPr lang="cs-CZ" sz="2600" b="1" i="1" dirty="0" err="1" smtClean="0">
                <a:solidFill>
                  <a:srgbClr val="000000"/>
                </a:solidFill>
                <a:latin typeface="Arial" pitchFamily="34" charset="0"/>
                <a:ea typeface="Times New Roman" pitchFamily="18" charset="0"/>
                <a:cs typeface="Arial" pitchFamily="34" charset="0"/>
              </a:rPr>
              <a:t>Fontagne</a:t>
            </a:r>
            <a:r>
              <a:rPr lang="cs-CZ" sz="2600" i="1" dirty="0" smtClean="0">
                <a:solidFill>
                  <a:srgbClr val="000000"/>
                </a:solidFill>
                <a:latin typeface="Arial" pitchFamily="34" charset="0"/>
                <a:ea typeface="Times New Roman" pitchFamily="18" charset="0"/>
                <a:cs typeface="Arial" pitchFamily="34" charset="0"/>
              </a:rPr>
              <a:t>. Zpočátku </a:t>
            </a:r>
            <a:r>
              <a:rPr lang="cs-CZ" sz="2600" b="1" i="1" dirty="0" smtClean="0">
                <a:latin typeface="Arial" pitchFamily="34" charset="0"/>
                <a:ea typeface="Times New Roman" pitchFamily="18" charset="0"/>
                <a:cs typeface="Arial" pitchFamily="34" charset="0"/>
              </a:rPr>
              <a:t>nízký, stuhami a krajkami zdobený účes se postupně zvedal, až dvojnásobně převyšoval hlavu</a:t>
            </a:r>
            <a:r>
              <a:rPr lang="cs-CZ" sz="2600" i="1" dirty="0" smtClean="0">
                <a:latin typeface="Arial" pitchFamily="34" charset="0"/>
                <a:ea typeface="Times New Roman" pitchFamily="18" charset="0"/>
                <a:cs typeface="Arial" pitchFamily="34" charset="0"/>
              </a:rPr>
              <a:t>. </a:t>
            </a:r>
          </a:p>
          <a:p>
            <a:r>
              <a:rPr lang="cs-CZ" sz="2600" i="1" dirty="0" smtClean="0">
                <a:latin typeface="Arial" pitchFamily="34" charset="0"/>
                <a:ea typeface="Times New Roman" pitchFamily="18" charset="0"/>
                <a:cs typeface="Arial" pitchFamily="34" charset="0"/>
              </a:rPr>
              <a:t>Byl zpevněn </a:t>
            </a:r>
            <a:r>
              <a:rPr lang="cs-CZ" sz="2600" b="1" i="1" dirty="0" smtClean="0">
                <a:latin typeface="Arial" pitchFamily="34" charset="0"/>
                <a:ea typeface="Times New Roman" pitchFamily="18" charset="0"/>
                <a:cs typeface="Arial" pitchFamily="34" charset="0"/>
              </a:rPr>
              <a:t>drátky, škrobenými krajkami</a:t>
            </a:r>
            <a:r>
              <a:rPr lang="cs-CZ" sz="2600" i="1" dirty="0" smtClean="0">
                <a:latin typeface="Arial" pitchFamily="34" charset="0"/>
                <a:ea typeface="Times New Roman" pitchFamily="18" charset="0"/>
                <a:cs typeface="Arial" pitchFamily="34" charset="0"/>
              </a:rPr>
              <a:t>, které trčely do výšky jako píšťaly a varhany. Nosil se od </a:t>
            </a:r>
            <a:r>
              <a:rPr lang="cs-CZ" sz="2600" i="1" dirty="0" smtClean="0">
                <a:solidFill>
                  <a:srgbClr val="000000"/>
                </a:solidFill>
                <a:latin typeface="Arial" pitchFamily="34" charset="0"/>
                <a:ea typeface="Times New Roman" pitchFamily="18" charset="0"/>
                <a:cs typeface="Arial" pitchFamily="34" charset="0"/>
              </a:rPr>
              <a:t>roku 1680 asi dvacet let. </a:t>
            </a:r>
          </a:p>
          <a:p>
            <a:endParaRPr lang="cs-CZ" sz="1800" i="1" dirty="0" smtClean="0">
              <a:solidFill>
                <a:srgbClr val="000000"/>
              </a:solidFill>
              <a:latin typeface="Arial" pitchFamily="34" charset="0"/>
              <a:ea typeface="Times New Roman" pitchFamily="18" charset="0"/>
              <a:cs typeface="Arial" pitchFamily="34" charset="0"/>
            </a:endParaRPr>
          </a:p>
        </p:txBody>
      </p:sp>
      <p:sp>
        <p:nvSpPr>
          <p:cNvPr id="6" name="Obdélník 5"/>
          <p:cNvSpPr/>
          <p:nvPr/>
        </p:nvSpPr>
        <p:spPr>
          <a:xfrm>
            <a:off x="4860032" y="6488668"/>
            <a:ext cx="743345" cy="369332"/>
          </a:xfrm>
          <a:prstGeom prst="rect">
            <a:avLst/>
          </a:prstGeom>
        </p:spPr>
        <p:txBody>
          <a:bodyPr wrap="none">
            <a:spAutoFit/>
          </a:bodyPr>
          <a:lstStyle/>
          <a:p>
            <a:r>
              <a:rPr lang="cs-CZ" dirty="0" smtClean="0"/>
              <a:t>Obr. 7</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23528" y="1"/>
            <a:ext cx="8820472" cy="6370975"/>
          </a:xfrm>
          <a:prstGeom prst="rect">
            <a:avLst/>
          </a:prstGeom>
        </p:spPr>
        <p:txBody>
          <a:bodyPr wrap="square">
            <a:spAutoFit/>
          </a:bodyPr>
          <a:lstStyle/>
          <a:p>
            <a:r>
              <a:rPr lang="cs-CZ" sz="3400" i="1" dirty="0" smtClean="0">
                <a:latin typeface="Arial" pitchFamily="34" charset="0"/>
                <a:ea typeface="Times New Roman" pitchFamily="18" charset="0"/>
                <a:cs typeface="Arial" pitchFamily="34" charset="0"/>
              </a:rPr>
              <a:t>Původně jednoduchá ozdoba z </a:t>
            </a:r>
            <a:r>
              <a:rPr lang="cs-CZ" sz="3400" b="1" i="1" dirty="0" smtClean="0">
                <a:latin typeface="Arial" pitchFamily="34" charset="0"/>
                <a:ea typeface="Times New Roman" pitchFamily="18" charset="0"/>
                <a:cs typeface="Arial" pitchFamily="34" charset="0"/>
              </a:rPr>
              <a:t>nařasené stuhy</a:t>
            </a:r>
            <a:r>
              <a:rPr lang="cs-CZ" sz="3400" i="1" dirty="0" smtClean="0">
                <a:latin typeface="Arial" pitchFamily="34" charset="0"/>
                <a:ea typeface="Times New Roman" pitchFamily="18" charset="0"/>
                <a:cs typeface="Arial" pitchFamily="34" charset="0"/>
              </a:rPr>
              <a:t> se postupně měnila ve </a:t>
            </a:r>
            <a:r>
              <a:rPr lang="cs-CZ" sz="3400" b="1" i="1" dirty="0" smtClean="0">
                <a:latin typeface="Arial" pitchFamily="34" charset="0"/>
                <a:ea typeface="Times New Roman" pitchFamily="18" charset="0"/>
                <a:cs typeface="Arial" pitchFamily="34" charset="0"/>
              </a:rPr>
              <a:t>velmi složitou konstrukci </a:t>
            </a:r>
            <a:r>
              <a:rPr lang="cs-CZ" sz="3400" i="1" dirty="0" smtClean="0">
                <a:latin typeface="Arial" pitchFamily="34" charset="0"/>
                <a:ea typeface="Times New Roman" pitchFamily="18" charset="0"/>
                <a:cs typeface="Arial" pitchFamily="34" charset="0"/>
              </a:rPr>
              <a:t>sestávající z </a:t>
            </a:r>
            <a:r>
              <a:rPr lang="cs-CZ" sz="3400" b="1" i="1" dirty="0" smtClean="0">
                <a:latin typeface="Arial" pitchFamily="34" charset="0"/>
                <a:ea typeface="Times New Roman" pitchFamily="18" charset="0"/>
                <a:cs typeface="Arial" pitchFamily="34" charset="0"/>
              </a:rPr>
              <a:t>několika řad krajkou potažených rámečků, vzadu spadaly na ramena dlouhé široké mašle</a:t>
            </a:r>
            <a:r>
              <a:rPr lang="cs-CZ" sz="3400" i="1" dirty="0" smtClean="0">
                <a:latin typeface="Arial" pitchFamily="34" charset="0"/>
                <a:ea typeface="Times New Roman" pitchFamily="18" charset="0"/>
                <a:cs typeface="Arial" pitchFamily="34" charset="0"/>
              </a:rPr>
              <a:t>. Zvětšovaly se také její rozměry, na vrcholu popularity bývala výrazně větší než ženská hlava. </a:t>
            </a:r>
            <a:r>
              <a:rPr lang="cs-CZ" sz="3400" b="1" i="1" dirty="0" smtClean="0">
                <a:latin typeface="Arial" pitchFamily="34" charset="0"/>
                <a:ea typeface="Times New Roman" pitchFamily="18" charset="0"/>
                <a:cs typeface="Arial" pitchFamily="34" charset="0"/>
              </a:rPr>
              <a:t>Přední část vlasů nad čelem </a:t>
            </a:r>
            <a:br>
              <a:rPr lang="cs-CZ" sz="3400" b="1" i="1" dirty="0" smtClean="0">
                <a:latin typeface="Arial" pitchFamily="34" charset="0"/>
                <a:ea typeface="Times New Roman" pitchFamily="18" charset="0"/>
                <a:cs typeface="Arial" pitchFamily="34" charset="0"/>
              </a:rPr>
            </a:br>
            <a:r>
              <a:rPr lang="cs-CZ" sz="3400" b="1" i="1" dirty="0" smtClean="0">
                <a:latin typeface="Arial" pitchFamily="34" charset="0"/>
                <a:ea typeface="Times New Roman" pitchFamily="18" charset="0"/>
                <a:cs typeface="Arial" pitchFamily="34" charset="0"/>
              </a:rPr>
              <a:t>a kolem obličeje se nakadeřila, za ni se umístila fontage, zbytek vlasů stáčely dámy do jednoduchého spletence </a:t>
            </a:r>
            <a:br>
              <a:rPr lang="cs-CZ" sz="3400" b="1" i="1" dirty="0" smtClean="0">
                <a:latin typeface="Arial" pitchFamily="34" charset="0"/>
                <a:ea typeface="Times New Roman" pitchFamily="18" charset="0"/>
                <a:cs typeface="Arial" pitchFamily="34" charset="0"/>
              </a:rPr>
            </a:br>
            <a:r>
              <a:rPr lang="cs-CZ" sz="3400" b="1" i="1" dirty="0" smtClean="0">
                <a:latin typeface="Arial" pitchFamily="34" charset="0"/>
                <a:ea typeface="Times New Roman" pitchFamily="18" charset="0"/>
                <a:cs typeface="Arial" pitchFamily="34" charset="0"/>
              </a:rPr>
              <a:t>a překrývaly mašlemi. </a:t>
            </a:r>
            <a:endParaRPr lang="cs-CZ" sz="3400"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TotalTime>
  <Words>640</Words>
  <Application>Microsoft Office PowerPoint</Application>
  <PresentationFormat>Předvádění na obrazovce (4:3)</PresentationFormat>
  <Paragraphs>125</Paragraphs>
  <Slides>23</Slides>
  <Notes>0</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sady Office</vt:lpstr>
      <vt:lpstr>Snímek 1</vt:lpstr>
      <vt:lpstr>BAROKO</vt:lpstr>
      <vt:lpstr>Snímek 3</vt:lpstr>
      <vt:lpstr>Významní panovníci - Habsburkové</vt:lpstr>
      <vt:lpstr>LUDVÍK XIV. - KRÁL SLUNCE (Doba vlády: r. 1643 – 1715)</vt:lpstr>
      <vt:lpstr>Snímek 6</vt:lpstr>
      <vt:lpstr>Snímek 7</vt:lpstr>
      <vt:lpstr>ÚPRAVA HLAVY – VRCHOLNÉ  A POZDNÍ BAROKO</vt:lpstr>
      <vt:lpstr>Snímek 9</vt:lpstr>
      <vt:lpstr>Snímek 10</vt:lpstr>
      <vt:lpstr>ÚKOLY PRO ŽÁKY</vt:lpstr>
      <vt:lpstr>Snímek 12</vt:lpstr>
      <vt:lpstr>ÚPRAVA HLAVY -MUŽI</vt:lpstr>
      <vt:lpstr>Paruka byla symbolem vznešenosti a její nošení bylo dokonce stanoveno zákonem. Zprvu ji nosili především muži. Protože byla dostatečně teplou pokrývkou hlavy, nenosili přes ni klobouk, který by navíc mohl paruku rozcuchat. Takže klobouk nosili pro ozdobu pod paží. Klobouk byl velký, měkký, plstěný, ozdobený pery, velmi oblíbené byly třírohé klobouky. Právě  v této době, za vlády Ludvíka XIV., vznikl zvyk, že muži vstupují do místnosti  s nepokrytou hlavou.</vt:lpstr>
      <vt:lpstr>ALONŽOVÁ PARUKA</vt:lpstr>
      <vt:lpstr>ÚPRAVA VOUSŮ</vt:lpstr>
      <vt:lpstr>Snímek 17</vt:lpstr>
      <vt:lpstr>ODĚV - ŽENY</vt:lpstr>
      <vt:lpstr>Snímek 19</vt:lpstr>
      <vt:lpstr>ODĚV - MUŽI</vt:lpstr>
      <vt:lpstr>OBUV</vt:lpstr>
      <vt:lpstr>Snímek 22</vt:lpstr>
      <vt:lpstr>Snímek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BAROKO</dc:title>
  <cp:lastModifiedBy>ucitel</cp:lastModifiedBy>
  <cp:revision>87</cp:revision>
  <dcterms:modified xsi:type="dcterms:W3CDTF">2012-12-03T10:38:37Z</dcterms:modified>
</cp:coreProperties>
</file>