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6" r:id="rId3"/>
    <p:sldId id="265" r:id="rId4"/>
    <p:sldId id="294" r:id="rId5"/>
    <p:sldId id="303" r:id="rId6"/>
    <p:sldId id="293" r:id="rId7"/>
    <p:sldId id="302" r:id="rId8"/>
    <p:sldId id="273" r:id="rId9"/>
    <p:sldId id="291" r:id="rId10"/>
    <p:sldId id="304" r:id="rId11"/>
    <p:sldId id="305" r:id="rId12"/>
    <p:sldId id="28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Basilika_Ottobeuren" TargetMode="External"/><Relationship Id="rId2" Type="http://schemas.openxmlformats.org/officeDocument/2006/relationships/hyperlink" Target="http://www.panovnici.estranky.cz/fotoalbum/habsburkove/habsburkove-nove-___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xtilforum.cz/historie-a-moda/rokoko/panska-moda-ucesy-obuv-doplnky" TargetMode="External"/><Relationship Id="rId5" Type="http://schemas.openxmlformats.org/officeDocument/2006/relationships/hyperlink" Target="http://commons.wikimedia.org/wiki/Category:Palace_and_park_of_Versailles?uselang=cs" TargetMode="External"/><Relationship Id="rId4" Type="http://schemas.openxmlformats.org/officeDocument/2006/relationships/hyperlink" Target="http://commons.wikimedia.org/wiki/Mozar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s.wikipedia.org/wiki/Soubor:Bustelli_Weihwasserbecken_BNM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9/9e/Le_ch%C3%A2teau_de_versailles_vue_en_perspective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3326130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4644008" y="908720"/>
            <a:ext cx="3817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Y_32_INOVACE_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TVÚČH3B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5260_NES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4282" y="1428736"/>
            <a:ext cx="892971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Výukový materiál v rámci projektu OPVK 1.5 Peníze středním školám</a:t>
            </a:r>
          </a:p>
          <a:p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Číslo projektu:	</a:t>
            </a:r>
            <a:r>
              <a:rPr lang="cs-CZ" sz="1400" dirty="0" smtClean="0"/>
              <a:t>CZ.1.07/1.5.00/34.0883 </a:t>
            </a:r>
            <a:endParaRPr lang="cs-CZ" sz="1400" dirty="0" smtClean="0"/>
          </a:p>
          <a:p>
            <a:r>
              <a:rPr lang="cs-CZ" sz="1400" dirty="0" smtClean="0"/>
              <a:t>Název projektu:	</a:t>
            </a:r>
            <a:r>
              <a:rPr lang="cs-CZ" sz="1400" dirty="0" smtClean="0"/>
              <a:t>Rozvoj </a:t>
            </a:r>
            <a:r>
              <a:rPr lang="cs-CZ" sz="1400" dirty="0" smtClean="0"/>
              <a:t>vzdělanosti</a:t>
            </a:r>
          </a:p>
          <a:p>
            <a:r>
              <a:rPr lang="cs-CZ" sz="1400" dirty="0" smtClean="0"/>
              <a:t>Číslo šablony:   	</a:t>
            </a:r>
            <a:r>
              <a:rPr lang="cs-CZ" sz="1400" dirty="0" smtClean="0"/>
              <a:t>III/2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Datum vytvoření:	</a:t>
            </a:r>
            <a:r>
              <a:rPr lang="cs-CZ" sz="1400" dirty="0" smtClean="0"/>
              <a:t>3.10</a:t>
            </a:r>
            <a:r>
              <a:rPr lang="cs-CZ" sz="1400" dirty="0" smtClean="0"/>
              <a:t>. 2012</a:t>
            </a:r>
            <a:br>
              <a:rPr lang="cs-CZ" sz="1400" dirty="0" smtClean="0"/>
            </a:br>
            <a:r>
              <a:rPr lang="cs-CZ" sz="1400" dirty="0" smtClean="0"/>
              <a:t>Autor:		</a:t>
            </a:r>
            <a:r>
              <a:rPr lang="cs-CZ" sz="1400" dirty="0" smtClean="0"/>
              <a:t>Mgr</a:t>
            </a:r>
            <a:r>
              <a:rPr lang="cs-CZ" sz="1400" dirty="0" smtClean="0"/>
              <a:t>. Kateřina Nesrstová</a:t>
            </a:r>
          </a:p>
          <a:p>
            <a:r>
              <a:rPr lang="cs-CZ" sz="1400" dirty="0" smtClean="0"/>
              <a:t>Určeno pro předmět:       	Tvorba účesu </a:t>
            </a:r>
            <a:br>
              <a:rPr lang="cs-CZ" sz="1400" dirty="0" smtClean="0"/>
            </a:br>
            <a:r>
              <a:rPr lang="cs-CZ" sz="1400" dirty="0" smtClean="0"/>
              <a:t>Tematická oblast:	</a:t>
            </a:r>
            <a:r>
              <a:rPr lang="cs-CZ" sz="1400" dirty="0" smtClean="0"/>
              <a:t>Historie </a:t>
            </a:r>
            <a:r>
              <a:rPr lang="cs-CZ" sz="1400" dirty="0" smtClean="0"/>
              <a:t>účesu</a:t>
            </a:r>
            <a:br>
              <a:rPr lang="cs-CZ" sz="1400" dirty="0" smtClean="0"/>
            </a:br>
            <a:r>
              <a:rPr lang="cs-CZ" sz="1400" dirty="0" smtClean="0"/>
              <a:t>Obor vzdělání:	</a:t>
            </a:r>
            <a:r>
              <a:rPr lang="cs-CZ" sz="1400" dirty="0" smtClean="0"/>
              <a:t>Kadeřník </a:t>
            </a:r>
            <a:r>
              <a:rPr lang="cs-CZ" sz="1400" dirty="0" smtClean="0"/>
              <a:t>(69-51-H/01), 3. ročník</a:t>
            </a:r>
            <a:br>
              <a:rPr lang="cs-CZ" sz="1400" dirty="0" smtClean="0"/>
            </a:br>
            <a:r>
              <a:rPr lang="cs-CZ" sz="1400" dirty="0" smtClean="0"/>
              <a:t>                                            </a:t>
            </a:r>
            <a:br>
              <a:rPr lang="cs-CZ" sz="1400" dirty="0" smtClean="0"/>
            </a:br>
            <a:r>
              <a:rPr lang="cs-CZ" sz="1400" dirty="0" smtClean="0"/>
              <a:t>Název výukového materiálu: </a:t>
            </a:r>
            <a:r>
              <a:rPr lang="cs-CZ" sz="1400" dirty="0" smtClean="0"/>
              <a:t>rokoko </a:t>
            </a:r>
            <a:r>
              <a:rPr lang="cs-CZ" sz="1400" dirty="0" smtClean="0"/>
              <a:t>– muži.</a:t>
            </a:r>
          </a:p>
          <a:p>
            <a:r>
              <a:rPr lang="cs-CZ" sz="1400" dirty="0" smtClean="0"/>
              <a:t>Popis využití: prezentace s úkoly o období rokoka s využitím dataprojektoru  </a:t>
            </a:r>
            <a:r>
              <a:rPr lang="cs-CZ" sz="1400" dirty="0" smtClean="0"/>
              <a:t>a </a:t>
            </a:r>
            <a:r>
              <a:rPr lang="cs-CZ" sz="1400" dirty="0" smtClean="0"/>
              <a:t>notebooku k prohlubování a upevňování učiva.</a:t>
            </a:r>
          </a:p>
          <a:p>
            <a:pPr lvl="0"/>
            <a:r>
              <a:rPr lang="cs-CZ" sz="1400" dirty="0" smtClean="0"/>
              <a:t>Učitel může využívat ukázky z filmů MARIE ANTOINETTA nebo VÉVODKYNĚ dostupných na </a:t>
            </a:r>
            <a:r>
              <a:rPr lang="cs-CZ" sz="1400" u="sng" dirty="0" smtClean="0">
                <a:hlinkClick r:id="rId3"/>
              </a:rPr>
              <a:t>www.</a:t>
            </a:r>
            <a:r>
              <a:rPr lang="cs-CZ" sz="1400" u="sng" dirty="0" err="1" smtClean="0">
                <a:hlinkClick r:id="rId3"/>
              </a:rPr>
              <a:t>youtube.com</a:t>
            </a:r>
            <a:r>
              <a:rPr lang="cs-CZ" sz="1400" dirty="0" smtClean="0"/>
              <a:t>, kde žákům ukáže dobové kostýmy, účesy a líčení.</a:t>
            </a:r>
          </a:p>
          <a:p>
            <a:pPr lvl="0"/>
            <a:r>
              <a:rPr lang="cs-CZ" sz="1400" dirty="0" smtClean="0"/>
              <a:t>První část </a:t>
            </a:r>
            <a:r>
              <a:rPr lang="cs-CZ" sz="1400" dirty="0" smtClean="0"/>
              <a:t> tematického celku rokoko </a:t>
            </a:r>
            <a:r>
              <a:rPr lang="cs-CZ" sz="1400" dirty="0" smtClean="0"/>
              <a:t>je ROKOKO-MUŽI.</a:t>
            </a:r>
          </a:p>
          <a:p>
            <a:pPr lvl="0"/>
            <a:r>
              <a:rPr lang="cs-CZ" sz="1400" dirty="0" smtClean="0"/>
              <a:t>Žáci si zapisují pouze tučně zvýrazněný text z prezentace.</a:t>
            </a:r>
          </a:p>
          <a:p>
            <a:pPr lvl="0"/>
            <a:r>
              <a:rPr lang="cs-CZ" sz="1400" dirty="0" smtClean="0"/>
              <a:t>Na základě výkladu učitele a zápisu žáci řeší úkoly (označeny červeně),</a:t>
            </a:r>
          </a:p>
          <a:p>
            <a:pPr lvl="0"/>
            <a:r>
              <a:rPr lang="cs-CZ" sz="1400" dirty="0" smtClean="0"/>
              <a:t>Po probrání dvou tematických celků BAROKO, ROKOKO následuje test. </a:t>
            </a:r>
          </a:p>
          <a:p>
            <a:r>
              <a:rPr lang="cs-CZ" sz="1400" dirty="0" smtClean="0"/>
              <a:t> </a:t>
            </a:r>
          </a:p>
          <a:p>
            <a:endParaRPr lang="cs-CZ" sz="1400" dirty="0" smtClean="0"/>
          </a:p>
          <a:p>
            <a:r>
              <a:rPr lang="cs-CZ" sz="1400" dirty="0" smtClean="0"/>
              <a:t>Čas:  30 minut</a:t>
            </a:r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941168"/>
            <a:ext cx="4139952" cy="1916832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Třírohý klobouk </a:t>
            </a:r>
            <a:r>
              <a:rPr lang="cs-CZ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se opět nosil na hlavě.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3347864" y="6488668"/>
            <a:ext cx="77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Obr.9</a:t>
            </a:r>
            <a:endParaRPr lang="cs-CZ" b="1" dirty="0"/>
          </a:p>
        </p:txBody>
      </p:sp>
      <p:pic>
        <p:nvPicPr>
          <p:cNvPr id="23554" name="Picture 2" descr="C:\Documents and Settings\radovan\Plocha\K-práce\2012-2013\Tvorba účesu\OBRÁZKY HISTORIE\8.ROKOKO\full_src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0" cy="3390900"/>
          </a:xfrm>
          <a:prstGeom prst="rect">
            <a:avLst/>
          </a:prstGeom>
          <a:noFill/>
        </p:spPr>
      </p:pic>
      <p:pic>
        <p:nvPicPr>
          <p:cNvPr id="4" name="Zástupný symbol pro obsah 3" descr="full_src_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71951" y="0"/>
            <a:ext cx="4972050" cy="6858000"/>
          </a:xfrm>
        </p:spPr>
      </p:pic>
      <p:sp>
        <p:nvSpPr>
          <p:cNvPr id="7" name="Obdélník 6"/>
          <p:cNvSpPr/>
          <p:nvPr/>
        </p:nvSpPr>
        <p:spPr>
          <a:xfrm>
            <a:off x="0" y="3429000"/>
            <a:ext cx="77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Obr.8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00298" y="428604"/>
            <a:ext cx="3793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ÚKOLY PRO ŽÁKY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5786" y="1357298"/>
            <a:ext cx="70009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cs-CZ" sz="2800" dirty="0" smtClean="0"/>
              <a:t>K čemu byste přirovnali nejpoužívanější motiv rokoka</a:t>
            </a:r>
            <a:r>
              <a:rPr lang="cs-CZ" sz="2800" dirty="0" smtClean="0">
                <a:cs typeface="Arial" pitchFamily="34" charset="0"/>
              </a:rPr>
              <a:t> rocaille (</a:t>
            </a:r>
            <a:r>
              <a:rPr lang="cs-CZ" sz="2800" dirty="0" err="1" smtClean="0">
                <a:cs typeface="Arial" pitchFamily="34" charset="0"/>
              </a:rPr>
              <a:t>rokaj</a:t>
            </a:r>
            <a:r>
              <a:rPr lang="cs-CZ" sz="2800" dirty="0" smtClean="0">
                <a:cs typeface="Arial" pitchFamily="34" charset="0"/>
              </a:rPr>
              <a:t>)?</a:t>
            </a:r>
            <a:br>
              <a:rPr lang="cs-CZ" sz="2800" dirty="0" smtClean="0">
                <a:cs typeface="Arial" pitchFamily="34" charset="0"/>
              </a:rPr>
            </a:br>
            <a:endParaRPr lang="cs-CZ" sz="2800" dirty="0" smtClean="0"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cs-CZ" sz="2800" dirty="0" smtClean="0">
                <a:cs typeface="Arial" pitchFamily="34" charset="0"/>
              </a:rPr>
              <a:t>K jaké změně došlo v úpravě vlásenek pro muže od období baroka? </a:t>
            </a:r>
            <a:br>
              <a:rPr lang="cs-CZ" sz="2800" dirty="0" smtClean="0">
                <a:cs typeface="Arial" pitchFamily="34" charset="0"/>
              </a:rPr>
            </a:br>
            <a:endParaRPr lang="cs-CZ" sz="2800" dirty="0" smtClean="0">
              <a:cs typeface="Arial" pitchFamily="34" charset="0"/>
            </a:endParaRPr>
          </a:p>
          <a:p>
            <a:pPr marL="342900" indent="-342900"/>
            <a:r>
              <a:rPr lang="cs-CZ" sz="2800" dirty="0" smtClean="0">
                <a:cs typeface="Arial" pitchFamily="34" charset="0"/>
              </a:rPr>
              <a:t>3. Nosili muži v období rokoka kotlety? </a:t>
            </a:r>
          </a:p>
          <a:p>
            <a:r>
              <a:rPr lang="cs-CZ" sz="2800" dirty="0" smtClean="0"/>
              <a:t>   </a:t>
            </a:r>
            <a:endParaRPr lang="cs-CZ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395536" y="1785926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Obr.č. 5, 6 - LÜHR, G. </a:t>
            </a:r>
            <a:r>
              <a:rPr lang="cs-CZ" sz="12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Výtvarná výchova a základní techniky pro učební obor kadeřník. </a:t>
            </a:r>
            <a:r>
              <a:rPr lang="cs-CZ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Praha : Sobotáles cz, 2004.</a:t>
            </a:r>
            <a:endParaRPr lang="cs-CZ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ISBN 80-86706-03-6. s. 132 -133</a:t>
            </a:r>
            <a:endParaRPr lang="cs-CZ" sz="1200" dirty="0"/>
          </a:p>
        </p:txBody>
      </p:sp>
      <p:sp>
        <p:nvSpPr>
          <p:cNvPr id="12" name="Obdélník 11"/>
          <p:cNvSpPr/>
          <p:nvPr/>
        </p:nvSpPr>
        <p:spPr>
          <a:xfrm>
            <a:off x="428596" y="2357430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7 - </a:t>
            </a:r>
            <a:r>
              <a:rPr lang="cs-CZ" sz="1400" dirty="0" smtClean="0">
                <a:hlinkClick r:id="rId2"/>
              </a:rPr>
              <a:t>http://www.panovnici.</a:t>
            </a:r>
            <a:r>
              <a:rPr lang="cs-CZ" sz="1400" dirty="0" err="1" smtClean="0">
                <a:hlinkClick r:id="rId2"/>
              </a:rPr>
              <a:t>estranky.cz</a:t>
            </a:r>
            <a:r>
              <a:rPr lang="cs-CZ" sz="1400" dirty="0" smtClean="0">
                <a:hlinkClick r:id="rId2"/>
              </a:rPr>
              <a:t>/fotoalbum/</a:t>
            </a:r>
            <a:r>
              <a:rPr lang="cs-CZ" sz="1400" dirty="0" err="1" smtClean="0">
                <a:hlinkClick r:id="rId2"/>
              </a:rPr>
              <a:t>habsburkove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habsburkove</a:t>
            </a:r>
            <a:r>
              <a:rPr lang="cs-CZ" sz="1400" dirty="0" smtClean="0">
                <a:hlinkClick r:id="rId2"/>
              </a:rPr>
              <a:t>-nove-___/</a:t>
            </a:r>
            <a:endParaRPr lang="cs-CZ" sz="1400" dirty="0"/>
          </a:p>
        </p:txBody>
      </p:sp>
      <p:sp>
        <p:nvSpPr>
          <p:cNvPr id="17" name="Obdélník 16"/>
          <p:cNvSpPr/>
          <p:nvPr/>
        </p:nvSpPr>
        <p:spPr>
          <a:xfrm>
            <a:off x="500034" y="571480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2 - </a:t>
            </a:r>
            <a:r>
              <a:rPr lang="cs-CZ" sz="1400" dirty="0" smtClean="0">
                <a:hlinkClick r:id="rId3"/>
              </a:rPr>
              <a:t>http://commons.wikimedia.org/wiki/Basilika_Ottobeuren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28596" y="1428736"/>
            <a:ext cx="3989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4 - </a:t>
            </a:r>
            <a:r>
              <a:rPr lang="cs-CZ" sz="1400" dirty="0" smtClean="0">
                <a:hlinkClick r:id="rId4"/>
              </a:rPr>
              <a:t>http://commons.wikimedia.org/wiki/Mozart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28596" y="928670"/>
            <a:ext cx="7236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3 - </a:t>
            </a:r>
            <a:r>
              <a:rPr lang="cs-CZ" sz="1400" dirty="0" err="1" smtClean="0">
                <a:hlinkClick r:id="rId5"/>
              </a:rPr>
              <a:t>ttp</a:t>
            </a:r>
            <a:r>
              <a:rPr lang="cs-CZ" sz="1400" dirty="0" smtClean="0">
                <a:hlinkClick r:id="rId5"/>
              </a:rPr>
              <a:t>://commons.wikimedia.org/wiki/Category:Palace_and_park_of_Versailles?uselang=cs</a:t>
            </a:r>
            <a:endParaRPr lang="cs-CZ" sz="1400" dirty="0" smtClean="0"/>
          </a:p>
          <a:p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357158" y="2714620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 8, 9- </a:t>
            </a:r>
            <a:r>
              <a:rPr lang="cs-CZ" sz="1400" dirty="0" smtClean="0">
                <a:hlinkClick r:id="rId6"/>
              </a:rPr>
              <a:t>http://www.</a:t>
            </a:r>
            <a:r>
              <a:rPr lang="cs-CZ" sz="1400" dirty="0" err="1" smtClean="0">
                <a:hlinkClick r:id="rId6"/>
              </a:rPr>
              <a:t>textilforum.cz</a:t>
            </a:r>
            <a:r>
              <a:rPr lang="cs-CZ" sz="1400" dirty="0" smtClean="0">
                <a:hlinkClick r:id="rId6"/>
              </a:rPr>
              <a:t>/historie-a-</a:t>
            </a:r>
            <a:r>
              <a:rPr lang="cs-CZ" sz="1400" dirty="0" err="1" smtClean="0">
                <a:hlinkClick r:id="rId6"/>
              </a:rPr>
              <a:t>moda</a:t>
            </a:r>
            <a:r>
              <a:rPr lang="cs-CZ" sz="1400" dirty="0" smtClean="0">
                <a:hlinkClick r:id="rId6"/>
              </a:rPr>
              <a:t>/rokoko/</a:t>
            </a:r>
            <a:r>
              <a:rPr lang="cs-CZ" sz="1400" dirty="0" err="1" smtClean="0">
                <a:hlinkClick r:id="rId6"/>
              </a:rPr>
              <a:t>panska</a:t>
            </a:r>
            <a:r>
              <a:rPr lang="cs-CZ" sz="1400" dirty="0" smtClean="0">
                <a:hlinkClick r:id="rId6"/>
              </a:rPr>
              <a:t>-</a:t>
            </a:r>
            <a:r>
              <a:rPr lang="cs-CZ" sz="1400" dirty="0" err="1" smtClean="0">
                <a:hlinkClick r:id="rId6"/>
              </a:rPr>
              <a:t>moda</a:t>
            </a:r>
            <a:r>
              <a:rPr lang="cs-CZ" sz="1400" dirty="0" smtClean="0">
                <a:hlinkClick r:id="rId6"/>
              </a:rPr>
              <a:t>-</a:t>
            </a:r>
            <a:r>
              <a:rPr lang="cs-CZ" sz="1400" dirty="0" err="1" smtClean="0">
                <a:hlinkClick r:id="rId6"/>
              </a:rPr>
              <a:t>ucesy</a:t>
            </a:r>
            <a:r>
              <a:rPr lang="cs-CZ" sz="1400" dirty="0" smtClean="0">
                <a:hlinkClick r:id="rId6"/>
              </a:rPr>
              <a:t>-obuv-</a:t>
            </a:r>
            <a:r>
              <a:rPr lang="cs-CZ" sz="1400" dirty="0" err="1" smtClean="0">
                <a:hlinkClick r:id="rId6"/>
              </a:rPr>
              <a:t>doplnky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ROKOKO - MUŽI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smtClean="0"/>
              <a:t>(U NÁS - POZDNÍ BAROKO)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r. 1720 – 1789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3100" dirty="0" smtClean="0">
                <a:cs typeface="Arial" pitchFamily="34" charset="0"/>
              </a:rPr>
              <a:t>Odvozuje se od </a:t>
            </a:r>
            <a:r>
              <a:rPr lang="cs-CZ" sz="3100" b="1" dirty="0" smtClean="0">
                <a:cs typeface="Arial" pitchFamily="34" charset="0"/>
              </a:rPr>
              <a:t>		         </a:t>
            </a:r>
            <a:r>
              <a:rPr lang="cs-CZ" sz="3600" b="1" dirty="0" smtClean="0">
                <a:cs typeface="Arial" pitchFamily="34" charset="0"/>
              </a:rPr>
              <a:t>ROKOKO</a:t>
            </a:r>
            <a:r>
              <a:rPr lang="cs-CZ" sz="3100" b="1" dirty="0" smtClean="0">
                <a:cs typeface="Arial" pitchFamily="34" charset="0"/>
              </a:rPr>
              <a:t> 	</a:t>
            </a:r>
          </a:p>
          <a:p>
            <a:r>
              <a:rPr lang="cs-CZ" sz="3100" dirty="0" smtClean="0">
                <a:cs typeface="Arial" pitchFamily="34" charset="0"/>
              </a:rPr>
              <a:t>  francouzského </a:t>
            </a:r>
            <a:br>
              <a:rPr lang="cs-CZ" sz="3100" dirty="0" smtClean="0">
                <a:cs typeface="Arial" pitchFamily="34" charset="0"/>
              </a:rPr>
            </a:br>
            <a:r>
              <a:rPr lang="cs-CZ" sz="3100" dirty="0" smtClean="0">
                <a:cs typeface="Arial" pitchFamily="34" charset="0"/>
              </a:rPr>
              <a:t>  </a:t>
            </a:r>
            <a:r>
              <a:rPr lang="cs-CZ" sz="3100" i="1" dirty="0" smtClean="0">
                <a:cs typeface="Arial" pitchFamily="34" charset="0"/>
              </a:rPr>
              <a:t>rocaille</a:t>
            </a:r>
            <a:r>
              <a:rPr lang="cs-CZ" sz="3100" dirty="0" smtClean="0">
                <a:cs typeface="Arial" pitchFamily="34" charset="0"/>
              </a:rPr>
              <a:t> (česky </a:t>
            </a:r>
            <a:r>
              <a:rPr lang="cs-CZ" sz="3100" b="1" dirty="0" err="1" smtClean="0">
                <a:cs typeface="Arial" pitchFamily="34" charset="0"/>
              </a:rPr>
              <a:t>rokaj</a:t>
            </a:r>
            <a:r>
              <a:rPr lang="cs-CZ" sz="3100" dirty="0" smtClean="0">
                <a:cs typeface="Arial" pitchFamily="34" charset="0"/>
              </a:rPr>
              <a:t>), </a:t>
            </a:r>
            <a:br>
              <a:rPr lang="cs-CZ" sz="3100" dirty="0" smtClean="0">
                <a:cs typeface="Arial" pitchFamily="34" charset="0"/>
              </a:rPr>
            </a:br>
            <a:r>
              <a:rPr lang="cs-CZ" sz="3100" dirty="0" smtClean="0">
                <a:cs typeface="Arial" pitchFamily="34" charset="0"/>
              </a:rPr>
              <a:t>  ornamentálního </a:t>
            </a:r>
            <a:br>
              <a:rPr lang="cs-CZ" sz="3100" dirty="0" smtClean="0">
                <a:cs typeface="Arial" pitchFamily="34" charset="0"/>
              </a:rPr>
            </a:br>
            <a:r>
              <a:rPr lang="cs-CZ" sz="3100" dirty="0" smtClean="0">
                <a:cs typeface="Arial" pitchFamily="34" charset="0"/>
              </a:rPr>
              <a:t>  zprohýbaného </a:t>
            </a:r>
            <a:br>
              <a:rPr lang="cs-CZ" sz="3100" dirty="0" smtClean="0">
                <a:cs typeface="Arial" pitchFamily="34" charset="0"/>
              </a:rPr>
            </a:br>
            <a:r>
              <a:rPr lang="cs-CZ" sz="3100" dirty="0" smtClean="0">
                <a:cs typeface="Arial" pitchFamily="34" charset="0"/>
              </a:rPr>
              <a:t>  motivu, poněkud </a:t>
            </a:r>
            <a:br>
              <a:rPr lang="cs-CZ" sz="3100" dirty="0" smtClean="0">
                <a:cs typeface="Arial" pitchFamily="34" charset="0"/>
              </a:rPr>
            </a:br>
            <a:r>
              <a:rPr lang="cs-CZ" sz="3100" dirty="0" smtClean="0">
                <a:cs typeface="Arial" pitchFamily="34" charset="0"/>
              </a:rPr>
              <a:t>  připomínajícího ušní </a:t>
            </a:r>
            <a:br>
              <a:rPr lang="cs-CZ" sz="3100" dirty="0" smtClean="0">
                <a:cs typeface="Arial" pitchFamily="34" charset="0"/>
              </a:rPr>
            </a:br>
            <a:r>
              <a:rPr lang="cs-CZ" sz="3100" dirty="0" smtClean="0">
                <a:cs typeface="Arial" pitchFamily="34" charset="0"/>
              </a:rPr>
              <a:t>  boltec.</a:t>
            </a:r>
          </a:p>
          <a:p>
            <a:r>
              <a:rPr lang="cs-CZ" sz="3100" dirty="0" smtClean="0">
                <a:cs typeface="Arial" pitchFamily="34" charset="0"/>
              </a:rPr>
              <a:t>  Půvabné </a:t>
            </a:r>
            <a:r>
              <a:rPr lang="cs-CZ" sz="3100" b="1" dirty="0" smtClean="0">
                <a:cs typeface="Arial" pitchFamily="34" charset="0"/>
              </a:rPr>
              <a:t>kudrlinkové </a:t>
            </a:r>
            <a:br>
              <a:rPr lang="cs-CZ" sz="3100" b="1" dirty="0" smtClean="0">
                <a:cs typeface="Arial" pitchFamily="34" charset="0"/>
              </a:rPr>
            </a:br>
            <a:r>
              <a:rPr lang="cs-CZ" sz="3100" b="1" dirty="0" smtClean="0">
                <a:cs typeface="Arial" pitchFamily="34" charset="0"/>
              </a:rPr>
              <a:t>  ozdoby </a:t>
            </a:r>
            <a:r>
              <a:rPr lang="cs-CZ" sz="3100" dirty="0" smtClean="0">
                <a:cs typeface="Arial" pitchFamily="34" charset="0"/>
              </a:rPr>
              <a:t>a </a:t>
            </a:r>
            <a:r>
              <a:rPr lang="cs-CZ" sz="3100" b="1" dirty="0" smtClean="0">
                <a:cs typeface="Arial" pitchFamily="34" charset="0"/>
              </a:rPr>
              <a:t>rostlinné </a:t>
            </a:r>
            <a:br>
              <a:rPr lang="cs-CZ" sz="3100" b="1" dirty="0" smtClean="0">
                <a:cs typeface="Arial" pitchFamily="34" charset="0"/>
              </a:rPr>
            </a:br>
            <a:r>
              <a:rPr lang="cs-CZ" sz="3100" b="1" dirty="0" smtClean="0">
                <a:cs typeface="Arial" pitchFamily="34" charset="0"/>
              </a:rPr>
              <a:t>  motivy</a:t>
            </a:r>
            <a:r>
              <a:rPr lang="cs-CZ" sz="3100" dirty="0" smtClean="0">
                <a:cs typeface="Arial" pitchFamily="34" charset="0"/>
              </a:rPr>
              <a:t> zdobí každou stavbu a hýří zlatou a bílou</a:t>
            </a:r>
            <a:br>
              <a:rPr lang="cs-CZ" sz="3100" dirty="0" smtClean="0">
                <a:cs typeface="Arial" pitchFamily="34" charset="0"/>
              </a:rPr>
            </a:br>
            <a:r>
              <a:rPr lang="cs-CZ" sz="3100" dirty="0" smtClean="0">
                <a:cs typeface="Arial" pitchFamily="34" charset="0"/>
              </a:rPr>
              <a:t>  barvou. Záliba v okázalé ornamentice se projevovala </a:t>
            </a:r>
            <a:br>
              <a:rPr lang="cs-CZ" sz="3100" dirty="0" smtClean="0">
                <a:cs typeface="Arial" pitchFamily="34" charset="0"/>
              </a:rPr>
            </a:br>
            <a:r>
              <a:rPr lang="cs-CZ" sz="3100" dirty="0" smtClean="0">
                <a:cs typeface="Arial" pitchFamily="34" charset="0"/>
              </a:rPr>
              <a:t>  v </a:t>
            </a:r>
            <a:r>
              <a:rPr lang="cs-CZ" sz="3100" b="1" dirty="0" smtClean="0">
                <a:cs typeface="Arial" pitchFamily="34" charset="0"/>
              </a:rPr>
              <a:t>architektuře</a:t>
            </a:r>
            <a:r>
              <a:rPr lang="cs-CZ" sz="3100" dirty="0" smtClean="0">
                <a:cs typeface="Arial" pitchFamily="34" charset="0"/>
              </a:rPr>
              <a:t>, </a:t>
            </a:r>
            <a:r>
              <a:rPr lang="cs-CZ" sz="3100" b="1" dirty="0" smtClean="0">
                <a:cs typeface="Arial" pitchFamily="34" charset="0"/>
              </a:rPr>
              <a:t>malířství</a:t>
            </a:r>
            <a:r>
              <a:rPr lang="cs-CZ" sz="3100" dirty="0" smtClean="0">
                <a:cs typeface="Arial" pitchFamily="34" charset="0"/>
              </a:rPr>
              <a:t>, </a:t>
            </a:r>
            <a:r>
              <a:rPr lang="cs-CZ" sz="3100" b="1" dirty="0" smtClean="0">
                <a:cs typeface="Arial" pitchFamily="34" charset="0"/>
              </a:rPr>
              <a:t>sochařství</a:t>
            </a:r>
            <a:r>
              <a:rPr lang="cs-CZ" sz="3100" dirty="0" smtClean="0">
                <a:cs typeface="Arial" pitchFamily="34" charset="0"/>
              </a:rPr>
              <a:t>, uměleckém</a:t>
            </a:r>
            <a:br>
              <a:rPr lang="cs-CZ" sz="3100" dirty="0" smtClean="0">
                <a:cs typeface="Arial" pitchFamily="34" charset="0"/>
              </a:rPr>
            </a:br>
            <a:r>
              <a:rPr lang="cs-CZ" sz="3100" dirty="0" smtClean="0">
                <a:cs typeface="Arial" pitchFamily="34" charset="0"/>
              </a:rPr>
              <a:t>  kovářství atd.</a:t>
            </a:r>
            <a:endParaRPr lang="cs-CZ" sz="3100" dirty="0">
              <a:cs typeface="Arial" pitchFamily="34" charset="0"/>
            </a:endParaRPr>
          </a:p>
        </p:txBody>
      </p:sp>
      <p:pic>
        <p:nvPicPr>
          <p:cNvPr id="8194" name="Picture 2" descr="http://upload.wikimedia.org/wikipedia/commons/thumb/b/b3/Bustelli_Weihwasserbecken_BNM.jpg/220px-Bustelli_Weihwasserbecken_BN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48680"/>
            <a:ext cx="4427984" cy="4166332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858148" y="571480"/>
            <a:ext cx="77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Obr.1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800px-BasilikaOttobeurenHauptschiff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2" cy="6858001"/>
          </a:xfrm>
        </p:spPr>
      </p:pic>
      <p:sp>
        <p:nvSpPr>
          <p:cNvPr id="5" name="Obdélník 4"/>
          <p:cNvSpPr/>
          <p:nvPr/>
        </p:nvSpPr>
        <p:spPr>
          <a:xfrm>
            <a:off x="7740352" y="6488668"/>
            <a:ext cx="77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Obr.2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267744" y="6088559"/>
            <a:ext cx="48224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rgbClr val="FFFF00"/>
                </a:solidFill>
              </a:rPr>
              <a:t>Basilika Ottobeuren</a:t>
            </a:r>
            <a:endParaRPr lang="cs-CZ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Le château de versailles vue en perspectiv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8369364" y="6488668"/>
            <a:ext cx="77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Obr.3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VERSAILLES</a:t>
            </a:r>
            <a:endParaRPr lang="cs-CZ" sz="4400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76470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ROKOKO JE SLOHEM ROZMAŘILÉ, BOHATÉ VLÁDNOUCÍ SPOLEČNOSTI, 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VE FRANCII DOSAHUJE NEJVYHRANĚNĚJŠÍCH ZNAKŮ.</a:t>
            </a:r>
            <a:endParaRPr lang="cs-CZ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512168"/>
          </a:xfrm>
        </p:spPr>
        <p:txBody>
          <a:bodyPr/>
          <a:lstStyle/>
          <a:p>
            <a:r>
              <a:rPr lang="cs-CZ" b="1" dirty="0" smtClean="0"/>
              <a:t>VÝZNAMNÉ OSOBNOSTI</a:t>
            </a:r>
            <a:br>
              <a:rPr lang="cs-CZ" b="1" dirty="0" smtClean="0"/>
            </a:br>
            <a:r>
              <a:rPr lang="cs-CZ" b="1" dirty="0" smtClean="0"/>
              <a:t>A UDÁLOSTI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2177480"/>
            <a:ext cx="7200800" cy="4680520"/>
          </a:xfrm>
        </p:spPr>
        <p:txBody>
          <a:bodyPr>
            <a:normAutofit fontScale="925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cs-CZ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Arial" pitchFamily="34" charset="0"/>
              </a:rPr>
              <a:t>Karel VI</a:t>
            </a:r>
            <a:r>
              <a:rPr lang="cs-CZ" dirty="0" smtClean="0">
                <a:solidFill>
                  <a:schemeClr val="tx1"/>
                </a:solidFill>
                <a:latin typeface="+mj-lt"/>
                <a:ea typeface="Calibri" pitchFamily="34" charset="0"/>
                <a:cs typeface="Arial" pitchFamily="34" charset="0"/>
              </a:rPr>
              <a:t> (1711 – 1740)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cs-CZ" dirty="0" smtClean="0">
              <a:solidFill>
                <a:schemeClr val="tx1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cs-CZ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Arial" pitchFamily="34" charset="0"/>
              </a:rPr>
              <a:t>Marie Terezie (1741 – 1780)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cs-CZ" b="1" dirty="0" smtClean="0">
              <a:solidFill>
                <a:schemeClr val="tx1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Wolfgang Amadeus Mozart (1756 – 1791)</a:t>
            </a:r>
            <a:endParaRPr lang="cs-CZ" b="1" dirty="0" smtClean="0">
              <a:solidFill>
                <a:schemeClr val="tx1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cs-CZ" dirty="0" smtClean="0">
              <a:solidFill>
                <a:schemeClr val="tx1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cs-CZ" dirty="0" smtClean="0">
                <a:solidFill>
                  <a:schemeClr val="tx1"/>
                </a:solidFill>
                <a:latin typeface="+mj-lt"/>
                <a:ea typeface="Calibri" pitchFamily="34" charset="0"/>
                <a:cs typeface="Arial" pitchFamily="34" charset="0"/>
              </a:rPr>
              <a:t>Parní stroj (1756)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cs-CZ" dirty="0" smtClean="0">
                <a:solidFill>
                  <a:schemeClr val="tx1"/>
                </a:solidFill>
                <a:latin typeface="+mj-lt"/>
                <a:ea typeface="Calibri" pitchFamily="34" charset="0"/>
                <a:cs typeface="Arial" pitchFamily="34" charset="0"/>
              </a:rPr>
              <a:t>V rakouské monarchii (u nás) se začalo formovat </a:t>
            </a:r>
            <a:r>
              <a:rPr lang="cs-CZ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Arial" pitchFamily="34" charset="0"/>
              </a:rPr>
              <a:t>Národní obrození</a:t>
            </a:r>
            <a:endParaRPr lang="cs-CZ" b="1" dirty="0" smtClean="0">
              <a:solidFill>
                <a:schemeClr val="tx1"/>
              </a:solidFill>
              <a:latin typeface="+mj-lt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79px-Wolfgang-amadeus-mozart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472608" cy="684361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95926"/>
            <a:ext cx="9144000" cy="562074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Wolfgang Amadeus Mozart 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308304" y="0"/>
            <a:ext cx="77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Obr.4</a:t>
            </a:r>
            <a:endParaRPr lang="cs-CZ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Kopie - rokoko A3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08104" y="2458812"/>
            <a:ext cx="3635896" cy="4399188"/>
          </a:xfrm>
        </p:spPr>
      </p:pic>
      <p:pic>
        <p:nvPicPr>
          <p:cNvPr id="7" name="Zástupný symbol pro obsah 6" descr="Kopie - rokoko A4.T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11559" y="2614294"/>
            <a:ext cx="3490923" cy="424370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ÚPRAVA HLAVY - MUŽI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0" y="476672"/>
            <a:ext cx="9144000" cy="2304256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b="0" dirty="0" smtClean="0">
                <a:ea typeface="Calibri" pitchFamily="34" charset="0"/>
                <a:cs typeface="Arial" pitchFamily="34" charset="0"/>
              </a:rPr>
              <a:t>Muži nosili </a:t>
            </a:r>
            <a:r>
              <a:rPr lang="cs-CZ" dirty="0" smtClean="0">
                <a:ea typeface="Calibri" pitchFamily="34" charset="0"/>
                <a:cs typeface="Arial" pitchFamily="34" charset="0"/>
              </a:rPr>
              <a:t>malou pudrovanou vlásenku s copem</a:t>
            </a:r>
            <a:r>
              <a:rPr lang="cs-CZ" b="0" dirty="0" smtClean="0">
                <a:ea typeface="Calibri" pitchFamily="34" charset="0"/>
                <a:cs typeface="Arial" pitchFamily="34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b="0" dirty="0" smtClean="0">
                <a:ea typeface="Calibri" pitchFamily="34" charset="0"/>
                <a:cs typeface="Arial" pitchFamily="34" charset="0"/>
              </a:rPr>
              <a:t> cop se vázal </a:t>
            </a:r>
            <a:r>
              <a:rPr lang="cs-CZ" dirty="0" smtClean="0">
                <a:ea typeface="Calibri" pitchFamily="34" charset="0"/>
                <a:cs typeface="Arial" pitchFamily="34" charset="0"/>
              </a:rPr>
              <a:t>sametovou stuhou, copy vkládali do váčků z hedvábí</a:t>
            </a:r>
            <a:r>
              <a:rPr lang="cs-CZ" b="0" dirty="0" smtClean="0">
                <a:ea typeface="Calibri" pitchFamily="34" charset="0"/>
                <a:cs typeface="Arial" pitchFamily="34" charset="0"/>
              </a:rPr>
              <a:t>,</a:t>
            </a:r>
            <a:br>
              <a:rPr lang="cs-CZ" b="0" dirty="0" smtClean="0">
                <a:ea typeface="Calibri" pitchFamily="34" charset="0"/>
                <a:cs typeface="Arial" pitchFamily="34" charset="0"/>
              </a:rPr>
            </a:br>
            <a:r>
              <a:rPr lang="cs-CZ" b="0" dirty="0" smtClean="0">
                <a:ea typeface="Calibri" pitchFamily="34" charset="0"/>
                <a:cs typeface="Arial" pitchFamily="34" charset="0"/>
              </a:rPr>
              <a:t>   ty volně visely na zádech,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b="0" dirty="0" smtClean="0">
                <a:ea typeface="Calibri" pitchFamily="34" charset="0"/>
                <a:cs typeface="Arial" pitchFamily="34" charset="0"/>
              </a:rPr>
              <a:t> asi od r. 1750 je </a:t>
            </a:r>
            <a:r>
              <a:rPr lang="cs-CZ" dirty="0" smtClean="0">
                <a:ea typeface="Calibri" pitchFamily="34" charset="0"/>
                <a:cs typeface="Arial" pitchFamily="34" charset="0"/>
              </a:rPr>
              <a:t>splétali do copánků</a:t>
            </a:r>
            <a:r>
              <a:rPr lang="cs-CZ" b="0" dirty="0" smtClean="0">
                <a:ea typeface="Calibri" pitchFamily="34" charset="0"/>
                <a:cs typeface="Arial" pitchFamily="34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b="0" dirty="0" smtClean="0">
                <a:ea typeface="Calibri" pitchFamily="34" charset="0"/>
                <a:cs typeface="Arial" pitchFamily="34" charset="0"/>
              </a:rPr>
              <a:t> vlasy vyčesány z čela, </a:t>
            </a:r>
            <a:r>
              <a:rPr lang="cs-CZ" dirty="0" smtClean="0">
                <a:ea typeface="Calibri" pitchFamily="34" charset="0"/>
                <a:cs typeface="Arial" pitchFamily="34" charset="0"/>
              </a:rPr>
              <a:t>po stranách </a:t>
            </a:r>
            <a:r>
              <a:rPr lang="cs-CZ" b="0" dirty="0" smtClean="0">
                <a:ea typeface="Calibri" pitchFamily="34" charset="0"/>
                <a:cs typeface="Arial" pitchFamily="34" charset="0"/>
              </a:rPr>
              <a:t>(od poloviny uší) </a:t>
            </a:r>
            <a:r>
              <a:rPr lang="cs-CZ" dirty="0" smtClean="0">
                <a:ea typeface="Calibri" pitchFamily="34" charset="0"/>
                <a:cs typeface="Arial" pitchFamily="34" charset="0"/>
              </a:rPr>
              <a:t>a nad čelem </a:t>
            </a:r>
            <a:br>
              <a:rPr lang="cs-CZ" dirty="0" smtClean="0">
                <a:ea typeface="Calibri" pitchFamily="34" charset="0"/>
                <a:cs typeface="Arial" pitchFamily="34" charset="0"/>
              </a:rPr>
            </a:br>
            <a:r>
              <a:rPr lang="cs-CZ" dirty="0" smtClean="0">
                <a:ea typeface="Calibri" pitchFamily="34" charset="0"/>
                <a:cs typeface="Arial" pitchFamily="34" charset="0"/>
              </a:rPr>
              <a:t>   se česaly do vodorovných loken </a:t>
            </a:r>
            <a:r>
              <a:rPr lang="cs-CZ" b="0" dirty="0" smtClean="0">
                <a:ea typeface="Calibri" pitchFamily="34" charset="0"/>
                <a:cs typeface="Arial" pitchFamily="34" charset="0"/>
              </a:rPr>
              <a:t>(výdutky v několika řadách),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b="0" dirty="0" smtClean="0">
                <a:cs typeface="Arial" pitchFamily="34" charset="0"/>
              </a:rPr>
              <a:t> obličej byl hladce oholen.</a:t>
            </a:r>
            <a:endParaRPr lang="cs-CZ" b="0" dirty="0" smtClean="0"/>
          </a:p>
        </p:txBody>
      </p:sp>
      <p:sp>
        <p:nvSpPr>
          <p:cNvPr id="6" name="Obdélník 5"/>
          <p:cNvSpPr/>
          <p:nvPr/>
        </p:nvSpPr>
        <p:spPr>
          <a:xfrm>
            <a:off x="0" y="6165304"/>
            <a:ext cx="74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Obr.5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220072" y="6021288"/>
            <a:ext cx="74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Obr.6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58816" cy="635670"/>
          </a:xfrm>
        </p:spPr>
        <p:txBody>
          <a:bodyPr>
            <a:noAutofit/>
          </a:bodyPr>
          <a:lstStyle/>
          <a:p>
            <a:pPr algn="ctr"/>
            <a:r>
              <a:rPr lang="cs-CZ" sz="4400" dirty="0" smtClean="0"/>
              <a:t>ODĚV - MUŽI</a:t>
            </a:r>
            <a:endParaRPr lang="cs-CZ" sz="4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752528" cy="5805264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Kabátec</a:t>
            </a: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byl </a:t>
            </a:r>
            <a:r>
              <a:rPr lang="cs-CZ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bohatě zdoben </a:t>
            </a: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vyšívanými ornamenty </a:t>
            </a:r>
            <a:b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lemovaný </a:t>
            </a:r>
            <a:r>
              <a:rPr lang="cs-CZ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zlatými portami </a:t>
            </a:r>
            <a:br>
              <a:rPr lang="cs-CZ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a krajkou,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2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šosy</a:t>
            </a: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kabátu byly </a:t>
            </a:r>
            <a:r>
              <a:rPr lang="cs-CZ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vyztuženy</a:t>
            </a:r>
            <a:br>
              <a:rPr lang="cs-CZ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kosticemi a voskovým </a:t>
            </a:r>
            <a:br>
              <a:rPr lang="cs-CZ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plátnem</a:t>
            </a: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odstávaly jako </a:t>
            </a:r>
            <a:b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krinolína dam,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2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košile bohatě zdobené</a:t>
            </a:r>
            <a:br>
              <a:rPr lang="cs-CZ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krajkami</a:t>
            </a: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kalhoty ke</a:t>
            </a:r>
            <a:b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kolenům, </a:t>
            </a:r>
            <a:r>
              <a:rPr lang="cs-CZ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bílé punčochy</a:t>
            </a:r>
            <a:r>
              <a:rPr lang="cs-CZ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cs-CZ" sz="2600" dirty="0" smtClean="0">
              <a:latin typeface="Arial" pitchFamily="34" charset="0"/>
            </a:endParaRPr>
          </a:p>
          <a:p>
            <a:endParaRPr lang="cs-CZ" sz="2400" dirty="0"/>
          </a:p>
        </p:txBody>
      </p:sp>
      <p:pic>
        <p:nvPicPr>
          <p:cNvPr id="7" name="Zástupný symbol pro obsah 6" descr="karel-vi___panovnici_estranky_c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4656" y="0"/>
            <a:ext cx="4189343" cy="6858000"/>
          </a:xfrm>
        </p:spPr>
      </p:pic>
      <p:sp>
        <p:nvSpPr>
          <p:cNvPr id="5" name="Obdélník 4"/>
          <p:cNvSpPr/>
          <p:nvPr/>
        </p:nvSpPr>
        <p:spPr>
          <a:xfrm>
            <a:off x="8172400" y="188640"/>
            <a:ext cx="74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Obr.7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200</Words>
  <Application>Microsoft Office PowerPoint</Application>
  <PresentationFormat>Předvádění na obrazovce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Snímek 1</vt:lpstr>
      <vt:lpstr>ROKOKO - MUŽI  (U NÁS - POZDNÍ BAROKO)</vt:lpstr>
      <vt:lpstr>Snímek 3</vt:lpstr>
      <vt:lpstr>Snímek 4</vt:lpstr>
      <vt:lpstr>Snímek 5</vt:lpstr>
      <vt:lpstr>VÝZNAMNÉ OSOBNOSTI A UDÁLOSTI</vt:lpstr>
      <vt:lpstr>Wolfgang Amadeus Mozart </vt:lpstr>
      <vt:lpstr>ÚPRAVA HLAVY - MUŽI</vt:lpstr>
      <vt:lpstr>ODĚV - MUŽI</vt:lpstr>
      <vt:lpstr>Třírohý klobouk se opět nosil na hlavě.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ucitel</cp:lastModifiedBy>
  <cp:revision>94</cp:revision>
  <dcterms:modified xsi:type="dcterms:W3CDTF">2012-12-03T10:18:05Z</dcterms:modified>
</cp:coreProperties>
</file>