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tiff" ContentType="image/tif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1" r:id="rId2"/>
    <p:sldId id="256" r:id="rId3"/>
    <p:sldId id="267" r:id="rId4"/>
    <p:sldId id="268" r:id="rId5"/>
    <p:sldId id="290" r:id="rId6"/>
    <p:sldId id="283" r:id="rId7"/>
    <p:sldId id="295" r:id="rId8"/>
    <p:sldId id="281" r:id="rId9"/>
    <p:sldId id="299" r:id="rId10"/>
    <p:sldId id="289" r:id="rId11"/>
    <p:sldId id="298" r:id="rId12"/>
    <p:sldId id="302" r:id="rId13"/>
    <p:sldId id="274" r:id="rId14"/>
    <p:sldId id="277" r:id="rId15"/>
    <p:sldId id="287" r:id="rId16"/>
    <p:sldId id="276" r:id="rId17"/>
    <p:sldId id="285" r:id="rId18"/>
    <p:sldId id="275" r:id="rId19"/>
    <p:sldId id="300" r:id="rId20"/>
    <p:sldId id="278" r:id="rId21"/>
    <p:sldId id="303" r:id="rId22"/>
    <p:sldId id="288" r:id="rId23"/>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9" d="100"/>
          <a:sy n="69" d="100"/>
        </p:scale>
        <p:origin x="-552"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Klepnutím lze upravit styl předlohy podnadpisů.</a:t>
            </a:r>
            <a:endParaRPr lang="cs-CZ"/>
          </a:p>
        </p:txBody>
      </p:sp>
      <p:sp>
        <p:nvSpPr>
          <p:cNvPr id="4" name="Zástupný symbol pro datum 3"/>
          <p:cNvSpPr>
            <a:spLocks noGrp="1"/>
          </p:cNvSpPr>
          <p:nvPr>
            <p:ph type="dt" sz="half" idx="10"/>
          </p:nvPr>
        </p:nvSpPr>
        <p:spPr/>
        <p:txBody>
          <a:bodyPr/>
          <a:lstStyle/>
          <a:p>
            <a:fld id="{18A2481B-5154-415F-B752-558547769AA3}" type="datetimeFigureOut">
              <a:rPr lang="cs-CZ" smtClean="0"/>
              <a:pPr/>
              <a:t>3.12.2012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18A2481B-5154-415F-B752-558547769AA3}" type="datetimeFigureOut">
              <a:rPr lang="cs-CZ" smtClean="0"/>
              <a:pPr/>
              <a:t>3.12.2012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18A2481B-5154-415F-B752-558547769AA3}" type="datetimeFigureOut">
              <a:rPr lang="cs-CZ" smtClean="0"/>
              <a:pPr/>
              <a:t>3.12.2012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18A2481B-5154-415F-B752-558547769AA3}" type="datetimeFigureOut">
              <a:rPr lang="cs-CZ" smtClean="0"/>
              <a:pPr/>
              <a:t>3.12.2012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Klepnutím lze upravit styly předlohy textu.</a:t>
            </a:r>
          </a:p>
        </p:txBody>
      </p:sp>
      <p:sp>
        <p:nvSpPr>
          <p:cNvPr id="4" name="Zástupný symbol pro datum 3"/>
          <p:cNvSpPr>
            <a:spLocks noGrp="1"/>
          </p:cNvSpPr>
          <p:nvPr>
            <p:ph type="dt" sz="half" idx="10"/>
          </p:nvPr>
        </p:nvSpPr>
        <p:spPr/>
        <p:txBody>
          <a:bodyPr/>
          <a:lstStyle/>
          <a:p>
            <a:fld id="{18A2481B-5154-415F-B752-558547769AA3}" type="datetimeFigureOut">
              <a:rPr lang="cs-CZ" smtClean="0"/>
              <a:pPr/>
              <a:t>3.12.2012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18A2481B-5154-415F-B752-558547769AA3}" type="datetimeFigureOut">
              <a:rPr lang="cs-CZ" smtClean="0"/>
              <a:pPr/>
              <a:t>3.12.2012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18A2481B-5154-415F-B752-558547769AA3}" type="datetimeFigureOut">
              <a:rPr lang="cs-CZ" smtClean="0"/>
              <a:pPr/>
              <a:t>3.12.2012</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datum 2"/>
          <p:cNvSpPr>
            <a:spLocks noGrp="1"/>
          </p:cNvSpPr>
          <p:nvPr>
            <p:ph type="dt" sz="half" idx="10"/>
          </p:nvPr>
        </p:nvSpPr>
        <p:spPr/>
        <p:txBody>
          <a:bodyPr/>
          <a:lstStyle/>
          <a:p>
            <a:fld id="{18A2481B-5154-415F-B752-558547769AA3}" type="datetimeFigureOut">
              <a:rPr lang="cs-CZ" smtClean="0"/>
              <a:pPr/>
              <a:t>3.12.2012</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18A2481B-5154-415F-B752-558547769AA3}" type="datetimeFigureOut">
              <a:rPr lang="cs-CZ" smtClean="0"/>
              <a:pPr/>
              <a:t>3.12.2012</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18A2481B-5154-415F-B752-558547769AA3}" type="datetimeFigureOut">
              <a:rPr lang="cs-CZ" smtClean="0"/>
              <a:pPr/>
              <a:t>3.12.2012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18A2481B-5154-415F-B752-558547769AA3}" type="datetimeFigureOut">
              <a:rPr lang="cs-CZ" smtClean="0"/>
              <a:pPr/>
              <a:t>3.12.2012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13000"/>
            <a:lum/>
          </a:blip>
          <a:srcRect/>
          <a:stretch>
            <a:fillRect/>
          </a:stretch>
        </a:blipFill>
        <a:effectLst/>
      </p:bgPr>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A2481B-5154-415F-B752-558547769AA3}" type="datetimeFigureOut">
              <a:rPr lang="cs-CZ" smtClean="0"/>
              <a:pPr/>
              <a:t>3.12.2012</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264769-77EF-4CD0-90DE-F7D7F2D423C4}" type="slidenum">
              <a:rPr lang="cs-CZ" smtClean="0"/>
              <a:pPr/>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youtube.com/" TargetMode="External"/><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tif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hyperlink" Target="http://www.beremese.cz/fotoblog/barborkaprincezna/album/rokoko-saty/" TargetMode="External"/><Relationship Id="rId3" Type="http://schemas.openxmlformats.org/officeDocument/2006/relationships/hyperlink" Target="http://sova7.blog.cz/galerie/marie-antoinetta" TargetMode="External"/><Relationship Id="rId7" Type="http://schemas.openxmlformats.org/officeDocument/2006/relationships/hyperlink" Target="http://magdusky.blog.cz/0709/spodni-pradlo" TargetMode="External"/><Relationship Id="rId2" Type="http://schemas.openxmlformats.org/officeDocument/2006/relationships/hyperlink" Target="http://www.worn.cz/encyklopedie/modni-pojem/boty-na-podpatku/" TargetMode="External"/><Relationship Id="rId1" Type="http://schemas.openxmlformats.org/officeDocument/2006/relationships/slideLayout" Target="../slideLayouts/slideLayout7.xml"/><Relationship Id="rId6" Type="http://schemas.openxmlformats.org/officeDocument/2006/relationships/hyperlink" Target="http://www.batashoemuseum.ca/exhibitions/charm_of_rococo/index.shtml" TargetMode="External"/><Relationship Id="rId5" Type="http://schemas.openxmlformats.org/officeDocument/2006/relationships/hyperlink" Target="http://www.panovnici.estranky.cz/fotoalbum/habsburkove/habsburkove-nove-___/" TargetMode="External"/><Relationship Id="rId10" Type="http://schemas.openxmlformats.org/officeDocument/2006/relationships/hyperlink" Target="http://my-books-my-world.blog.cz/1209/recenze-na-knihu-marie-antoinetta-rana-leta-ve-versailles" TargetMode="External"/><Relationship Id="rId4" Type="http://schemas.openxmlformats.org/officeDocument/2006/relationships/hyperlink" Target="http://sova7.blog.cz/galerie/marie-terezie" TargetMode="External"/><Relationship Id="rId9" Type="http://schemas.openxmlformats.org/officeDocument/2006/relationships/hyperlink" Target="http://buduar-herbaciarnia-rokoko.frix.pl/temat/21454/peruki"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1.jpeg"/><Relationship Id="rId1" Type="http://schemas.openxmlformats.org/officeDocument/2006/relationships/slideLayout" Target="../slideLayouts/slideLayout5.xml"/><Relationship Id="rId4" Type="http://schemas.openxmlformats.org/officeDocument/2006/relationships/image" Target="../media/image6.tiff"/></Relationships>
</file>

<file path=ppt/slides/_rels/slide6.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p:nvPr/>
        </p:nvPicPr>
        <p:blipFill>
          <a:blip r:embed="rId2" cstate="print"/>
          <a:srcRect/>
          <a:stretch>
            <a:fillRect/>
          </a:stretch>
        </p:blipFill>
        <p:spPr bwMode="auto">
          <a:xfrm>
            <a:off x="1000100" y="642918"/>
            <a:ext cx="3326130" cy="714375"/>
          </a:xfrm>
          <a:prstGeom prst="rect">
            <a:avLst/>
          </a:prstGeom>
          <a:solidFill>
            <a:srgbClr val="FFFFFF"/>
          </a:solidFill>
          <a:ln w="9525">
            <a:noFill/>
            <a:miter lim="800000"/>
            <a:headEnd/>
            <a:tailEnd/>
          </a:ln>
        </p:spPr>
      </p:pic>
      <p:sp>
        <p:nvSpPr>
          <p:cNvPr id="3" name="Obdélník 2"/>
          <p:cNvSpPr/>
          <p:nvPr/>
        </p:nvSpPr>
        <p:spPr>
          <a:xfrm>
            <a:off x="4644008" y="908720"/>
            <a:ext cx="3842783" cy="369332"/>
          </a:xfrm>
          <a:prstGeom prst="rect">
            <a:avLst/>
          </a:prstGeom>
        </p:spPr>
        <p:txBody>
          <a:bodyPr wrap="none">
            <a:spAutoFit/>
          </a:bodyPr>
          <a:lstStyle/>
          <a:p>
            <a:pPr fontAlgn="auto">
              <a:spcAft>
                <a:spcPts val="0"/>
              </a:spcAft>
              <a:defRPr/>
            </a:pPr>
            <a:r>
              <a:rPr lang="cs-CZ" dirty="0" smtClean="0">
                <a:solidFill>
                  <a:srgbClr val="4F271C">
                    <a:satMod val="130000"/>
                  </a:srgbClr>
                </a:solidFill>
                <a:effectLst>
                  <a:outerShdw blurRad="50000" dist="30000" dir="5400000" algn="tl" rotWithShape="0">
                    <a:srgbClr val="000000">
                      <a:alpha val="30000"/>
                    </a:srgbClr>
                  </a:outerShdw>
                </a:effectLst>
              </a:rPr>
              <a:t>V</a:t>
            </a:r>
            <a:r>
              <a:rPr lang="en-US" dirty="0" smtClean="0">
                <a:solidFill>
                  <a:srgbClr val="4F271C">
                    <a:satMod val="130000"/>
                  </a:srgbClr>
                </a:solidFill>
                <a:effectLst>
                  <a:outerShdw blurRad="50000" dist="30000" dir="5400000" algn="tl" rotWithShape="0">
                    <a:srgbClr val="000000">
                      <a:alpha val="30000"/>
                    </a:srgbClr>
                  </a:outerShdw>
                </a:effectLst>
              </a:rPr>
              <a:t>Y_32_INOVACE_</a:t>
            </a:r>
            <a:r>
              <a:rPr lang="cs-CZ" dirty="0" smtClean="0">
                <a:solidFill>
                  <a:srgbClr val="4F271C">
                    <a:satMod val="130000"/>
                  </a:srgbClr>
                </a:solidFill>
                <a:effectLst>
                  <a:outerShdw blurRad="50000" dist="30000" dir="5400000" algn="tl" rotWithShape="0">
                    <a:srgbClr val="000000">
                      <a:alpha val="30000"/>
                    </a:srgbClr>
                  </a:outerShdw>
                </a:effectLst>
              </a:rPr>
              <a:t>TVÚČH3B</a:t>
            </a:r>
            <a:r>
              <a:rPr lang="en-US" dirty="0" smtClean="0">
                <a:solidFill>
                  <a:srgbClr val="4F271C">
                    <a:satMod val="130000"/>
                  </a:srgbClr>
                </a:solidFill>
                <a:effectLst>
                  <a:outerShdw blurRad="50000" dist="30000" dir="5400000" algn="tl" rotWithShape="0">
                    <a:srgbClr val="000000">
                      <a:alpha val="30000"/>
                    </a:srgbClr>
                  </a:outerShdw>
                </a:effectLst>
              </a:rPr>
              <a:t>_</a:t>
            </a:r>
            <a:r>
              <a:rPr lang="cs-CZ" smtClean="0">
                <a:solidFill>
                  <a:srgbClr val="4F271C">
                    <a:satMod val="130000"/>
                  </a:srgbClr>
                </a:solidFill>
                <a:effectLst>
                  <a:outerShdw blurRad="50000" dist="30000" dir="5400000" algn="tl" rotWithShape="0">
                    <a:srgbClr val="000000">
                      <a:alpha val="30000"/>
                    </a:srgbClr>
                  </a:outerShdw>
                </a:effectLst>
              </a:rPr>
              <a:t>5360 _NES</a:t>
            </a:r>
            <a:endParaRPr lang="cs-CZ" dirty="0">
              <a:solidFill>
                <a:srgbClr val="4F271C">
                  <a:satMod val="130000"/>
                </a:srgbClr>
              </a:solidFill>
              <a:effectLst>
                <a:outerShdw blurRad="50000" dist="30000" dir="5400000" algn="tl" rotWithShape="0">
                  <a:srgbClr val="000000">
                    <a:alpha val="30000"/>
                  </a:srgbClr>
                </a:outerShdw>
              </a:effectLst>
            </a:endParaRPr>
          </a:p>
        </p:txBody>
      </p:sp>
      <p:sp>
        <p:nvSpPr>
          <p:cNvPr id="4" name="Obdélník 3"/>
          <p:cNvSpPr/>
          <p:nvPr/>
        </p:nvSpPr>
        <p:spPr>
          <a:xfrm>
            <a:off x="0" y="1428736"/>
            <a:ext cx="9144000" cy="4955203"/>
          </a:xfrm>
          <a:prstGeom prst="rect">
            <a:avLst/>
          </a:prstGeom>
        </p:spPr>
        <p:txBody>
          <a:bodyPr wrap="square">
            <a:spAutoFit/>
          </a:bodyPr>
          <a:lstStyle/>
          <a:p>
            <a:r>
              <a:rPr lang="cs-CZ" sz="1400" dirty="0" smtClean="0"/>
              <a:t>Výukový materiál v rámci projektu OPVK 1.5 Peníze středním školám</a:t>
            </a:r>
          </a:p>
          <a:p>
            <a:r>
              <a:rPr lang="cs-CZ" sz="1400" dirty="0" smtClean="0"/>
              <a:t/>
            </a:r>
            <a:br>
              <a:rPr lang="cs-CZ" sz="1400" dirty="0" smtClean="0"/>
            </a:br>
            <a:r>
              <a:rPr lang="cs-CZ" sz="1400" dirty="0" smtClean="0"/>
              <a:t>Číslo projektu:	CZ.1.07/1.5.00/34.0883 </a:t>
            </a:r>
          </a:p>
          <a:p>
            <a:r>
              <a:rPr lang="cs-CZ" sz="1400" dirty="0" smtClean="0"/>
              <a:t>Název projektu:	Rozvoj vzdělanosti</a:t>
            </a:r>
          </a:p>
          <a:p>
            <a:r>
              <a:rPr lang="cs-CZ" sz="1400" dirty="0" smtClean="0"/>
              <a:t>Číslo šablony:   	III/2</a:t>
            </a:r>
            <a:br>
              <a:rPr lang="cs-CZ" sz="1400" dirty="0" smtClean="0"/>
            </a:br>
            <a:r>
              <a:rPr lang="cs-CZ" sz="1400" dirty="0" smtClean="0"/>
              <a:t>Datum vytvoření:	3. 10. 2012</a:t>
            </a:r>
            <a:br>
              <a:rPr lang="cs-CZ" sz="1400" dirty="0" smtClean="0"/>
            </a:br>
            <a:r>
              <a:rPr lang="cs-CZ" sz="1400" dirty="0" smtClean="0"/>
              <a:t>Autor:		Mgr. Kateřina Nesrstová</a:t>
            </a:r>
          </a:p>
          <a:p>
            <a:r>
              <a:rPr lang="cs-CZ" sz="1400" dirty="0" smtClean="0"/>
              <a:t>Určeno pro předmět:        Tvorba účesu </a:t>
            </a:r>
            <a:br>
              <a:rPr lang="cs-CZ" sz="1400" dirty="0" smtClean="0"/>
            </a:br>
            <a:r>
              <a:rPr lang="cs-CZ" sz="1400" dirty="0" smtClean="0"/>
              <a:t>Tematická oblast:	Historie účesu</a:t>
            </a:r>
            <a:br>
              <a:rPr lang="cs-CZ" sz="1400" dirty="0" smtClean="0"/>
            </a:br>
            <a:r>
              <a:rPr lang="cs-CZ" sz="1400" dirty="0" smtClean="0"/>
              <a:t>Obor vzdělání:	Kadeřník (69-51-H/01), 3. ročník</a:t>
            </a:r>
            <a:br>
              <a:rPr lang="cs-CZ" sz="1400" dirty="0" smtClean="0"/>
            </a:br>
            <a:r>
              <a:rPr lang="cs-CZ" sz="1400" dirty="0" smtClean="0"/>
              <a:t>                                            </a:t>
            </a:r>
            <a:br>
              <a:rPr lang="cs-CZ" sz="1400" dirty="0" smtClean="0"/>
            </a:br>
            <a:r>
              <a:rPr lang="cs-CZ" sz="1400" dirty="0" smtClean="0"/>
              <a:t>Název výukového materiálu</a:t>
            </a:r>
            <a:r>
              <a:rPr lang="cs-CZ" sz="1400" smtClean="0"/>
              <a:t>: </a:t>
            </a:r>
            <a:r>
              <a:rPr lang="cs-CZ" sz="1400" smtClean="0"/>
              <a:t>rokoko </a:t>
            </a:r>
            <a:r>
              <a:rPr lang="cs-CZ" sz="1400" dirty="0" smtClean="0"/>
              <a:t>– ženy.</a:t>
            </a:r>
          </a:p>
          <a:p>
            <a:r>
              <a:rPr lang="cs-CZ" sz="1400" dirty="0" smtClean="0"/>
              <a:t>Popis využití: prezentace s úkoly o období rokoka s využitím dataprojektoru  a notebooku k prohlubování a upevňování učiva.</a:t>
            </a:r>
          </a:p>
          <a:p>
            <a:pPr lvl="0"/>
            <a:r>
              <a:rPr lang="cs-CZ" sz="1400" dirty="0" smtClean="0"/>
              <a:t>Učitel může využívat ukázky z filmů MARIE ANTOINETTA nebo VÉVODKYNĚ dostupných na </a:t>
            </a:r>
            <a:r>
              <a:rPr lang="cs-CZ" sz="1400" u="sng" dirty="0" smtClean="0">
                <a:hlinkClick r:id="rId3"/>
              </a:rPr>
              <a:t>www.</a:t>
            </a:r>
            <a:r>
              <a:rPr lang="cs-CZ" sz="1400" u="sng" dirty="0" err="1" smtClean="0">
                <a:hlinkClick r:id="rId3"/>
              </a:rPr>
              <a:t>youtube.com</a:t>
            </a:r>
            <a:r>
              <a:rPr lang="cs-CZ" sz="1400" dirty="0" smtClean="0"/>
              <a:t>, kde žákům ukáže dobové kostýmy, účesy a líčení.</a:t>
            </a:r>
          </a:p>
          <a:p>
            <a:pPr lvl="0"/>
            <a:r>
              <a:rPr lang="cs-CZ" sz="1400" dirty="0" smtClean="0"/>
              <a:t>Druhá část tematického celku je ROKOKO – ŽENY.</a:t>
            </a:r>
          </a:p>
          <a:p>
            <a:pPr lvl="0"/>
            <a:r>
              <a:rPr lang="cs-CZ" sz="1400" dirty="0" smtClean="0"/>
              <a:t>Žáci si zapisují pouze tučně zvýrazněný text z prezentace.</a:t>
            </a:r>
          </a:p>
          <a:p>
            <a:pPr lvl="0"/>
            <a:r>
              <a:rPr lang="cs-CZ" sz="1400" dirty="0" smtClean="0"/>
              <a:t>Na základě výkladu učitele a zápisu žáci řeší úkoly (označeny červeně).</a:t>
            </a:r>
          </a:p>
          <a:p>
            <a:pPr lvl="0"/>
            <a:r>
              <a:rPr lang="cs-CZ" sz="1400" dirty="0" smtClean="0"/>
              <a:t>Po probrání dvou tematických celků BAROKO, ROKOKO následuje test. </a:t>
            </a:r>
          </a:p>
          <a:p>
            <a:endParaRPr lang="cs-CZ" sz="1400" dirty="0" smtClean="0"/>
          </a:p>
          <a:p>
            <a:r>
              <a:rPr lang="cs-CZ" sz="1400" dirty="0" smtClean="0"/>
              <a:t>Čas:  40 minut</a:t>
            </a:r>
            <a:endParaRPr lang="cs-CZ" sz="1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0"/>
            <a:lum/>
          </a:blip>
          <a:srcRect/>
          <a:stretch>
            <a:fillRect/>
          </a:stretch>
        </a:blipFill>
        <a:effectLst/>
      </p:bgPr>
    </p:bg>
    <p:spTree>
      <p:nvGrpSpPr>
        <p:cNvPr id="1" name=""/>
        <p:cNvGrpSpPr/>
        <p:nvPr/>
      </p:nvGrpSpPr>
      <p:grpSpPr>
        <a:xfrm>
          <a:off x="0" y="0"/>
          <a:ext cx="0" cy="0"/>
          <a:chOff x="0" y="0"/>
          <a:chExt cx="0" cy="0"/>
        </a:xfrm>
      </p:grpSpPr>
      <p:pic>
        <p:nvPicPr>
          <p:cNvPr id="5" name="Zástupný symbol pro obsah 4" descr="rokoko A4.TIF"/>
          <p:cNvPicPr>
            <a:picLocks noGrp="1" noChangeAspect="1"/>
          </p:cNvPicPr>
          <p:nvPr>
            <p:ph idx="1"/>
          </p:nvPr>
        </p:nvPicPr>
        <p:blipFill>
          <a:blip r:embed="rId3" cstate="print"/>
          <a:stretch>
            <a:fillRect/>
          </a:stretch>
        </p:blipFill>
        <p:spPr>
          <a:xfrm>
            <a:off x="3700715" y="0"/>
            <a:ext cx="5443285" cy="6858000"/>
          </a:xfrm>
        </p:spPr>
      </p:pic>
      <p:sp>
        <p:nvSpPr>
          <p:cNvPr id="2" name="Nadpis 1"/>
          <p:cNvSpPr>
            <a:spLocks noGrp="1"/>
          </p:cNvSpPr>
          <p:nvPr>
            <p:ph type="title"/>
          </p:nvPr>
        </p:nvSpPr>
        <p:spPr>
          <a:xfrm>
            <a:off x="457200" y="273050"/>
            <a:ext cx="3034679" cy="491654"/>
          </a:xfrm>
        </p:spPr>
        <p:txBody>
          <a:bodyPr/>
          <a:lstStyle/>
          <a:p>
            <a:r>
              <a:rPr lang="cs-CZ" dirty="0" smtClean="0"/>
              <a:t> </a:t>
            </a:r>
            <a:endParaRPr lang="cs-CZ" dirty="0"/>
          </a:p>
        </p:txBody>
      </p:sp>
      <p:sp>
        <p:nvSpPr>
          <p:cNvPr id="4" name="Zástupný symbol pro text 3"/>
          <p:cNvSpPr>
            <a:spLocks noGrp="1"/>
          </p:cNvSpPr>
          <p:nvPr>
            <p:ph type="body" sz="half" idx="2"/>
          </p:nvPr>
        </p:nvSpPr>
        <p:spPr>
          <a:xfrm>
            <a:off x="179512" y="0"/>
            <a:ext cx="4608512" cy="6858000"/>
          </a:xfrm>
        </p:spPr>
        <p:txBody>
          <a:bodyPr>
            <a:noAutofit/>
          </a:bodyPr>
          <a:lstStyle/>
          <a:p>
            <a:r>
              <a:rPr lang="cs-CZ" sz="2400" b="1" dirty="0" smtClean="0">
                <a:latin typeface="Arial" pitchFamily="34" charset="0"/>
                <a:ea typeface="Calibri" pitchFamily="34" charset="0"/>
                <a:cs typeface="Arial" pitchFamily="34" charset="0"/>
              </a:rPr>
              <a:t>POZDNÍ ROKOKO </a:t>
            </a:r>
            <a:r>
              <a:rPr lang="cs-CZ" sz="2000" b="1" dirty="0" smtClean="0">
                <a:latin typeface="Arial" pitchFamily="34" charset="0"/>
                <a:ea typeface="Calibri" pitchFamily="34" charset="0"/>
                <a:cs typeface="Arial" pitchFamily="34" charset="0"/>
              </a:rPr>
              <a:t>(1750 – 1789)</a:t>
            </a:r>
          </a:p>
          <a:p>
            <a:r>
              <a:rPr lang="cs-CZ" sz="2200" b="1" dirty="0" smtClean="0">
                <a:ea typeface="Calibri" pitchFamily="34" charset="0"/>
                <a:cs typeface="Arial" pitchFamily="34" charset="0"/>
              </a:rPr>
              <a:t>Účesy byly nižší a širší</a:t>
            </a:r>
            <a:r>
              <a:rPr lang="cs-CZ" sz="2200" dirty="0" smtClean="0">
                <a:ea typeface="Calibri" pitchFamily="34" charset="0"/>
                <a:cs typeface="Arial" pitchFamily="34" charset="0"/>
              </a:rPr>
              <a:t>.</a:t>
            </a:r>
            <a:br>
              <a:rPr lang="cs-CZ" sz="2200" dirty="0" smtClean="0">
                <a:ea typeface="Calibri" pitchFamily="34" charset="0"/>
                <a:cs typeface="Arial" pitchFamily="34" charset="0"/>
              </a:rPr>
            </a:br>
            <a:r>
              <a:rPr lang="cs-CZ" sz="2200" dirty="0" smtClean="0">
                <a:ea typeface="Calibri" pitchFamily="34" charset="0"/>
                <a:cs typeface="Arial" pitchFamily="34" charset="0"/>
              </a:rPr>
              <a:t>Vyrobit na hlavě kudrlinkovou, někdy téměř metrovou, záplavu korunovanou vycpaným kanárkem mohlo trvat téměř celý den, a nebylo by moudré ani ekonomické ji večer po plese rozpustit. Taková díla se </a:t>
            </a:r>
            <a:r>
              <a:rPr lang="cs-CZ" sz="2200" b="1" dirty="0" smtClean="0">
                <a:ea typeface="Calibri" pitchFamily="34" charset="0"/>
                <a:cs typeface="Arial" pitchFamily="34" charset="0"/>
              </a:rPr>
              <a:t>proto na hlavě nechávala několik dnů či dokonce celý týden. </a:t>
            </a:r>
            <a:r>
              <a:rPr lang="cs-CZ" sz="2200" dirty="0" smtClean="0">
                <a:ea typeface="Calibri" pitchFamily="34" charset="0"/>
                <a:cs typeface="Arial" pitchFamily="34" charset="0"/>
              </a:rPr>
              <a:t>Nejenže se tak velmi obtížně spalo, ale ve vlasech se množily různé </a:t>
            </a:r>
            <a:r>
              <a:rPr lang="cs-CZ" sz="2200" b="1" dirty="0" smtClean="0">
                <a:ea typeface="Calibri" pitchFamily="34" charset="0"/>
                <a:cs typeface="Arial" pitchFamily="34" charset="0"/>
              </a:rPr>
              <a:t>breberky, zejména vši</a:t>
            </a:r>
            <a:r>
              <a:rPr lang="cs-CZ" sz="2200" dirty="0" smtClean="0">
                <a:ea typeface="Calibri" pitchFamily="34" charset="0"/>
                <a:cs typeface="Arial" pitchFamily="34" charset="0"/>
              </a:rPr>
              <a:t>. Oblíbeným módním doplňkem se proto stala </a:t>
            </a:r>
            <a:r>
              <a:rPr lang="cs-CZ" sz="2200" b="1" dirty="0" smtClean="0">
                <a:ea typeface="Calibri" pitchFamily="34" charset="0"/>
                <a:cs typeface="Arial" pitchFamily="34" charset="0"/>
              </a:rPr>
              <a:t>drbátka a škrabátka. </a:t>
            </a:r>
          </a:p>
          <a:p>
            <a:r>
              <a:rPr lang="cs-CZ" sz="2200" dirty="0" smtClean="0">
                <a:ea typeface="Calibri" pitchFamily="34" charset="0"/>
                <a:cs typeface="Arial" pitchFamily="34" charset="0"/>
              </a:rPr>
              <a:t>Snaha o potlačení nepříjemného hmyzu byla také jedním z důvodů, proč se účesy z vlastních vlasů </a:t>
            </a:r>
            <a:br>
              <a:rPr lang="cs-CZ" sz="2200" dirty="0" smtClean="0">
                <a:ea typeface="Calibri" pitchFamily="34" charset="0"/>
                <a:cs typeface="Arial" pitchFamily="34" charset="0"/>
              </a:rPr>
            </a:br>
            <a:r>
              <a:rPr lang="cs-CZ" sz="2200" dirty="0" smtClean="0">
                <a:ea typeface="Calibri" pitchFamily="34" charset="0"/>
                <a:cs typeface="Arial" pitchFamily="34" charset="0"/>
              </a:rPr>
              <a:t>i paruky pudrovaly</a:t>
            </a:r>
            <a:r>
              <a:rPr lang="cs-CZ" sz="2200" i="1" dirty="0" smtClean="0">
                <a:ea typeface="Calibri" pitchFamily="34" charset="0"/>
                <a:cs typeface="Arial" pitchFamily="34" charset="0"/>
              </a:rPr>
              <a:t>.</a:t>
            </a:r>
            <a:endParaRPr lang="cs-CZ" sz="2200" dirty="0"/>
          </a:p>
        </p:txBody>
      </p:sp>
      <p:sp>
        <p:nvSpPr>
          <p:cNvPr id="6" name="Obdélník 5"/>
          <p:cNvSpPr/>
          <p:nvPr/>
        </p:nvSpPr>
        <p:spPr>
          <a:xfrm>
            <a:off x="8244408" y="404664"/>
            <a:ext cx="877228" cy="369332"/>
          </a:xfrm>
          <a:prstGeom prst="rect">
            <a:avLst/>
          </a:prstGeom>
        </p:spPr>
        <p:txBody>
          <a:bodyPr wrap="none">
            <a:spAutoFit/>
          </a:bodyPr>
          <a:lstStyle/>
          <a:p>
            <a:r>
              <a:rPr lang="cs-CZ" dirty="0" smtClean="0">
                <a:latin typeface="Arial" pitchFamily="34" charset="0"/>
                <a:cs typeface="Arial" pitchFamily="34" charset="0"/>
              </a:rPr>
              <a:t>Obr.10</a:t>
            </a:r>
            <a:endParaRPr lang="cs-CZ"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Zástupný symbol pro obsah 3" descr="hats4.jpg"/>
          <p:cNvPicPr>
            <a:picLocks noChangeAspect="1"/>
          </p:cNvPicPr>
          <p:nvPr/>
        </p:nvPicPr>
        <p:blipFill>
          <a:blip r:embed="rId2" cstate="print"/>
          <a:stretch>
            <a:fillRect/>
          </a:stretch>
        </p:blipFill>
        <p:spPr>
          <a:xfrm>
            <a:off x="827584" y="23336"/>
            <a:ext cx="7784355" cy="6834664"/>
          </a:xfrm>
          <a:prstGeom prst="rect">
            <a:avLst/>
          </a:prstGeom>
        </p:spPr>
      </p:pic>
      <p:sp>
        <p:nvSpPr>
          <p:cNvPr id="3" name="Obdélník 2"/>
          <p:cNvSpPr/>
          <p:nvPr/>
        </p:nvSpPr>
        <p:spPr>
          <a:xfrm>
            <a:off x="0" y="6488668"/>
            <a:ext cx="860107" cy="369332"/>
          </a:xfrm>
          <a:prstGeom prst="rect">
            <a:avLst/>
          </a:prstGeom>
        </p:spPr>
        <p:txBody>
          <a:bodyPr wrap="none">
            <a:spAutoFit/>
          </a:bodyPr>
          <a:lstStyle/>
          <a:p>
            <a:r>
              <a:rPr lang="cs-CZ" dirty="0" smtClean="0">
                <a:latin typeface="Arial" pitchFamily="34" charset="0"/>
                <a:cs typeface="Arial" pitchFamily="34" charset="0"/>
              </a:rPr>
              <a:t>Obr.11</a:t>
            </a:r>
            <a:endParaRPr lang="cs-CZ" dirty="0"/>
          </a:p>
        </p:txBody>
      </p:sp>
      <p:sp>
        <p:nvSpPr>
          <p:cNvPr id="4" name="Obdélník 3"/>
          <p:cNvSpPr/>
          <p:nvPr/>
        </p:nvSpPr>
        <p:spPr>
          <a:xfrm>
            <a:off x="1071538" y="6286520"/>
            <a:ext cx="7572428" cy="523220"/>
          </a:xfrm>
          <a:prstGeom prst="rect">
            <a:avLst/>
          </a:prstGeom>
        </p:spPr>
        <p:txBody>
          <a:bodyPr wrap="square">
            <a:spAutoFit/>
          </a:bodyPr>
          <a:lstStyle/>
          <a:p>
            <a:pPr algn="ctr"/>
            <a:r>
              <a:rPr lang="cs-CZ" sz="2800" b="1" dirty="0" smtClean="0">
                <a:latin typeface="Arial" pitchFamily="34" charset="0"/>
                <a:ea typeface="Times New Roman" pitchFamily="18" charset="0"/>
                <a:cs typeface="Arial" pitchFamily="34" charset="0"/>
              </a:rPr>
              <a:t>POKRÝVKY HLAVY</a:t>
            </a:r>
            <a:endParaRPr lang="cs-CZ" sz="28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Katka\Desktop\K-práce\2012-2013\Tvorba účesu\OBRÁZKY HISTORIE\8.ROKOKO\1740 markýza de pompadour.tif"/>
          <p:cNvPicPr>
            <a:picLocks noChangeAspect="1" noChangeArrowheads="1"/>
          </p:cNvPicPr>
          <p:nvPr/>
        </p:nvPicPr>
        <p:blipFill>
          <a:blip r:embed="rId2"/>
          <a:srcRect/>
          <a:stretch>
            <a:fillRect/>
          </a:stretch>
        </p:blipFill>
        <p:spPr bwMode="auto">
          <a:xfrm>
            <a:off x="0" y="0"/>
            <a:ext cx="5643570" cy="6859856"/>
          </a:xfrm>
          <a:prstGeom prst="rect">
            <a:avLst/>
          </a:prstGeom>
          <a:noFill/>
        </p:spPr>
      </p:pic>
      <p:sp>
        <p:nvSpPr>
          <p:cNvPr id="5" name="Obdélník 4"/>
          <p:cNvSpPr/>
          <p:nvPr/>
        </p:nvSpPr>
        <p:spPr>
          <a:xfrm>
            <a:off x="5572132" y="285728"/>
            <a:ext cx="3571868" cy="1323439"/>
          </a:xfrm>
          <a:prstGeom prst="rect">
            <a:avLst/>
          </a:prstGeom>
        </p:spPr>
        <p:txBody>
          <a:bodyPr wrap="square">
            <a:spAutoFit/>
          </a:bodyPr>
          <a:lstStyle/>
          <a:p>
            <a:pPr algn="ctr"/>
            <a:r>
              <a:rPr lang="cs-CZ" sz="4000" b="1" dirty="0" smtClean="0">
                <a:solidFill>
                  <a:srgbClr val="FF0000"/>
                </a:solidFill>
                <a:latin typeface="Arial" pitchFamily="34" charset="0"/>
                <a:cs typeface="Arial" pitchFamily="34" charset="0"/>
              </a:rPr>
              <a:t>ÚKOLY PRO </a:t>
            </a:r>
          </a:p>
          <a:p>
            <a:pPr algn="ctr"/>
            <a:r>
              <a:rPr lang="cs-CZ" sz="4000" b="1" dirty="0" smtClean="0">
                <a:solidFill>
                  <a:srgbClr val="FF0000"/>
                </a:solidFill>
                <a:latin typeface="Arial" pitchFamily="34" charset="0"/>
                <a:cs typeface="Arial" pitchFamily="34" charset="0"/>
              </a:rPr>
              <a:t>ŽÁKY</a:t>
            </a:r>
            <a:endParaRPr lang="cs-CZ" sz="4000" dirty="0">
              <a:solidFill>
                <a:srgbClr val="FF0000"/>
              </a:solidFill>
            </a:endParaRPr>
          </a:p>
        </p:txBody>
      </p:sp>
      <p:sp>
        <p:nvSpPr>
          <p:cNvPr id="6" name="Obdélník 5"/>
          <p:cNvSpPr/>
          <p:nvPr/>
        </p:nvSpPr>
        <p:spPr>
          <a:xfrm>
            <a:off x="6072198" y="1857364"/>
            <a:ext cx="2714644" cy="4893647"/>
          </a:xfrm>
          <a:prstGeom prst="rect">
            <a:avLst/>
          </a:prstGeom>
        </p:spPr>
        <p:txBody>
          <a:bodyPr wrap="square">
            <a:spAutoFit/>
          </a:bodyPr>
          <a:lstStyle/>
          <a:p>
            <a:pPr marL="342900" indent="-342900">
              <a:buAutoNum type="arabicPeriod"/>
            </a:pPr>
            <a:r>
              <a:rPr lang="cs-CZ" sz="2400" b="1" dirty="0" smtClean="0">
                <a:ea typeface="Times New Roman" pitchFamily="18" charset="0"/>
                <a:cs typeface="Arial" pitchFamily="34" charset="0"/>
              </a:rPr>
              <a:t>Pokuste se podle tohoto schematického znázornění nakreslit svou představu </a:t>
            </a:r>
            <a:br>
              <a:rPr lang="cs-CZ" sz="2400" b="1" dirty="0" smtClean="0">
                <a:ea typeface="Times New Roman" pitchFamily="18" charset="0"/>
                <a:cs typeface="Arial" pitchFamily="34" charset="0"/>
              </a:rPr>
            </a:br>
            <a:r>
              <a:rPr lang="cs-CZ" sz="2400" b="1" dirty="0" smtClean="0">
                <a:ea typeface="Times New Roman" pitchFamily="18" charset="0"/>
                <a:cs typeface="Arial" pitchFamily="34" charset="0"/>
              </a:rPr>
              <a:t>o budoucím účesu.</a:t>
            </a:r>
          </a:p>
          <a:p>
            <a:pPr marL="342900" indent="-342900">
              <a:buAutoNum type="arabicPeriod"/>
            </a:pPr>
            <a:r>
              <a:rPr lang="cs-CZ" sz="2400" b="1" dirty="0" smtClean="0">
                <a:cs typeface="Arial" pitchFamily="34" charset="0"/>
              </a:rPr>
              <a:t>Zařaďte, do kterého období rokoka by patřil (rané, vrcholné, pozdní).</a:t>
            </a:r>
            <a:endParaRPr lang="cs-CZ" sz="2400" dirty="0"/>
          </a:p>
        </p:txBody>
      </p:sp>
      <p:sp>
        <p:nvSpPr>
          <p:cNvPr id="7" name="Obdélník 6"/>
          <p:cNvSpPr/>
          <p:nvPr/>
        </p:nvSpPr>
        <p:spPr>
          <a:xfrm>
            <a:off x="5643570" y="6488668"/>
            <a:ext cx="877228" cy="369332"/>
          </a:xfrm>
          <a:prstGeom prst="rect">
            <a:avLst/>
          </a:prstGeom>
        </p:spPr>
        <p:txBody>
          <a:bodyPr wrap="none">
            <a:spAutoFit/>
          </a:bodyPr>
          <a:lstStyle/>
          <a:p>
            <a:r>
              <a:rPr lang="cs-CZ" dirty="0" smtClean="0">
                <a:latin typeface="Arial" pitchFamily="34" charset="0"/>
                <a:cs typeface="Arial" pitchFamily="34" charset="0"/>
              </a:rPr>
              <a:t>Obr.21</a:t>
            </a:r>
            <a:endParaRPr lang="cs-CZ"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0"/>
            <a:lum/>
          </a:blip>
          <a:srcRect/>
          <a:stretch>
            <a:fillRect/>
          </a:stretch>
        </a:blipFill>
        <a:effectLst/>
      </p:bgPr>
    </p:bg>
    <p:spTree>
      <p:nvGrpSpPr>
        <p:cNvPr id="1" name=""/>
        <p:cNvGrpSpPr/>
        <p:nvPr/>
      </p:nvGrpSpPr>
      <p:grpSpPr>
        <a:xfrm>
          <a:off x="0" y="0"/>
          <a:ext cx="0" cy="0"/>
          <a:chOff x="0" y="0"/>
          <a:chExt cx="0" cy="0"/>
        </a:xfrm>
      </p:grpSpPr>
      <p:pic>
        <p:nvPicPr>
          <p:cNvPr id="8" name="Zástupný symbol pro obsah 7" descr="11486285_720.jpg"/>
          <p:cNvPicPr>
            <a:picLocks noGrp="1" noChangeAspect="1"/>
          </p:cNvPicPr>
          <p:nvPr>
            <p:ph idx="1"/>
          </p:nvPr>
        </p:nvPicPr>
        <p:blipFill>
          <a:blip r:embed="rId3" cstate="print"/>
          <a:stretch>
            <a:fillRect/>
          </a:stretch>
        </p:blipFill>
        <p:spPr>
          <a:xfrm>
            <a:off x="2120396" y="1"/>
            <a:ext cx="7023603" cy="4653136"/>
          </a:xfrm>
        </p:spPr>
      </p:pic>
      <p:sp>
        <p:nvSpPr>
          <p:cNvPr id="2" name="Nadpis 1"/>
          <p:cNvSpPr>
            <a:spLocks noGrp="1"/>
          </p:cNvSpPr>
          <p:nvPr>
            <p:ph type="title"/>
          </p:nvPr>
        </p:nvSpPr>
        <p:spPr>
          <a:xfrm>
            <a:off x="1" y="0"/>
            <a:ext cx="2123728" cy="1556792"/>
          </a:xfrm>
        </p:spPr>
        <p:txBody>
          <a:bodyPr>
            <a:normAutofit/>
          </a:bodyPr>
          <a:lstStyle/>
          <a:p>
            <a:pPr algn="ctr"/>
            <a:r>
              <a:rPr lang="cs-CZ" sz="3200" dirty="0" smtClean="0"/>
              <a:t>ODĚV - ŽENY</a:t>
            </a:r>
            <a:endParaRPr lang="cs-CZ" sz="3200" dirty="0"/>
          </a:p>
        </p:txBody>
      </p:sp>
      <p:sp>
        <p:nvSpPr>
          <p:cNvPr id="4" name="Zástupný symbol pro text 3"/>
          <p:cNvSpPr>
            <a:spLocks noGrp="1"/>
          </p:cNvSpPr>
          <p:nvPr>
            <p:ph type="body" sz="half" idx="2"/>
          </p:nvPr>
        </p:nvSpPr>
        <p:spPr>
          <a:xfrm>
            <a:off x="0" y="4653136"/>
            <a:ext cx="9144000" cy="2204864"/>
          </a:xfrm>
        </p:spPr>
        <p:txBody>
          <a:bodyPr>
            <a:noAutofit/>
          </a:bodyPr>
          <a:lstStyle/>
          <a:p>
            <a:r>
              <a:rPr lang="cs-CZ" sz="2300" dirty="0" smtClean="0">
                <a:latin typeface="Arial" pitchFamily="34" charset="0"/>
                <a:cs typeface="Arial" pitchFamily="34" charset="0"/>
              </a:rPr>
              <a:t>Spodní prádlo žen tvořil </a:t>
            </a:r>
            <a:r>
              <a:rPr lang="cs-CZ" sz="2300" b="1" dirty="0" smtClean="0">
                <a:latin typeface="Arial" pitchFamily="34" charset="0"/>
                <a:cs typeface="Arial" pitchFamily="34" charset="0"/>
              </a:rPr>
              <a:t>korzet</a:t>
            </a:r>
            <a:r>
              <a:rPr lang="cs-CZ" sz="2300" dirty="0" smtClean="0">
                <a:latin typeface="Arial" pitchFamily="34" charset="0"/>
                <a:cs typeface="Arial" pitchFamily="34" charset="0"/>
              </a:rPr>
              <a:t>, který byl v módě už od renesance, ale </a:t>
            </a:r>
            <a:r>
              <a:rPr lang="cs-CZ" sz="2300" b="1" dirty="0" smtClean="0">
                <a:latin typeface="Arial" pitchFamily="34" charset="0"/>
                <a:cs typeface="Arial" pitchFamily="34" charset="0"/>
              </a:rPr>
              <a:t>neměl za úkol stahovat pas</a:t>
            </a:r>
            <a:r>
              <a:rPr lang="cs-CZ" sz="2300" dirty="0" smtClean="0">
                <a:latin typeface="Arial" pitchFamily="34" charset="0"/>
                <a:cs typeface="Arial" pitchFamily="34" charset="0"/>
              </a:rPr>
              <a:t>; jeho primární úlohou bylo </a:t>
            </a:r>
            <a:r>
              <a:rPr lang="cs-CZ" sz="2300" b="1" dirty="0" smtClean="0">
                <a:latin typeface="Arial" pitchFamily="34" charset="0"/>
                <a:cs typeface="Arial" pitchFamily="34" charset="0"/>
              </a:rPr>
              <a:t>zploštit prsa </a:t>
            </a:r>
            <a:r>
              <a:rPr lang="cs-CZ" sz="2300" dirty="0" smtClean="0">
                <a:latin typeface="Arial" pitchFamily="34" charset="0"/>
                <a:cs typeface="Arial" pitchFamily="34" charset="0"/>
              </a:rPr>
              <a:t>a vyzdvihnout je, aby vypadala svůdně ve výstřihu. </a:t>
            </a:r>
          </a:p>
          <a:p>
            <a:r>
              <a:rPr lang="cs-CZ" sz="2300" dirty="0" smtClean="0">
                <a:latin typeface="Arial" pitchFamily="34" charset="0"/>
                <a:cs typeface="Arial" pitchFamily="34" charset="0"/>
              </a:rPr>
              <a:t>Byl pevně </a:t>
            </a:r>
            <a:r>
              <a:rPr lang="cs-CZ" sz="2300" b="1" dirty="0" smtClean="0">
                <a:latin typeface="Arial" pitchFamily="34" charset="0"/>
                <a:cs typeface="Arial" pitchFamily="34" charset="0"/>
              </a:rPr>
              <a:t>vyztužený kosticemi</a:t>
            </a:r>
            <a:r>
              <a:rPr lang="cs-CZ" sz="2300" dirty="0" smtClean="0">
                <a:latin typeface="Arial" pitchFamily="34" charset="0"/>
                <a:cs typeface="Arial" pitchFamily="34" charset="0"/>
              </a:rPr>
              <a:t>. Pod korzet se oblékala </a:t>
            </a:r>
            <a:r>
              <a:rPr lang="cs-CZ" sz="2300" b="1" dirty="0" smtClean="0">
                <a:latin typeface="Arial" pitchFamily="34" charset="0"/>
                <a:cs typeface="Arial" pitchFamily="34" charset="0"/>
              </a:rPr>
              <a:t>košilka</a:t>
            </a:r>
            <a:r>
              <a:rPr lang="cs-CZ" sz="2300" dirty="0" smtClean="0">
                <a:latin typeface="Arial" pitchFamily="34" charset="0"/>
                <a:cs typeface="Arial" pitchFamily="34" charset="0"/>
              </a:rPr>
              <a:t>, která vypadala v podstatě jako spodní šaty. </a:t>
            </a:r>
          </a:p>
        </p:txBody>
      </p:sp>
      <p:sp>
        <p:nvSpPr>
          <p:cNvPr id="6" name="Obdélník 5"/>
          <p:cNvSpPr/>
          <p:nvPr/>
        </p:nvSpPr>
        <p:spPr>
          <a:xfrm>
            <a:off x="1259632" y="0"/>
            <a:ext cx="877228" cy="369332"/>
          </a:xfrm>
          <a:prstGeom prst="rect">
            <a:avLst/>
          </a:prstGeom>
        </p:spPr>
        <p:txBody>
          <a:bodyPr wrap="none">
            <a:spAutoFit/>
          </a:bodyPr>
          <a:lstStyle/>
          <a:p>
            <a:r>
              <a:rPr lang="cs-CZ" dirty="0" smtClean="0">
                <a:latin typeface="Arial" pitchFamily="34" charset="0"/>
                <a:cs typeface="Arial" pitchFamily="34" charset="0"/>
              </a:rPr>
              <a:t>Obr.12</a:t>
            </a:r>
            <a:endParaRPr lang="cs-CZ"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static1.asmira.com/photo/98/379798/album/11129253_720.jpg"/>
          <p:cNvPicPr>
            <a:picLocks noChangeAspect="1" noChangeArrowheads="1"/>
          </p:cNvPicPr>
          <p:nvPr/>
        </p:nvPicPr>
        <p:blipFill>
          <a:blip r:embed="rId2" cstate="print"/>
          <a:srcRect/>
          <a:stretch>
            <a:fillRect/>
          </a:stretch>
        </p:blipFill>
        <p:spPr bwMode="auto">
          <a:xfrm>
            <a:off x="4006475" y="0"/>
            <a:ext cx="5137525" cy="6858000"/>
          </a:xfrm>
          <a:prstGeom prst="rect">
            <a:avLst/>
          </a:prstGeom>
          <a:noFill/>
        </p:spPr>
      </p:pic>
      <p:sp>
        <p:nvSpPr>
          <p:cNvPr id="3" name="Obdélník 2"/>
          <p:cNvSpPr/>
          <p:nvPr/>
        </p:nvSpPr>
        <p:spPr>
          <a:xfrm>
            <a:off x="8266772" y="0"/>
            <a:ext cx="877228" cy="369332"/>
          </a:xfrm>
          <a:prstGeom prst="rect">
            <a:avLst/>
          </a:prstGeom>
        </p:spPr>
        <p:txBody>
          <a:bodyPr wrap="none">
            <a:spAutoFit/>
          </a:bodyPr>
          <a:lstStyle/>
          <a:p>
            <a:r>
              <a:rPr lang="cs-CZ" dirty="0" smtClean="0">
                <a:solidFill>
                  <a:schemeClr val="bg1"/>
                </a:solidFill>
                <a:latin typeface="Arial" pitchFamily="34" charset="0"/>
                <a:cs typeface="Arial" pitchFamily="34" charset="0"/>
              </a:rPr>
              <a:t>Obr.13</a:t>
            </a:r>
            <a:endParaRPr lang="cs-CZ" dirty="0">
              <a:solidFill>
                <a:schemeClr val="bg1"/>
              </a:solidFill>
            </a:endParaRPr>
          </a:p>
        </p:txBody>
      </p:sp>
      <p:sp>
        <p:nvSpPr>
          <p:cNvPr id="4" name="Obdélník 3"/>
          <p:cNvSpPr/>
          <p:nvPr/>
        </p:nvSpPr>
        <p:spPr>
          <a:xfrm>
            <a:off x="0" y="0"/>
            <a:ext cx="3995936" cy="6878806"/>
          </a:xfrm>
          <a:prstGeom prst="rect">
            <a:avLst/>
          </a:prstGeom>
        </p:spPr>
        <p:txBody>
          <a:bodyPr wrap="square">
            <a:spAutoFit/>
          </a:bodyPr>
          <a:lstStyle/>
          <a:p>
            <a:r>
              <a:rPr lang="cs-CZ" sz="2100" dirty="0" smtClean="0">
                <a:latin typeface="Arial" pitchFamily="34" charset="0"/>
                <a:cs typeface="Arial" pitchFamily="34" charset="0"/>
              </a:rPr>
              <a:t>Bohatou sukni nadzvedával </a:t>
            </a:r>
            <a:r>
              <a:rPr lang="cs-CZ" sz="2100" i="1" dirty="0" smtClean="0">
                <a:latin typeface="Arial" pitchFamily="34" charset="0"/>
                <a:cs typeface="Arial" pitchFamily="34" charset="0"/>
              </a:rPr>
              <a:t>panier</a:t>
            </a:r>
            <a:r>
              <a:rPr lang="cs-CZ" sz="2100" dirty="0" smtClean="0">
                <a:latin typeface="Arial" pitchFamily="34" charset="0"/>
                <a:cs typeface="Arial" pitchFamily="34" charset="0"/>
              </a:rPr>
              <a:t>, který zavedla madame de </a:t>
            </a:r>
            <a:r>
              <a:rPr lang="cs-CZ" sz="2100" dirty="0" err="1" smtClean="0">
                <a:latin typeface="Arial" pitchFamily="34" charset="0"/>
                <a:cs typeface="Arial" pitchFamily="34" charset="0"/>
              </a:rPr>
              <a:t>Montespan</a:t>
            </a:r>
            <a:r>
              <a:rPr lang="cs-CZ" sz="2100" dirty="0" smtClean="0">
                <a:latin typeface="Arial" pitchFamily="34" charset="0"/>
                <a:cs typeface="Arial" pitchFamily="34" charset="0"/>
              </a:rPr>
              <a:t>, aby tak zakrývala svá těhotenství. Panier bývá u nás někdy nesprávně nazýván krinolína; to je ale chybné označení, protože pojem krinolína pochází až z poloviny 19. století, </a:t>
            </a:r>
            <a:br>
              <a:rPr lang="cs-CZ" sz="2100" dirty="0" smtClean="0">
                <a:latin typeface="Arial" pitchFamily="34" charset="0"/>
                <a:cs typeface="Arial" pitchFamily="34" charset="0"/>
              </a:rPr>
            </a:br>
            <a:r>
              <a:rPr lang="cs-CZ" sz="2100" dirty="0" smtClean="0">
                <a:latin typeface="Arial" pitchFamily="34" charset="0"/>
                <a:cs typeface="Arial" pitchFamily="34" charset="0"/>
              </a:rPr>
              <a:t>z anglického slova "</a:t>
            </a:r>
            <a:r>
              <a:rPr lang="cs-CZ" sz="2100" dirty="0" err="1" smtClean="0">
                <a:latin typeface="Arial" pitchFamily="34" charset="0"/>
                <a:cs typeface="Arial" pitchFamily="34" charset="0"/>
              </a:rPr>
              <a:t>crines</a:t>
            </a:r>
            <a:r>
              <a:rPr lang="cs-CZ" sz="2100" dirty="0" smtClean="0">
                <a:latin typeface="Arial" pitchFamily="34" charset="0"/>
                <a:cs typeface="Arial" pitchFamily="34" charset="0"/>
              </a:rPr>
              <a:t>", koňské žíně, ze kterých byla krinolína zhotovená. Naproti tomu panier znamená doslova "koš" a byla to spodničková kostra zhotovená z rákosu nebo velrybích kostí, která sloužila jako opora široké sukně. V první polovině 18. století měla tvar zvonu, ale potom se začala dělit na dva postranní díly ve tvaru půlkulového koše.</a:t>
            </a:r>
            <a:endParaRPr lang="cs-CZ" sz="21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p:cNvSpPr/>
          <p:nvPr/>
        </p:nvSpPr>
        <p:spPr>
          <a:xfrm>
            <a:off x="7812360" y="188640"/>
            <a:ext cx="877228" cy="369332"/>
          </a:xfrm>
          <a:prstGeom prst="rect">
            <a:avLst/>
          </a:prstGeom>
        </p:spPr>
        <p:txBody>
          <a:bodyPr wrap="none">
            <a:spAutoFit/>
          </a:bodyPr>
          <a:lstStyle/>
          <a:p>
            <a:r>
              <a:rPr lang="cs-CZ" dirty="0" smtClean="0">
                <a:latin typeface="Arial" pitchFamily="34" charset="0"/>
                <a:cs typeface="Arial" pitchFamily="34" charset="0"/>
              </a:rPr>
              <a:t>Obr.15</a:t>
            </a:r>
            <a:endParaRPr lang="cs-CZ" dirty="0"/>
          </a:p>
        </p:txBody>
      </p:sp>
      <p:pic>
        <p:nvPicPr>
          <p:cNvPr id="10242" name="Picture 2" descr="http://static0.asmira.com/photo/98/379798/album/11129014_224.jpg"/>
          <p:cNvPicPr>
            <a:picLocks noChangeAspect="1" noChangeArrowheads="1"/>
          </p:cNvPicPr>
          <p:nvPr/>
        </p:nvPicPr>
        <p:blipFill>
          <a:blip r:embed="rId2" cstate="print"/>
          <a:srcRect/>
          <a:stretch>
            <a:fillRect/>
          </a:stretch>
        </p:blipFill>
        <p:spPr bwMode="auto">
          <a:xfrm>
            <a:off x="0" y="980728"/>
            <a:ext cx="5492546" cy="5328592"/>
          </a:xfrm>
          <a:prstGeom prst="rect">
            <a:avLst/>
          </a:prstGeom>
          <a:noFill/>
        </p:spPr>
      </p:pic>
      <p:pic>
        <p:nvPicPr>
          <p:cNvPr id="10244" name="Picture 4" descr="http://static0.asmira.com/photo/98/379798/album/11486250_224.jpg"/>
          <p:cNvPicPr>
            <a:picLocks noChangeAspect="1" noChangeArrowheads="1"/>
          </p:cNvPicPr>
          <p:nvPr/>
        </p:nvPicPr>
        <p:blipFill>
          <a:blip r:embed="rId3" cstate="print"/>
          <a:srcRect/>
          <a:stretch>
            <a:fillRect/>
          </a:stretch>
        </p:blipFill>
        <p:spPr bwMode="auto">
          <a:xfrm>
            <a:off x="5652120" y="476672"/>
            <a:ext cx="3168352" cy="6121382"/>
          </a:xfrm>
          <a:prstGeom prst="rect">
            <a:avLst/>
          </a:prstGeom>
          <a:noFill/>
        </p:spPr>
      </p:pic>
      <p:sp>
        <p:nvSpPr>
          <p:cNvPr id="6" name="Obdélník 5"/>
          <p:cNvSpPr/>
          <p:nvPr/>
        </p:nvSpPr>
        <p:spPr>
          <a:xfrm>
            <a:off x="179512" y="548680"/>
            <a:ext cx="877228" cy="369332"/>
          </a:xfrm>
          <a:prstGeom prst="rect">
            <a:avLst/>
          </a:prstGeom>
        </p:spPr>
        <p:txBody>
          <a:bodyPr wrap="none">
            <a:spAutoFit/>
          </a:bodyPr>
          <a:lstStyle/>
          <a:p>
            <a:r>
              <a:rPr lang="cs-CZ" dirty="0" smtClean="0">
                <a:latin typeface="Arial" pitchFamily="34" charset="0"/>
                <a:cs typeface="Arial" pitchFamily="34" charset="0"/>
              </a:rPr>
              <a:t>Obr.14</a:t>
            </a:r>
            <a:endParaRPr lang="cs-CZ"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188640"/>
            <a:ext cx="4499992" cy="1296144"/>
          </a:xfrm>
        </p:spPr>
        <p:txBody>
          <a:bodyPr>
            <a:normAutofit/>
          </a:bodyPr>
          <a:lstStyle/>
          <a:p>
            <a:pPr algn="ctr"/>
            <a:r>
              <a:rPr lang="cs-CZ" sz="3600" dirty="0" smtClean="0"/>
              <a:t>SPODNÍ PRÁDLO ŽEN</a:t>
            </a:r>
            <a:endParaRPr lang="cs-CZ" sz="3600" dirty="0"/>
          </a:p>
        </p:txBody>
      </p:sp>
      <p:pic>
        <p:nvPicPr>
          <p:cNvPr id="5" name="Zástupný symbol pro obsah 4" descr="magdusky_blog_cz.jpg"/>
          <p:cNvPicPr>
            <a:picLocks noGrp="1" noChangeAspect="1"/>
          </p:cNvPicPr>
          <p:nvPr>
            <p:ph idx="1"/>
          </p:nvPr>
        </p:nvPicPr>
        <p:blipFill>
          <a:blip r:embed="rId2" cstate="print"/>
          <a:stretch>
            <a:fillRect/>
          </a:stretch>
        </p:blipFill>
        <p:spPr>
          <a:xfrm>
            <a:off x="4558640" y="4987"/>
            <a:ext cx="3685768" cy="6860467"/>
          </a:xfrm>
        </p:spPr>
      </p:pic>
      <p:sp>
        <p:nvSpPr>
          <p:cNvPr id="4" name="Zástupný symbol pro text 3"/>
          <p:cNvSpPr>
            <a:spLocks noGrp="1"/>
          </p:cNvSpPr>
          <p:nvPr>
            <p:ph type="body" sz="half" idx="2"/>
          </p:nvPr>
        </p:nvSpPr>
        <p:spPr>
          <a:xfrm>
            <a:off x="179512" y="1700808"/>
            <a:ext cx="4104456" cy="4392488"/>
          </a:xfrm>
        </p:spPr>
        <p:txBody>
          <a:bodyPr>
            <a:normAutofit/>
          </a:bodyPr>
          <a:lstStyle/>
          <a:p>
            <a:endParaRPr lang="cs-CZ" dirty="0" smtClean="0">
              <a:latin typeface="Arial" pitchFamily="34" charset="0"/>
              <a:cs typeface="Arial" pitchFamily="34" charset="0"/>
            </a:endParaRPr>
          </a:p>
          <a:p>
            <a:r>
              <a:rPr lang="cs-CZ" sz="2400" b="1" dirty="0" smtClean="0">
                <a:latin typeface="Arial" pitchFamily="34" charset="0"/>
                <a:cs typeface="Arial" pitchFamily="34" charset="0"/>
              </a:rPr>
              <a:t>Kompletní spodní oděv:</a:t>
            </a:r>
          </a:p>
          <a:p>
            <a:r>
              <a:rPr lang="cs-CZ" sz="2400" b="1" dirty="0" smtClean="0">
                <a:latin typeface="Arial" pitchFamily="34" charset="0"/>
                <a:cs typeface="Arial" pitchFamily="34" charset="0"/>
              </a:rPr>
              <a:t>Korzet</a:t>
            </a:r>
            <a:r>
              <a:rPr lang="cs-CZ" sz="2400" dirty="0" smtClean="0">
                <a:latin typeface="Arial" pitchFamily="34" charset="0"/>
                <a:cs typeface="Arial" pitchFamily="34" charset="0"/>
              </a:rPr>
              <a:t>, cca r.1760 - 1770, hnědý bavlněný satén, zpevněný 162 kosticemi; </a:t>
            </a:r>
          </a:p>
          <a:p>
            <a:r>
              <a:rPr lang="cs-CZ" sz="2400" b="1" dirty="0" smtClean="0">
                <a:latin typeface="Arial" pitchFamily="34" charset="0"/>
                <a:cs typeface="Arial" pitchFamily="34" charset="0"/>
              </a:rPr>
              <a:t>panier</a:t>
            </a:r>
            <a:r>
              <a:rPr lang="cs-CZ" sz="2400" dirty="0" smtClean="0">
                <a:latin typeface="Arial" pitchFamily="34" charset="0"/>
                <a:cs typeface="Arial" pitchFamily="34" charset="0"/>
              </a:rPr>
              <a:t>, kolem r.1775, bavlněný kartoun tvarovaný oválnou proutěnou obručí </a:t>
            </a:r>
            <a:br>
              <a:rPr lang="cs-CZ" sz="2400" dirty="0" smtClean="0">
                <a:latin typeface="Arial" pitchFamily="34" charset="0"/>
                <a:cs typeface="Arial" pitchFamily="34" charset="0"/>
              </a:rPr>
            </a:br>
            <a:r>
              <a:rPr lang="cs-CZ" sz="2400" dirty="0" smtClean="0">
                <a:latin typeface="Arial" pitchFamily="34" charset="0"/>
                <a:cs typeface="Arial" pitchFamily="34" charset="0"/>
              </a:rPr>
              <a:t>a vycpávkami;</a:t>
            </a:r>
          </a:p>
          <a:p>
            <a:r>
              <a:rPr lang="cs-CZ" sz="2400" b="1" dirty="0" smtClean="0">
                <a:latin typeface="Arial" pitchFamily="34" charset="0"/>
                <a:cs typeface="Arial" pitchFamily="34" charset="0"/>
              </a:rPr>
              <a:t>lněná košilka</a:t>
            </a:r>
            <a:r>
              <a:rPr lang="cs-CZ" sz="2400" dirty="0" smtClean="0">
                <a:latin typeface="Arial" pitchFamily="34" charset="0"/>
                <a:cs typeface="Arial" pitchFamily="34" charset="0"/>
              </a:rPr>
              <a:t>, kolem r.1780.</a:t>
            </a:r>
            <a:endParaRPr lang="cs-CZ" sz="2400" dirty="0"/>
          </a:p>
        </p:txBody>
      </p:sp>
      <p:cxnSp>
        <p:nvCxnSpPr>
          <p:cNvPr id="7" name="Přímá spojovací šipka 6"/>
          <p:cNvCxnSpPr/>
          <p:nvPr/>
        </p:nvCxnSpPr>
        <p:spPr>
          <a:xfrm flipV="1">
            <a:off x="3635896" y="1700808"/>
            <a:ext cx="2160240" cy="10081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Přímá spojovací šipka 8"/>
          <p:cNvCxnSpPr/>
          <p:nvPr/>
        </p:nvCxnSpPr>
        <p:spPr>
          <a:xfrm flipV="1">
            <a:off x="2987824" y="2852936"/>
            <a:ext cx="2160240" cy="10081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Obdélník 11"/>
          <p:cNvSpPr/>
          <p:nvPr/>
        </p:nvSpPr>
        <p:spPr>
          <a:xfrm>
            <a:off x="8172400" y="0"/>
            <a:ext cx="966996" cy="369332"/>
          </a:xfrm>
          <a:prstGeom prst="rect">
            <a:avLst/>
          </a:prstGeom>
        </p:spPr>
        <p:txBody>
          <a:bodyPr wrap="none">
            <a:spAutoFit/>
          </a:bodyPr>
          <a:lstStyle/>
          <a:p>
            <a:r>
              <a:rPr lang="cs-CZ" b="1" dirty="0" smtClean="0">
                <a:latin typeface="Arial" pitchFamily="34" charset="0"/>
                <a:cs typeface="Arial" pitchFamily="34" charset="0"/>
              </a:rPr>
              <a:t>Obr. 16</a:t>
            </a:r>
            <a:endParaRPr lang="cs-CZ" dirty="0"/>
          </a:p>
        </p:txBody>
      </p:sp>
      <p:cxnSp>
        <p:nvCxnSpPr>
          <p:cNvPr id="10" name="Přímá spojovací šipka 9"/>
          <p:cNvCxnSpPr/>
          <p:nvPr/>
        </p:nvCxnSpPr>
        <p:spPr>
          <a:xfrm flipV="1">
            <a:off x="3995936" y="4293096"/>
            <a:ext cx="1368152" cy="10081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5292080" y="1340768"/>
            <a:ext cx="3168352" cy="830997"/>
          </a:xfrm>
          <a:prstGeom prst="rect">
            <a:avLst/>
          </a:prstGeom>
        </p:spPr>
        <p:txBody>
          <a:bodyPr wrap="square">
            <a:spAutoFit/>
          </a:bodyPr>
          <a:lstStyle/>
          <a:p>
            <a:pPr algn="ctr"/>
            <a:r>
              <a:rPr lang="cs-CZ" sz="4800" b="1" dirty="0" smtClean="0"/>
              <a:t>OBUV</a:t>
            </a:r>
            <a:endParaRPr lang="cs-CZ" sz="4800" b="1" dirty="0"/>
          </a:p>
        </p:txBody>
      </p:sp>
      <p:pic>
        <p:nvPicPr>
          <p:cNvPr id="28676" name="Picture 4" descr="G:\K-práce\2011-2012\Tvorba účesu\8.ROKOKO\18629-damske-boty-na-podpatku-ze-zluteho-hedvabi_worn.cz.jpg"/>
          <p:cNvPicPr>
            <a:picLocks noChangeAspect="1" noChangeArrowheads="1"/>
          </p:cNvPicPr>
          <p:nvPr/>
        </p:nvPicPr>
        <p:blipFill>
          <a:blip r:embed="rId2" cstate="print"/>
          <a:srcRect/>
          <a:stretch>
            <a:fillRect/>
          </a:stretch>
        </p:blipFill>
        <p:spPr bwMode="auto">
          <a:xfrm>
            <a:off x="0" y="3295650"/>
            <a:ext cx="4400550" cy="3562350"/>
          </a:xfrm>
          <a:prstGeom prst="rect">
            <a:avLst/>
          </a:prstGeom>
          <a:noFill/>
        </p:spPr>
      </p:pic>
      <p:sp>
        <p:nvSpPr>
          <p:cNvPr id="6" name="Obdélník 5"/>
          <p:cNvSpPr/>
          <p:nvPr/>
        </p:nvSpPr>
        <p:spPr>
          <a:xfrm>
            <a:off x="3419872" y="3501008"/>
            <a:ext cx="966996" cy="369332"/>
          </a:xfrm>
          <a:prstGeom prst="rect">
            <a:avLst/>
          </a:prstGeom>
        </p:spPr>
        <p:txBody>
          <a:bodyPr wrap="none">
            <a:spAutoFit/>
          </a:bodyPr>
          <a:lstStyle/>
          <a:p>
            <a:r>
              <a:rPr lang="cs-CZ" b="1" dirty="0" smtClean="0">
                <a:solidFill>
                  <a:schemeClr val="bg1"/>
                </a:solidFill>
                <a:latin typeface="Arial" pitchFamily="34" charset="0"/>
                <a:cs typeface="Arial" pitchFamily="34" charset="0"/>
              </a:rPr>
              <a:t>Obr. 17</a:t>
            </a:r>
            <a:endParaRPr lang="cs-CZ" dirty="0">
              <a:solidFill>
                <a:schemeClr val="bg1"/>
              </a:solidFill>
            </a:endParaRPr>
          </a:p>
        </p:txBody>
      </p:sp>
      <p:pic>
        <p:nvPicPr>
          <p:cNvPr id="5122" name="Picture 2" descr="image of pink silk shoes"/>
          <p:cNvPicPr>
            <a:picLocks noChangeAspect="1" noChangeArrowheads="1"/>
          </p:cNvPicPr>
          <p:nvPr/>
        </p:nvPicPr>
        <p:blipFill>
          <a:blip r:embed="rId3" cstate="print"/>
          <a:srcRect/>
          <a:stretch>
            <a:fillRect/>
          </a:stretch>
        </p:blipFill>
        <p:spPr bwMode="auto">
          <a:xfrm>
            <a:off x="5004048" y="3302518"/>
            <a:ext cx="4139952" cy="3551645"/>
          </a:xfrm>
          <a:prstGeom prst="rect">
            <a:avLst/>
          </a:prstGeom>
          <a:noFill/>
        </p:spPr>
      </p:pic>
      <p:sp>
        <p:nvSpPr>
          <p:cNvPr id="8" name="Obdélník 7"/>
          <p:cNvSpPr/>
          <p:nvPr/>
        </p:nvSpPr>
        <p:spPr>
          <a:xfrm>
            <a:off x="8177004" y="3284984"/>
            <a:ext cx="966996" cy="369332"/>
          </a:xfrm>
          <a:prstGeom prst="rect">
            <a:avLst/>
          </a:prstGeom>
        </p:spPr>
        <p:txBody>
          <a:bodyPr wrap="none">
            <a:spAutoFit/>
          </a:bodyPr>
          <a:lstStyle/>
          <a:p>
            <a:r>
              <a:rPr lang="cs-CZ" b="1" dirty="0" smtClean="0">
                <a:latin typeface="Arial" pitchFamily="34" charset="0"/>
                <a:cs typeface="Arial" pitchFamily="34" charset="0"/>
              </a:rPr>
              <a:t>Obr. 18</a:t>
            </a:r>
            <a:endParaRPr lang="cs-CZ" dirty="0"/>
          </a:p>
        </p:txBody>
      </p:sp>
      <p:pic>
        <p:nvPicPr>
          <p:cNvPr id="5124" name="Picture 4" descr="image of wedding shoe"/>
          <p:cNvPicPr>
            <a:picLocks noChangeAspect="1" noChangeArrowheads="1"/>
          </p:cNvPicPr>
          <p:nvPr/>
        </p:nvPicPr>
        <p:blipFill>
          <a:blip r:embed="rId4" cstate="print"/>
          <a:srcRect/>
          <a:stretch>
            <a:fillRect/>
          </a:stretch>
        </p:blipFill>
        <p:spPr bwMode="auto">
          <a:xfrm>
            <a:off x="899591" y="-12227"/>
            <a:ext cx="4320481" cy="3297211"/>
          </a:xfrm>
          <a:prstGeom prst="rect">
            <a:avLst/>
          </a:prstGeom>
          <a:noFill/>
        </p:spPr>
      </p:pic>
      <p:sp>
        <p:nvSpPr>
          <p:cNvPr id="10" name="Obdélník 9"/>
          <p:cNvSpPr/>
          <p:nvPr/>
        </p:nvSpPr>
        <p:spPr>
          <a:xfrm>
            <a:off x="0" y="0"/>
            <a:ext cx="966996" cy="369332"/>
          </a:xfrm>
          <a:prstGeom prst="rect">
            <a:avLst/>
          </a:prstGeom>
        </p:spPr>
        <p:txBody>
          <a:bodyPr wrap="none">
            <a:spAutoFit/>
          </a:bodyPr>
          <a:lstStyle/>
          <a:p>
            <a:r>
              <a:rPr lang="cs-CZ" b="1" dirty="0" smtClean="0">
                <a:latin typeface="Arial" pitchFamily="34" charset="0"/>
                <a:cs typeface="Arial" pitchFamily="34" charset="0"/>
              </a:rPr>
              <a:t>Obr. 19</a:t>
            </a:r>
            <a:endParaRPr lang="cs-CZ"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0"/>
            <a:ext cx="8892480" cy="8371523"/>
          </a:xfrm>
          <a:prstGeom prst="rect">
            <a:avLst/>
          </a:prstGeom>
        </p:spPr>
        <p:txBody>
          <a:bodyPr wrap="square">
            <a:spAutoFit/>
          </a:bodyPr>
          <a:lstStyle/>
          <a:p>
            <a:pPr algn="ctr"/>
            <a:endParaRPr lang="cs-CZ" sz="900" b="1" dirty="0" smtClean="0">
              <a:latin typeface="Arial" pitchFamily="34" charset="0"/>
              <a:cs typeface="Arial" pitchFamily="34" charset="0"/>
            </a:endParaRPr>
          </a:p>
          <a:p>
            <a:pPr algn="ctr"/>
            <a:r>
              <a:rPr lang="cs-CZ" sz="3600" b="1" dirty="0" smtClean="0">
                <a:latin typeface="Arial" pitchFamily="34" charset="0"/>
                <a:cs typeface="Arial" pitchFamily="34" charset="0"/>
              </a:rPr>
              <a:t>HYGIENA</a:t>
            </a:r>
          </a:p>
          <a:p>
            <a:r>
              <a:rPr lang="cs-CZ" sz="2300" dirty="0" smtClean="0">
                <a:cs typeface="Arial" pitchFamily="34" charset="0"/>
              </a:rPr>
              <a:t>Zatímco během středověku vzkvétaly lázně, v rokoku byla voda téměř „tabu“ (respektive koupání ve vodě), </a:t>
            </a:r>
            <a:r>
              <a:rPr lang="cs-CZ" sz="2300" b="1" dirty="0" smtClean="0">
                <a:cs typeface="Arial" pitchFamily="34" charset="0"/>
              </a:rPr>
              <a:t>strach z vody způsobily mor </a:t>
            </a:r>
            <a:br>
              <a:rPr lang="cs-CZ" sz="2300" b="1" dirty="0" smtClean="0">
                <a:cs typeface="Arial" pitchFamily="34" charset="0"/>
              </a:rPr>
            </a:br>
            <a:r>
              <a:rPr lang="cs-CZ" sz="2300" b="1" dirty="0" smtClean="0">
                <a:cs typeface="Arial" pitchFamily="34" charset="0"/>
              </a:rPr>
              <a:t>a syfilis</a:t>
            </a:r>
            <a:r>
              <a:rPr lang="cs-CZ" sz="2300" dirty="0" smtClean="0">
                <a:cs typeface="Arial" pitchFamily="34" charset="0"/>
              </a:rPr>
              <a:t>. Panstvo nyní upřednostňovalo </a:t>
            </a:r>
            <a:r>
              <a:rPr lang="cs-CZ" sz="2300" b="1" dirty="0" smtClean="0">
                <a:cs typeface="Arial" pitchFamily="34" charset="0"/>
              </a:rPr>
              <a:t>parfémy</a:t>
            </a:r>
            <a:r>
              <a:rPr lang="cs-CZ" sz="2300" dirty="0" smtClean="0">
                <a:cs typeface="Arial" pitchFamily="34" charset="0"/>
              </a:rPr>
              <a:t>, jejichž úkolem bylo </a:t>
            </a:r>
            <a:r>
              <a:rPr lang="cs-CZ" sz="2300" b="1" dirty="0" smtClean="0">
                <a:cs typeface="Arial" pitchFamily="34" charset="0"/>
              </a:rPr>
              <a:t>zakrýt tělesný pach</a:t>
            </a:r>
            <a:r>
              <a:rPr lang="cs-CZ" sz="2300" dirty="0" smtClean="0">
                <a:cs typeface="Arial" pitchFamily="34" charset="0"/>
              </a:rPr>
              <a:t>. Dnes nám připadá až bláznivé, že tehdy považovali vrstvu špíny za ochranný obal před škodlivými vlivy pro své tělo. Celá učená společnost (včetně lékařů) pokládala vodu za nebezpečnou, protože podle jejich názorů bere tělu životní sílu a způsobuje ochabování organismu.</a:t>
            </a:r>
          </a:p>
          <a:p>
            <a:pPr lvl="0"/>
            <a:r>
              <a:rPr lang="cs-CZ" sz="2300" dirty="0" smtClean="0">
                <a:cs typeface="Arial" pitchFamily="34" charset="0"/>
              </a:rPr>
              <a:t>Lidé se tedy koupali v době rokoka výhradně doma a stačilo pouze namočení konečků prstů na nohou. K těmto účelům se používala umyvadýlka, do nichž se naléval zhruba půllitr vody. Mnohdy se ovšem zvolil </a:t>
            </a:r>
            <a:r>
              <a:rPr lang="cs-CZ" sz="2300" b="1" dirty="0" smtClean="0">
                <a:cs typeface="Arial" pitchFamily="34" charset="0"/>
              </a:rPr>
              <a:t>místo vody alkohol či mléko</a:t>
            </a:r>
            <a:r>
              <a:rPr lang="cs-CZ" sz="2300" dirty="0" smtClean="0">
                <a:cs typeface="Arial" pitchFamily="34" charset="0"/>
              </a:rPr>
              <a:t>: král Ludvík XIV. </a:t>
            </a:r>
            <a:br>
              <a:rPr lang="cs-CZ" sz="2300" dirty="0" smtClean="0">
                <a:cs typeface="Arial" pitchFamily="34" charset="0"/>
              </a:rPr>
            </a:br>
            <a:r>
              <a:rPr lang="cs-CZ" sz="2300" dirty="0" smtClean="0">
                <a:cs typeface="Arial" pitchFamily="34" charset="0"/>
              </a:rPr>
              <a:t>si po ránu otřel ruce pálenkou. Tehdejší pravidla chování radila si po ránu otřít obličej bílým plátýnkem, nebo čímkoliv jiným než vodou</a:t>
            </a:r>
            <a:r>
              <a:rPr lang="cs-CZ" sz="2300" b="1" dirty="0" smtClean="0">
                <a:cs typeface="Arial" pitchFamily="34" charset="0"/>
              </a:rPr>
              <a:t>. </a:t>
            </a:r>
            <a:br>
              <a:rPr lang="cs-CZ" sz="2300" b="1" dirty="0" smtClean="0">
                <a:cs typeface="Arial" pitchFamily="34" charset="0"/>
              </a:rPr>
            </a:br>
            <a:r>
              <a:rPr lang="cs-CZ" sz="2300" dirty="0" smtClean="0">
                <a:cs typeface="Arial" pitchFamily="34" charset="0"/>
              </a:rPr>
              <a:t>Nebo</a:t>
            </a:r>
            <a:r>
              <a:rPr lang="cs-CZ" sz="2300" b="1" dirty="0" smtClean="0">
                <a:cs typeface="Arial" pitchFamily="34" charset="0"/>
              </a:rPr>
              <a:t> mýt obličej vodou maximálně za osm až dvanáct dní.</a:t>
            </a:r>
            <a:r>
              <a:rPr lang="cs-CZ" sz="2300" dirty="0" smtClean="0">
                <a:ea typeface="Calibri" pitchFamily="34" charset="0"/>
                <a:cs typeface="Arial" pitchFamily="34" charset="0"/>
              </a:rPr>
              <a:t> </a:t>
            </a:r>
          </a:p>
          <a:p>
            <a:pPr lvl="0" eaLnBrk="0" fontAlgn="base" hangingPunct="0">
              <a:spcBef>
                <a:spcPct val="0"/>
              </a:spcBef>
              <a:spcAft>
                <a:spcPct val="0"/>
              </a:spcAft>
              <a:tabLst>
                <a:tab pos="457200" algn="l"/>
              </a:tabLst>
            </a:pPr>
            <a:r>
              <a:rPr lang="cs-CZ" sz="2300" b="1" dirty="0" smtClean="0">
                <a:ea typeface="Calibri" pitchFamily="34" charset="0"/>
                <a:cs typeface="Arial" pitchFamily="34" charset="0"/>
              </a:rPr>
              <a:t>Vlasy se téměř nikdy nemyly.</a:t>
            </a:r>
          </a:p>
          <a:p>
            <a:pPr lvl="0" eaLnBrk="0" fontAlgn="base" hangingPunct="0">
              <a:spcBef>
                <a:spcPct val="0"/>
              </a:spcBef>
              <a:spcAft>
                <a:spcPct val="0"/>
              </a:spcAft>
              <a:tabLst>
                <a:tab pos="457200" algn="l"/>
              </a:tabLst>
            </a:pPr>
            <a:endParaRPr lang="cs-CZ" sz="2100" b="1" dirty="0" smtClean="0">
              <a:latin typeface="Arial" pitchFamily="34" charset="0"/>
              <a:ea typeface="Calibri" pitchFamily="34" charset="0"/>
              <a:cs typeface="Arial" pitchFamily="34" charset="0"/>
            </a:endParaRPr>
          </a:p>
          <a:p>
            <a:pPr lvl="0"/>
            <a:endParaRPr lang="cs-CZ" sz="2000" dirty="0" smtClean="0">
              <a:latin typeface="Arial" pitchFamily="34" charset="0"/>
              <a:ea typeface="Calibri" pitchFamily="34" charset="0"/>
              <a:cs typeface="Arial" pitchFamily="34" charset="0"/>
            </a:endParaRPr>
          </a:p>
          <a:p>
            <a:pPr lvl="0"/>
            <a:endParaRPr lang="cs-CZ" sz="2000" dirty="0" smtClean="0">
              <a:latin typeface="Arial" pitchFamily="34" charset="0"/>
              <a:ea typeface="Calibri" pitchFamily="34" charset="0"/>
              <a:cs typeface="Arial" pitchFamily="34" charset="0"/>
            </a:endParaRPr>
          </a:p>
          <a:p>
            <a:pPr lvl="0"/>
            <a:endParaRPr lang="cs-CZ" sz="2000" dirty="0" smtClean="0">
              <a:latin typeface="Arial" pitchFamily="34" charset="0"/>
            </a:endParaRPr>
          </a:p>
          <a:p>
            <a:endParaRPr lang="cs-CZ" sz="2200" dirty="0" smtClean="0">
              <a:latin typeface="Arial" pitchFamily="34" charset="0"/>
              <a:cs typeface="Arial" pitchFamily="34" charset="0"/>
            </a:endParaRPr>
          </a:p>
          <a:p>
            <a:endParaRPr lang="cs-CZ" sz="2200" dirty="0">
              <a:latin typeface="Arial" pitchFamily="34" charset="0"/>
              <a:cs typeface="Arial"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 y="0"/>
            <a:ext cx="2051720" cy="692696"/>
          </a:xfrm>
        </p:spPr>
        <p:txBody>
          <a:bodyPr>
            <a:noAutofit/>
          </a:bodyPr>
          <a:lstStyle/>
          <a:p>
            <a:r>
              <a:rPr lang="cs-CZ" sz="4000" dirty="0" smtClean="0">
                <a:latin typeface="Arial" pitchFamily="34" charset="0"/>
                <a:cs typeface="Arial" pitchFamily="34" charset="0"/>
              </a:rPr>
              <a:t>LÍČENÍ</a:t>
            </a:r>
            <a:endParaRPr lang="cs-CZ" sz="4000" dirty="0">
              <a:latin typeface="Arial" pitchFamily="34" charset="0"/>
              <a:cs typeface="Arial" pitchFamily="34" charset="0"/>
            </a:endParaRPr>
          </a:p>
        </p:txBody>
      </p:sp>
      <p:pic>
        <p:nvPicPr>
          <p:cNvPr id="5" name="Zástupný symbol pro obsah 4" descr="ROKOKO-MARIE ANTOINETTA.jpg"/>
          <p:cNvPicPr>
            <a:picLocks noGrp="1" noChangeAspect="1"/>
          </p:cNvPicPr>
          <p:nvPr>
            <p:ph idx="1"/>
          </p:nvPr>
        </p:nvPicPr>
        <p:blipFill>
          <a:blip r:embed="rId2" cstate="print"/>
          <a:stretch>
            <a:fillRect/>
          </a:stretch>
        </p:blipFill>
        <p:spPr>
          <a:xfrm>
            <a:off x="2571736" y="1"/>
            <a:ext cx="6572264" cy="4363984"/>
          </a:xfrm>
        </p:spPr>
      </p:pic>
      <p:sp>
        <p:nvSpPr>
          <p:cNvPr id="4" name="Zástupný symbol pro text 3"/>
          <p:cNvSpPr>
            <a:spLocks noGrp="1"/>
          </p:cNvSpPr>
          <p:nvPr>
            <p:ph type="body" sz="half" idx="2"/>
          </p:nvPr>
        </p:nvSpPr>
        <p:spPr>
          <a:xfrm>
            <a:off x="0" y="764704"/>
            <a:ext cx="9144000" cy="6093296"/>
          </a:xfrm>
        </p:spPr>
        <p:txBody>
          <a:bodyPr>
            <a:noAutofit/>
          </a:bodyPr>
          <a:lstStyle/>
          <a:p>
            <a:r>
              <a:rPr lang="cs-CZ" sz="2300" dirty="0" smtClean="0">
                <a:cs typeface="Arial" pitchFamily="34" charset="0"/>
              </a:rPr>
              <a:t>Základem </a:t>
            </a:r>
            <a:br>
              <a:rPr lang="cs-CZ" sz="2300" dirty="0" smtClean="0">
                <a:cs typeface="Arial" pitchFamily="34" charset="0"/>
              </a:rPr>
            </a:br>
            <a:r>
              <a:rPr lang="cs-CZ" sz="2300" dirty="0" smtClean="0">
                <a:cs typeface="Arial" pitchFamily="34" charset="0"/>
              </a:rPr>
              <a:t>a zároveň </a:t>
            </a:r>
            <a:br>
              <a:rPr lang="cs-CZ" sz="2300" dirty="0" smtClean="0">
                <a:cs typeface="Arial" pitchFamily="34" charset="0"/>
              </a:rPr>
            </a:br>
            <a:r>
              <a:rPr lang="cs-CZ" sz="2300" dirty="0" smtClean="0">
                <a:cs typeface="Arial" pitchFamily="34" charset="0"/>
              </a:rPr>
              <a:t>poslední tečkou </a:t>
            </a:r>
            <a:br>
              <a:rPr lang="cs-CZ" sz="2300" dirty="0" smtClean="0">
                <a:cs typeface="Arial" pitchFamily="34" charset="0"/>
              </a:rPr>
            </a:br>
            <a:r>
              <a:rPr lang="cs-CZ" sz="2300" dirty="0" smtClean="0">
                <a:cs typeface="Arial" pitchFamily="34" charset="0"/>
              </a:rPr>
              <a:t>v pečování </a:t>
            </a:r>
            <a:br>
              <a:rPr lang="cs-CZ" sz="2300" dirty="0" smtClean="0">
                <a:cs typeface="Arial" pitchFamily="34" charset="0"/>
              </a:rPr>
            </a:br>
            <a:r>
              <a:rPr lang="cs-CZ" sz="2300" dirty="0" smtClean="0">
                <a:cs typeface="Arial" pitchFamily="34" charset="0"/>
              </a:rPr>
              <a:t>o zevnějšek</a:t>
            </a:r>
            <a:br>
              <a:rPr lang="cs-CZ" sz="2300" dirty="0" smtClean="0">
                <a:cs typeface="Arial" pitchFamily="34" charset="0"/>
              </a:rPr>
            </a:br>
            <a:r>
              <a:rPr lang="cs-CZ" sz="2300" dirty="0" smtClean="0">
                <a:cs typeface="Arial" pitchFamily="34" charset="0"/>
              </a:rPr>
              <a:t>byl </a:t>
            </a:r>
            <a:r>
              <a:rPr lang="cs-CZ" sz="2300" b="1" dirty="0" smtClean="0">
                <a:cs typeface="Arial" pitchFamily="34" charset="0"/>
              </a:rPr>
              <a:t>pudr.</a:t>
            </a:r>
            <a:r>
              <a:rPr lang="cs-CZ" sz="2300" dirty="0" smtClean="0">
                <a:cs typeface="Arial" pitchFamily="34" charset="0"/>
              </a:rPr>
              <a:t> </a:t>
            </a:r>
            <a:br>
              <a:rPr lang="cs-CZ" sz="2300" dirty="0" smtClean="0">
                <a:cs typeface="Arial" pitchFamily="34" charset="0"/>
              </a:rPr>
            </a:br>
            <a:r>
              <a:rPr lang="cs-CZ" sz="2300" dirty="0" smtClean="0">
                <a:cs typeface="Arial" pitchFamily="34" charset="0"/>
              </a:rPr>
              <a:t>Používal se</a:t>
            </a:r>
            <a:br>
              <a:rPr lang="cs-CZ" sz="2300" dirty="0" smtClean="0">
                <a:cs typeface="Arial" pitchFamily="34" charset="0"/>
              </a:rPr>
            </a:br>
            <a:r>
              <a:rPr lang="cs-CZ" sz="2300" dirty="0" smtClean="0">
                <a:cs typeface="Arial" pitchFamily="34" charset="0"/>
              </a:rPr>
              <a:t>jednak na obličej, </a:t>
            </a:r>
            <a:br>
              <a:rPr lang="cs-CZ" sz="2300" dirty="0" smtClean="0">
                <a:cs typeface="Arial" pitchFamily="34" charset="0"/>
              </a:rPr>
            </a:br>
            <a:r>
              <a:rPr lang="cs-CZ" sz="2300" dirty="0" smtClean="0">
                <a:cs typeface="Arial" pitchFamily="34" charset="0"/>
              </a:rPr>
              <a:t>dekolt, paže, </a:t>
            </a:r>
            <a:br>
              <a:rPr lang="cs-CZ" sz="2300" dirty="0" smtClean="0">
                <a:cs typeface="Arial" pitchFamily="34" charset="0"/>
              </a:rPr>
            </a:br>
            <a:r>
              <a:rPr lang="cs-CZ" sz="2300" dirty="0" smtClean="0">
                <a:cs typeface="Arial" pitchFamily="34" charset="0"/>
              </a:rPr>
              <a:t>ruce a dokonce </a:t>
            </a:r>
            <a:br>
              <a:rPr lang="cs-CZ" sz="2300" dirty="0" smtClean="0">
                <a:cs typeface="Arial" pitchFamily="34" charset="0"/>
              </a:rPr>
            </a:br>
            <a:r>
              <a:rPr lang="cs-CZ" sz="2300" dirty="0" smtClean="0">
                <a:cs typeface="Arial" pitchFamily="34" charset="0"/>
              </a:rPr>
              <a:t>i paruku, nejen ženy, ale i muži a děti. Byl určen</a:t>
            </a:r>
            <a:r>
              <a:rPr lang="cs-CZ" sz="2300" b="1" dirty="0" smtClean="0">
                <a:cs typeface="Arial" pitchFamily="34" charset="0"/>
              </a:rPr>
              <a:t> k zakrytí projevů stárnutí, vráskám, šedivým vlasům i k zamaskování malých defektů</a:t>
            </a:r>
            <a:r>
              <a:rPr lang="cs-CZ" sz="2300" dirty="0" smtClean="0">
                <a:cs typeface="Arial" pitchFamily="34" charset="0"/>
              </a:rPr>
              <a:t>. Protože byli napudrovaní všichni, bylo velmi těžké rozpoznat věk. Ideální barvou pudru byla samozřejmě </a:t>
            </a:r>
            <a:r>
              <a:rPr lang="cs-CZ" sz="2300" b="1" dirty="0" smtClean="0">
                <a:cs typeface="Arial" pitchFamily="34" charset="0"/>
              </a:rPr>
              <a:t>bílá, ke které tvořily kontrast tuš na řasy, tužka na obočí a rtěnka, růžové tvářičky se malovaly růží přes pudr</a:t>
            </a:r>
            <a:r>
              <a:rPr lang="cs-CZ" sz="2300" dirty="0" smtClean="0">
                <a:cs typeface="Arial" pitchFamily="34" charset="0"/>
              </a:rPr>
              <a:t>. Obličej tak získal podobu ustrnulé masky.</a:t>
            </a:r>
            <a:endParaRPr lang="cs-CZ" sz="2300" dirty="0"/>
          </a:p>
        </p:txBody>
      </p:sp>
      <p:sp>
        <p:nvSpPr>
          <p:cNvPr id="6" name="Obdélník 5"/>
          <p:cNvSpPr/>
          <p:nvPr/>
        </p:nvSpPr>
        <p:spPr>
          <a:xfrm>
            <a:off x="7884368" y="188640"/>
            <a:ext cx="966996" cy="369332"/>
          </a:xfrm>
          <a:prstGeom prst="rect">
            <a:avLst/>
          </a:prstGeom>
        </p:spPr>
        <p:txBody>
          <a:bodyPr wrap="none">
            <a:spAutoFit/>
          </a:bodyPr>
          <a:lstStyle/>
          <a:p>
            <a:r>
              <a:rPr lang="cs-CZ" b="1" dirty="0" smtClean="0">
                <a:solidFill>
                  <a:schemeClr val="bg1"/>
                </a:solidFill>
                <a:latin typeface="Arial" pitchFamily="34" charset="0"/>
                <a:cs typeface="Arial" pitchFamily="34" charset="0"/>
              </a:rPr>
              <a:t>Obr. 20</a:t>
            </a:r>
            <a:endParaRPr lang="cs-CZ" dirty="0">
              <a:solidFill>
                <a:schemeClr val="bg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1484785"/>
            <a:ext cx="7772400" cy="2115666"/>
          </a:xfrm>
        </p:spPr>
        <p:txBody>
          <a:bodyPr>
            <a:normAutofit/>
          </a:bodyPr>
          <a:lstStyle/>
          <a:p>
            <a:r>
              <a:rPr lang="cs-CZ" sz="4800" b="1" dirty="0" smtClean="0"/>
              <a:t>ROKOKO - ŽENY</a:t>
            </a:r>
            <a:r>
              <a:rPr lang="cs-CZ" sz="4800" dirty="0" smtClean="0"/>
              <a:t/>
            </a:r>
            <a:br>
              <a:rPr lang="cs-CZ" sz="4800" dirty="0" smtClean="0"/>
            </a:br>
            <a:r>
              <a:rPr lang="cs-CZ" dirty="0" smtClean="0"/>
              <a:t/>
            </a:r>
            <a:br>
              <a:rPr lang="cs-CZ" dirty="0" smtClean="0"/>
            </a:br>
            <a:r>
              <a:rPr lang="cs-CZ" sz="2800" dirty="0" smtClean="0"/>
              <a:t>(U NÁS - POZDNÍ BAROKO)</a:t>
            </a:r>
            <a:endParaRPr lang="cs-CZ" sz="2800" dirty="0"/>
          </a:p>
        </p:txBody>
      </p:sp>
      <p:sp>
        <p:nvSpPr>
          <p:cNvPr id="3" name="Podnadpis 2"/>
          <p:cNvSpPr>
            <a:spLocks noGrp="1"/>
          </p:cNvSpPr>
          <p:nvPr>
            <p:ph type="subTitle" idx="1"/>
          </p:nvPr>
        </p:nvSpPr>
        <p:spPr/>
        <p:txBody>
          <a:bodyPr/>
          <a:lstStyle/>
          <a:p>
            <a:r>
              <a:rPr lang="cs-CZ" b="1" dirty="0" smtClean="0"/>
              <a:t>r. 1720 – 1789</a:t>
            </a:r>
            <a:endParaRPr lang="cs-CZ"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0648"/>
            <a:ext cx="8461448" cy="5170646"/>
          </a:xfrm>
          <a:prstGeom prst="rect">
            <a:avLst/>
          </a:prstGeom>
        </p:spPr>
        <p:txBody>
          <a:bodyPr wrap="square">
            <a:spAutoFit/>
          </a:bodyPr>
          <a:lstStyle/>
          <a:p>
            <a:pPr algn="ctr"/>
            <a:r>
              <a:rPr lang="cs-CZ" sz="3600" b="1" dirty="0" smtClean="0">
                <a:latin typeface="Arial" pitchFamily="34" charset="0"/>
                <a:cs typeface="Arial" pitchFamily="34" charset="0"/>
              </a:rPr>
              <a:t>LÍČENÍ</a:t>
            </a:r>
          </a:p>
          <a:p>
            <a:endParaRPr lang="cs-CZ" sz="1900" dirty="0" smtClean="0">
              <a:latin typeface="Arial" pitchFamily="34" charset="0"/>
              <a:cs typeface="Arial" pitchFamily="34" charset="0"/>
            </a:endParaRPr>
          </a:p>
          <a:p>
            <a:r>
              <a:rPr lang="cs-CZ" sz="1900" dirty="0" smtClean="0">
                <a:latin typeface="Arial" pitchFamily="34" charset="0"/>
                <a:cs typeface="Arial" pitchFamily="34" charset="0"/>
              </a:rPr>
              <a:t/>
            </a:r>
            <a:br>
              <a:rPr lang="cs-CZ" sz="1900" dirty="0" smtClean="0">
                <a:latin typeface="Arial" pitchFamily="34" charset="0"/>
                <a:cs typeface="Arial" pitchFamily="34" charset="0"/>
              </a:rPr>
            </a:br>
            <a:r>
              <a:rPr lang="cs-CZ" sz="3200" dirty="0" smtClean="0">
                <a:cs typeface="Arial" pitchFamily="34" charset="0"/>
              </a:rPr>
              <a:t>Drobné i větší </a:t>
            </a:r>
            <a:r>
              <a:rPr lang="cs-CZ" sz="3200" b="1" dirty="0" smtClean="0">
                <a:cs typeface="Arial" pitchFamily="34" charset="0"/>
              </a:rPr>
              <a:t>jizvičky</a:t>
            </a:r>
            <a:r>
              <a:rPr lang="cs-CZ" sz="3200" dirty="0" smtClean="0">
                <a:cs typeface="Arial" pitchFamily="34" charset="0"/>
              </a:rPr>
              <a:t> a podobné nežádoucí znamínka si dámy z vyšší společnosti </a:t>
            </a:r>
            <a:r>
              <a:rPr lang="cs-CZ" sz="3200" b="1" dirty="0" smtClean="0">
                <a:cs typeface="Arial" pitchFamily="34" charset="0"/>
              </a:rPr>
              <a:t>zakrývaly</a:t>
            </a:r>
            <a:r>
              <a:rPr lang="cs-CZ" sz="3200" dirty="0" smtClean="0">
                <a:cs typeface="Arial" pitchFamily="34" charset="0"/>
              </a:rPr>
              <a:t> koketními </a:t>
            </a:r>
            <a:r>
              <a:rPr lang="cs-CZ" sz="3200" b="1" dirty="0" smtClean="0">
                <a:cs typeface="Arial" pitchFamily="34" charset="0"/>
              </a:rPr>
              <a:t>muškami</a:t>
            </a:r>
            <a:r>
              <a:rPr lang="cs-CZ" sz="3200" dirty="0" smtClean="0">
                <a:cs typeface="Arial" pitchFamily="34" charset="0"/>
              </a:rPr>
              <a:t>. Tyto srdíčka, květinky, hvězdičky, karetní symboly, měsíčky ale i zajíčci, prasátka a broučci, byly ústřižky hedvábí, taftu nebo kůže. Nejvíce oblíbenými barvami mušek byly černá a šarlatově červená, užívaly se </a:t>
            </a:r>
            <a:br>
              <a:rPr lang="cs-CZ" sz="3200" dirty="0" smtClean="0">
                <a:cs typeface="Arial" pitchFamily="34" charset="0"/>
              </a:rPr>
            </a:br>
            <a:r>
              <a:rPr lang="cs-CZ" sz="3200" dirty="0" smtClean="0">
                <a:cs typeface="Arial" pitchFamily="34" charset="0"/>
              </a:rPr>
              <a:t>ale i pastelové odstíny, aby se hodily k barvě šatů.</a:t>
            </a:r>
            <a:endParaRPr lang="cs-CZ" sz="3200" dirty="0">
              <a:cs typeface="Arial"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857224" y="857232"/>
            <a:ext cx="7358114" cy="707886"/>
          </a:xfrm>
          <a:prstGeom prst="rect">
            <a:avLst/>
          </a:prstGeom>
        </p:spPr>
        <p:txBody>
          <a:bodyPr wrap="square">
            <a:spAutoFit/>
          </a:bodyPr>
          <a:lstStyle/>
          <a:p>
            <a:pPr algn="ctr"/>
            <a:r>
              <a:rPr lang="cs-CZ" sz="4000" b="1" dirty="0" smtClean="0">
                <a:solidFill>
                  <a:srgbClr val="FF0000"/>
                </a:solidFill>
                <a:latin typeface="Arial" pitchFamily="34" charset="0"/>
                <a:cs typeface="Arial" pitchFamily="34" charset="0"/>
              </a:rPr>
              <a:t>ÚKOLY PRO ŽÁKY</a:t>
            </a:r>
            <a:endParaRPr lang="cs-CZ" sz="4000" dirty="0">
              <a:solidFill>
                <a:srgbClr val="FF0000"/>
              </a:solidFill>
            </a:endParaRPr>
          </a:p>
        </p:txBody>
      </p:sp>
      <p:sp>
        <p:nvSpPr>
          <p:cNvPr id="3" name="Obdélník 2"/>
          <p:cNvSpPr/>
          <p:nvPr/>
        </p:nvSpPr>
        <p:spPr>
          <a:xfrm>
            <a:off x="857224" y="2000240"/>
            <a:ext cx="7358114" cy="1384995"/>
          </a:xfrm>
          <a:prstGeom prst="rect">
            <a:avLst/>
          </a:prstGeom>
        </p:spPr>
        <p:txBody>
          <a:bodyPr wrap="square">
            <a:spAutoFit/>
          </a:bodyPr>
          <a:lstStyle/>
          <a:p>
            <a:r>
              <a:rPr lang="cs-CZ" sz="2800" b="1" dirty="0" smtClean="0">
                <a:latin typeface="Arial" pitchFamily="34" charset="0"/>
                <a:cs typeface="Arial" pitchFamily="34" charset="0"/>
              </a:rPr>
              <a:t>3. Zakreslete do osy období rokoka </a:t>
            </a:r>
            <a:br>
              <a:rPr lang="cs-CZ" sz="2800" b="1" dirty="0" smtClean="0">
                <a:latin typeface="Arial" pitchFamily="34" charset="0"/>
                <a:cs typeface="Arial" pitchFamily="34" charset="0"/>
              </a:rPr>
            </a:br>
            <a:r>
              <a:rPr lang="cs-CZ" sz="2800" b="1" dirty="0" smtClean="0">
                <a:latin typeface="Arial" pitchFamily="34" charset="0"/>
                <a:cs typeface="Arial" pitchFamily="34" charset="0"/>
              </a:rPr>
              <a:t>a 3 věci nebo osobnosti pro toto období typické.</a:t>
            </a:r>
            <a:endParaRPr lang="cs-CZ" sz="28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délník 7"/>
          <p:cNvSpPr/>
          <p:nvPr/>
        </p:nvSpPr>
        <p:spPr>
          <a:xfrm>
            <a:off x="467544" y="2852936"/>
            <a:ext cx="7704856" cy="307777"/>
          </a:xfrm>
          <a:prstGeom prst="rect">
            <a:avLst/>
          </a:prstGeom>
        </p:spPr>
        <p:txBody>
          <a:bodyPr wrap="square">
            <a:spAutoFit/>
          </a:bodyPr>
          <a:lstStyle/>
          <a:p>
            <a:r>
              <a:rPr lang="cs-CZ" sz="1400" dirty="0" smtClean="0"/>
              <a:t>Obr. 17 - </a:t>
            </a:r>
            <a:r>
              <a:rPr lang="cs-CZ" sz="1400" dirty="0" smtClean="0">
                <a:hlinkClick r:id="rId2"/>
              </a:rPr>
              <a:t>http://www.</a:t>
            </a:r>
            <a:r>
              <a:rPr lang="cs-CZ" sz="1400" dirty="0" err="1" smtClean="0">
                <a:hlinkClick r:id="rId2"/>
              </a:rPr>
              <a:t>worn.cz</a:t>
            </a:r>
            <a:r>
              <a:rPr lang="cs-CZ" sz="1400" dirty="0" smtClean="0">
                <a:hlinkClick r:id="rId2"/>
              </a:rPr>
              <a:t>/encyklopedie/</a:t>
            </a:r>
            <a:r>
              <a:rPr lang="cs-CZ" sz="1400" dirty="0" err="1" smtClean="0">
                <a:hlinkClick r:id="rId2"/>
              </a:rPr>
              <a:t>modni</a:t>
            </a:r>
            <a:r>
              <a:rPr lang="cs-CZ" sz="1400" dirty="0" smtClean="0">
                <a:hlinkClick r:id="rId2"/>
              </a:rPr>
              <a:t>-pojem/boty-na-podpatku/</a:t>
            </a:r>
            <a:endParaRPr lang="cs-CZ" sz="1400" dirty="0"/>
          </a:p>
        </p:txBody>
      </p:sp>
      <p:sp>
        <p:nvSpPr>
          <p:cNvPr id="9" name="Obdélník 8"/>
          <p:cNvSpPr/>
          <p:nvPr/>
        </p:nvSpPr>
        <p:spPr>
          <a:xfrm>
            <a:off x="395536" y="548680"/>
            <a:ext cx="8748464" cy="307777"/>
          </a:xfrm>
          <a:prstGeom prst="rect">
            <a:avLst/>
          </a:prstGeom>
        </p:spPr>
        <p:txBody>
          <a:bodyPr wrap="square">
            <a:spAutoFit/>
          </a:bodyPr>
          <a:lstStyle/>
          <a:p>
            <a:r>
              <a:rPr lang="cs-CZ" sz="1400" dirty="0" smtClean="0"/>
              <a:t>Obr. 2 - </a:t>
            </a:r>
            <a:r>
              <a:rPr lang="cs-CZ" sz="1400" dirty="0" smtClean="0">
                <a:hlinkClick r:id="rId3"/>
              </a:rPr>
              <a:t>http://sova7.blog.cz/galerie/</a:t>
            </a:r>
            <a:r>
              <a:rPr lang="cs-CZ" sz="1400" dirty="0" err="1" smtClean="0">
                <a:hlinkClick r:id="rId3"/>
              </a:rPr>
              <a:t>marie</a:t>
            </a:r>
            <a:r>
              <a:rPr lang="cs-CZ" sz="1400" dirty="0" smtClean="0">
                <a:hlinkClick r:id="rId3"/>
              </a:rPr>
              <a:t>-</a:t>
            </a:r>
            <a:r>
              <a:rPr lang="cs-CZ" sz="1400" dirty="0" err="1" smtClean="0">
                <a:hlinkClick r:id="rId3"/>
              </a:rPr>
              <a:t>antoinetta</a:t>
            </a:r>
            <a:r>
              <a:rPr lang="cs-CZ" sz="1400" dirty="0" smtClean="0">
                <a:hlinkClick r:id="rId3"/>
              </a:rPr>
              <a:t>#31460581</a:t>
            </a:r>
            <a:endParaRPr lang="cs-CZ" sz="1400" dirty="0"/>
          </a:p>
        </p:txBody>
      </p:sp>
      <p:sp>
        <p:nvSpPr>
          <p:cNvPr id="10" name="Obdélník 9"/>
          <p:cNvSpPr/>
          <p:nvPr/>
        </p:nvSpPr>
        <p:spPr>
          <a:xfrm>
            <a:off x="395536" y="188640"/>
            <a:ext cx="8136904" cy="307777"/>
          </a:xfrm>
          <a:prstGeom prst="rect">
            <a:avLst/>
          </a:prstGeom>
        </p:spPr>
        <p:txBody>
          <a:bodyPr wrap="square">
            <a:spAutoFit/>
          </a:bodyPr>
          <a:lstStyle/>
          <a:p>
            <a:r>
              <a:rPr lang="cs-CZ" sz="1400" dirty="0" smtClean="0"/>
              <a:t>Obr. 1 - </a:t>
            </a:r>
            <a:r>
              <a:rPr lang="cs-CZ" sz="1400" dirty="0" smtClean="0">
                <a:hlinkClick r:id="rId4"/>
              </a:rPr>
              <a:t>http://sova7.blog.cz/galerie/</a:t>
            </a:r>
            <a:r>
              <a:rPr lang="cs-CZ" sz="1400" dirty="0" err="1" smtClean="0">
                <a:hlinkClick r:id="rId4"/>
              </a:rPr>
              <a:t>marie</a:t>
            </a:r>
            <a:r>
              <a:rPr lang="cs-CZ" sz="1400" dirty="0" smtClean="0">
                <a:hlinkClick r:id="rId4"/>
              </a:rPr>
              <a:t>-</a:t>
            </a:r>
            <a:r>
              <a:rPr lang="cs-CZ" sz="1400" dirty="0" err="1" smtClean="0">
                <a:hlinkClick r:id="rId4"/>
              </a:rPr>
              <a:t>terezie</a:t>
            </a:r>
            <a:r>
              <a:rPr lang="cs-CZ" sz="1400" dirty="0" smtClean="0">
                <a:hlinkClick r:id="rId4"/>
              </a:rPr>
              <a:t>#31566401</a:t>
            </a:r>
            <a:endParaRPr lang="cs-CZ" sz="1400" dirty="0"/>
          </a:p>
        </p:txBody>
      </p:sp>
      <p:sp>
        <p:nvSpPr>
          <p:cNvPr id="11" name="Obdélník 10"/>
          <p:cNvSpPr/>
          <p:nvPr/>
        </p:nvSpPr>
        <p:spPr>
          <a:xfrm>
            <a:off x="395536" y="836712"/>
            <a:ext cx="8748464" cy="646331"/>
          </a:xfrm>
          <a:prstGeom prst="rect">
            <a:avLst/>
          </a:prstGeom>
        </p:spPr>
        <p:txBody>
          <a:bodyPr wrap="square">
            <a:spAutoFit/>
          </a:bodyPr>
          <a:lstStyle/>
          <a:p>
            <a:pPr lvl="0" fontAlgn="base">
              <a:spcBef>
                <a:spcPct val="0"/>
              </a:spcBef>
              <a:spcAft>
                <a:spcPct val="0"/>
              </a:spcAft>
            </a:pPr>
            <a:r>
              <a:rPr lang="cs-CZ" sz="1200" dirty="0" smtClean="0">
                <a:latin typeface="Arial" pitchFamily="34" charset="0"/>
                <a:ea typeface="Calibri" pitchFamily="34" charset="0"/>
                <a:cs typeface="Times New Roman" pitchFamily="18" charset="0"/>
              </a:rPr>
              <a:t>Obr.č. 3 , 4, 5, 7, 10, 12 - LÜHR, G. </a:t>
            </a:r>
            <a:r>
              <a:rPr lang="cs-CZ" sz="1200" i="1" dirty="0" smtClean="0">
                <a:latin typeface="Arial" pitchFamily="34" charset="0"/>
                <a:ea typeface="Calibri" pitchFamily="34" charset="0"/>
                <a:cs typeface="Times New Roman" pitchFamily="18" charset="0"/>
              </a:rPr>
              <a:t>Výtvarná výchova a základní techniky pro učební obor kadeřník. </a:t>
            </a:r>
            <a:r>
              <a:rPr lang="cs-CZ" sz="1200" dirty="0" smtClean="0">
                <a:latin typeface="Arial" pitchFamily="34" charset="0"/>
                <a:ea typeface="Calibri" pitchFamily="34" charset="0"/>
                <a:cs typeface="Times New Roman" pitchFamily="18" charset="0"/>
              </a:rPr>
              <a:t>Praha : Sobotáles cz, 2004.</a:t>
            </a:r>
            <a:endParaRPr lang="cs-CZ" sz="1200" dirty="0" smtClean="0">
              <a:latin typeface="Arial" pitchFamily="34" charset="0"/>
            </a:endParaRPr>
          </a:p>
          <a:p>
            <a:pPr lvl="0" eaLnBrk="0" fontAlgn="base" hangingPunct="0">
              <a:spcBef>
                <a:spcPct val="0"/>
              </a:spcBef>
              <a:spcAft>
                <a:spcPct val="0"/>
              </a:spcAft>
            </a:pPr>
            <a:r>
              <a:rPr lang="cs-CZ" sz="1200" dirty="0" smtClean="0">
                <a:latin typeface="Arial" pitchFamily="34" charset="0"/>
                <a:ea typeface="Calibri" pitchFamily="34" charset="0"/>
                <a:cs typeface="Times New Roman" pitchFamily="18" charset="0"/>
              </a:rPr>
              <a:t>ISBN 80-86706-03-6. s. 132 -133</a:t>
            </a:r>
            <a:endParaRPr lang="cs-CZ" sz="1200" dirty="0"/>
          </a:p>
        </p:txBody>
      </p:sp>
      <p:sp>
        <p:nvSpPr>
          <p:cNvPr id="12" name="Obdélník 11"/>
          <p:cNvSpPr/>
          <p:nvPr/>
        </p:nvSpPr>
        <p:spPr>
          <a:xfrm>
            <a:off x="539552" y="2276872"/>
            <a:ext cx="7992888" cy="307777"/>
          </a:xfrm>
          <a:prstGeom prst="rect">
            <a:avLst/>
          </a:prstGeom>
        </p:spPr>
        <p:txBody>
          <a:bodyPr wrap="square">
            <a:spAutoFit/>
          </a:bodyPr>
          <a:lstStyle/>
          <a:p>
            <a:r>
              <a:rPr lang="cs-CZ" sz="1400" dirty="0" smtClean="0"/>
              <a:t>Obr. 13 - </a:t>
            </a:r>
            <a:r>
              <a:rPr lang="cs-CZ" sz="1400" dirty="0" smtClean="0">
                <a:hlinkClick r:id="rId5"/>
              </a:rPr>
              <a:t>http://www.panovnici.</a:t>
            </a:r>
            <a:r>
              <a:rPr lang="cs-CZ" sz="1400" dirty="0" err="1" smtClean="0">
                <a:hlinkClick r:id="rId5"/>
              </a:rPr>
              <a:t>estranky.cz</a:t>
            </a:r>
            <a:r>
              <a:rPr lang="cs-CZ" sz="1400" dirty="0" smtClean="0">
                <a:hlinkClick r:id="rId5"/>
              </a:rPr>
              <a:t>/fotoalbum/</a:t>
            </a:r>
            <a:r>
              <a:rPr lang="cs-CZ" sz="1400" dirty="0" err="1" smtClean="0">
                <a:hlinkClick r:id="rId5"/>
              </a:rPr>
              <a:t>habsburkove</a:t>
            </a:r>
            <a:r>
              <a:rPr lang="cs-CZ" sz="1400" dirty="0" smtClean="0">
                <a:hlinkClick r:id="rId5"/>
              </a:rPr>
              <a:t>/</a:t>
            </a:r>
            <a:r>
              <a:rPr lang="cs-CZ" sz="1400" dirty="0" err="1" smtClean="0">
                <a:hlinkClick r:id="rId5"/>
              </a:rPr>
              <a:t>habsburkove</a:t>
            </a:r>
            <a:r>
              <a:rPr lang="cs-CZ" sz="1400" dirty="0" smtClean="0">
                <a:hlinkClick r:id="rId5"/>
              </a:rPr>
              <a:t>-nove-___/</a:t>
            </a:r>
            <a:endParaRPr lang="cs-CZ" sz="1400" dirty="0"/>
          </a:p>
        </p:txBody>
      </p:sp>
      <p:sp>
        <p:nvSpPr>
          <p:cNvPr id="13" name="Obdélník 12"/>
          <p:cNvSpPr/>
          <p:nvPr/>
        </p:nvSpPr>
        <p:spPr>
          <a:xfrm>
            <a:off x="395536" y="3284984"/>
            <a:ext cx="8748464" cy="307777"/>
          </a:xfrm>
          <a:prstGeom prst="rect">
            <a:avLst/>
          </a:prstGeom>
        </p:spPr>
        <p:txBody>
          <a:bodyPr wrap="square">
            <a:spAutoFit/>
          </a:bodyPr>
          <a:lstStyle/>
          <a:p>
            <a:r>
              <a:rPr lang="cs-CZ" sz="1400" dirty="0" smtClean="0"/>
              <a:t>Obr. 18, 19 - </a:t>
            </a:r>
            <a:r>
              <a:rPr lang="cs-CZ" sz="1400" dirty="0" smtClean="0">
                <a:hlinkClick r:id="rId6"/>
              </a:rPr>
              <a:t>http://www.</a:t>
            </a:r>
            <a:r>
              <a:rPr lang="cs-CZ" sz="1400" dirty="0" err="1" smtClean="0">
                <a:hlinkClick r:id="rId6"/>
              </a:rPr>
              <a:t>batashoemuseum.ca</a:t>
            </a:r>
            <a:r>
              <a:rPr lang="cs-CZ" sz="1400" dirty="0" smtClean="0">
                <a:hlinkClick r:id="rId6"/>
              </a:rPr>
              <a:t>/</a:t>
            </a:r>
            <a:r>
              <a:rPr lang="cs-CZ" sz="1400" dirty="0" err="1" smtClean="0">
                <a:hlinkClick r:id="rId6"/>
              </a:rPr>
              <a:t>exhibitions</a:t>
            </a:r>
            <a:r>
              <a:rPr lang="cs-CZ" sz="1400" dirty="0" smtClean="0">
                <a:hlinkClick r:id="rId6"/>
              </a:rPr>
              <a:t>/</a:t>
            </a:r>
            <a:r>
              <a:rPr lang="cs-CZ" sz="1400" dirty="0" err="1" smtClean="0">
                <a:hlinkClick r:id="rId6"/>
              </a:rPr>
              <a:t>charm</a:t>
            </a:r>
            <a:r>
              <a:rPr lang="cs-CZ" sz="1400" dirty="0" smtClean="0">
                <a:hlinkClick r:id="rId6"/>
              </a:rPr>
              <a:t>_</a:t>
            </a:r>
            <a:r>
              <a:rPr lang="cs-CZ" sz="1400" dirty="0" err="1" smtClean="0">
                <a:hlinkClick r:id="rId6"/>
              </a:rPr>
              <a:t>of</a:t>
            </a:r>
            <a:r>
              <a:rPr lang="cs-CZ" sz="1400" dirty="0" smtClean="0">
                <a:hlinkClick r:id="rId6"/>
              </a:rPr>
              <a:t>_</a:t>
            </a:r>
            <a:r>
              <a:rPr lang="cs-CZ" sz="1400" dirty="0" err="1" smtClean="0">
                <a:hlinkClick r:id="rId6"/>
              </a:rPr>
              <a:t>rococo</a:t>
            </a:r>
            <a:r>
              <a:rPr lang="cs-CZ" sz="1400" dirty="0" smtClean="0">
                <a:hlinkClick r:id="rId6"/>
              </a:rPr>
              <a:t>/index.</a:t>
            </a:r>
            <a:r>
              <a:rPr lang="cs-CZ" sz="1400" dirty="0" err="1" smtClean="0">
                <a:hlinkClick r:id="rId6"/>
              </a:rPr>
              <a:t>shtml</a:t>
            </a:r>
            <a:endParaRPr lang="cs-CZ" sz="1400" dirty="0"/>
          </a:p>
        </p:txBody>
      </p:sp>
      <p:sp>
        <p:nvSpPr>
          <p:cNvPr id="14" name="Obdélník 13"/>
          <p:cNvSpPr/>
          <p:nvPr/>
        </p:nvSpPr>
        <p:spPr>
          <a:xfrm>
            <a:off x="539552" y="2564904"/>
            <a:ext cx="4128438" cy="307777"/>
          </a:xfrm>
          <a:prstGeom prst="rect">
            <a:avLst/>
          </a:prstGeom>
        </p:spPr>
        <p:txBody>
          <a:bodyPr wrap="none">
            <a:spAutoFit/>
          </a:bodyPr>
          <a:lstStyle/>
          <a:p>
            <a:r>
              <a:rPr lang="cs-CZ" sz="1400" dirty="0" smtClean="0"/>
              <a:t>Obr. 16 - </a:t>
            </a:r>
            <a:r>
              <a:rPr lang="cs-CZ" sz="1400" dirty="0" smtClean="0">
                <a:hlinkClick r:id="rId7"/>
              </a:rPr>
              <a:t>http://magdusky.blog.cz/0709/spodni-pradlo</a:t>
            </a:r>
            <a:endParaRPr lang="cs-CZ" sz="1400" dirty="0"/>
          </a:p>
        </p:txBody>
      </p:sp>
      <p:sp>
        <p:nvSpPr>
          <p:cNvPr id="18" name="Obdélník 17"/>
          <p:cNvSpPr/>
          <p:nvPr/>
        </p:nvSpPr>
        <p:spPr>
          <a:xfrm>
            <a:off x="467544" y="1700808"/>
            <a:ext cx="7920880" cy="307777"/>
          </a:xfrm>
          <a:prstGeom prst="rect">
            <a:avLst/>
          </a:prstGeom>
        </p:spPr>
        <p:txBody>
          <a:bodyPr wrap="square">
            <a:spAutoFit/>
          </a:bodyPr>
          <a:lstStyle/>
          <a:p>
            <a:r>
              <a:rPr lang="cs-CZ" sz="1400" dirty="0" smtClean="0"/>
              <a:t>Obr. 6, 8, 9, 12, 13, 14, 15 - </a:t>
            </a:r>
            <a:r>
              <a:rPr lang="cs-CZ" sz="1400" dirty="0" smtClean="0">
                <a:hlinkClick r:id="rId8"/>
              </a:rPr>
              <a:t>http://www.</a:t>
            </a:r>
            <a:r>
              <a:rPr lang="cs-CZ" sz="1400" dirty="0" err="1" smtClean="0">
                <a:hlinkClick r:id="rId8"/>
              </a:rPr>
              <a:t>beremese.cz</a:t>
            </a:r>
            <a:r>
              <a:rPr lang="cs-CZ" sz="1400" dirty="0" smtClean="0">
                <a:hlinkClick r:id="rId8"/>
              </a:rPr>
              <a:t>/</a:t>
            </a:r>
            <a:r>
              <a:rPr lang="cs-CZ" sz="1400" dirty="0" err="1" smtClean="0">
                <a:hlinkClick r:id="rId8"/>
              </a:rPr>
              <a:t>fotoblog</a:t>
            </a:r>
            <a:r>
              <a:rPr lang="cs-CZ" sz="1400" dirty="0" smtClean="0">
                <a:hlinkClick r:id="rId8"/>
              </a:rPr>
              <a:t>/</a:t>
            </a:r>
            <a:r>
              <a:rPr lang="cs-CZ" sz="1400" dirty="0" err="1" smtClean="0">
                <a:hlinkClick r:id="rId8"/>
              </a:rPr>
              <a:t>barborkaprincezna</a:t>
            </a:r>
            <a:r>
              <a:rPr lang="cs-CZ" sz="1400" dirty="0" smtClean="0">
                <a:hlinkClick r:id="rId8"/>
              </a:rPr>
              <a:t>/album/rokoko-</a:t>
            </a:r>
            <a:r>
              <a:rPr lang="cs-CZ" sz="1400" dirty="0" err="1" smtClean="0">
                <a:hlinkClick r:id="rId8"/>
              </a:rPr>
              <a:t>saty</a:t>
            </a:r>
            <a:r>
              <a:rPr lang="cs-CZ" sz="1400" dirty="0" smtClean="0">
                <a:hlinkClick r:id="rId8"/>
              </a:rPr>
              <a:t>/</a:t>
            </a:r>
            <a:endParaRPr lang="cs-CZ" sz="1400" dirty="0"/>
          </a:p>
        </p:txBody>
      </p:sp>
      <p:sp>
        <p:nvSpPr>
          <p:cNvPr id="19" name="Obdélník 18"/>
          <p:cNvSpPr/>
          <p:nvPr/>
        </p:nvSpPr>
        <p:spPr>
          <a:xfrm>
            <a:off x="467544" y="1988840"/>
            <a:ext cx="8676456" cy="307777"/>
          </a:xfrm>
          <a:prstGeom prst="rect">
            <a:avLst/>
          </a:prstGeom>
        </p:spPr>
        <p:txBody>
          <a:bodyPr wrap="square">
            <a:spAutoFit/>
          </a:bodyPr>
          <a:lstStyle/>
          <a:p>
            <a:r>
              <a:rPr lang="cs-CZ" sz="1400" dirty="0" smtClean="0"/>
              <a:t>Obr. 11 - </a:t>
            </a:r>
            <a:r>
              <a:rPr lang="cs-CZ" sz="1400" dirty="0" smtClean="0">
                <a:hlinkClick r:id="rId9"/>
              </a:rPr>
              <a:t>http://buduar-herbaciarnia-rokoko.frix.pl/temat/21454/peruki</a:t>
            </a:r>
            <a:endParaRPr lang="cs-CZ" sz="1400" dirty="0"/>
          </a:p>
        </p:txBody>
      </p:sp>
      <p:sp>
        <p:nvSpPr>
          <p:cNvPr id="20" name="Obdélník 19"/>
          <p:cNvSpPr/>
          <p:nvPr/>
        </p:nvSpPr>
        <p:spPr>
          <a:xfrm>
            <a:off x="467544" y="3645024"/>
            <a:ext cx="8208912" cy="307777"/>
          </a:xfrm>
          <a:prstGeom prst="rect">
            <a:avLst/>
          </a:prstGeom>
        </p:spPr>
        <p:txBody>
          <a:bodyPr wrap="square">
            <a:spAutoFit/>
          </a:bodyPr>
          <a:lstStyle/>
          <a:p>
            <a:r>
              <a:rPr lang="cs-CZ" sz="1400" dirty="0" smtClean="0"/>
              <a:t>Obr. 20 - </a:t>
            </a:r>
            <a:r>
              <a:rPr lang="cs-CZ" sz="1400" dirty="0" smtClean="0">
                <a:hlinkClick r:id="rId10"/>
              </a:rPr>
              <a:t>http://my-</a:t>
            </a:r>
            <a:r>
              <a:rPr lang="cs-CZ" sz="1400" dirty="0" err="1" smtClean="0">
                <a:hlinkClick r:id="rId10"/>
              </a:rPr>
              <a:t>books</a:t>
            </a:r>
            <a:r>
              <a:rPr lang="cs-CZ" sz="1400" dirty="0" smtClean="0">
                <a:hlinkClick r:id="rId10"/>
              </a:rPr>
              <a:t>-my-</a:t>
            </a:r>
            <a:r>
              <a:rPr lang="cs-CZ" sz="1400" dirty="0" err="1" smtClean="0">
                <a:hlinkClick r:id="rId10"/>
              </a:rPr>
              <a:t>world.blog.cz</a:t>
            </a:r>
            <a:r>
              <a:rPr lang="cs-CZ" sz="1400" dirty="0" smtClean="0">
                <a:hlinkClick r:id="rId10"/>
              </a:rPr>
              <a:t>/1209/recenze-na-knihu-</a:t>
            </a:r>
            <a:r>
              <a:rPr lang="cs-CZ" sz="1400" dirty="0" err="1" smtClean="0">
                <a:hlinkClick r:id="rId10"/>
              </a:rPr>
              <a:t>marie</a:t>
            </a:r>
            <a:r>
              <a:rPr lang="cs-CZ" sz="1400" dirty="0" smtClean="0">
                <a:hlinkClick r:id="rId10"/>
              </a:rPr>
              <a:t>-</a:t>
            </a:r>
            <a:r>
              <a:rPr lang="cs-CZ" sz="1400" dirty="0" err="1" smtClean="0">
                <a:hlinkClick r:id="rId10"/>
              </a:rPr>
              <a:t>antoinetta</a:t>
            </a:r>
            <a:r>
              <a:rPr lang="cs-CZ" sz="1400" dirty="0" smtClean="0">
                <a:hlinkClick r:id="rId10"/>
              </a:rPr>
              <a:t>-</a:t>
            </a:r>
            <a:r>
              <a:rPr lang="cs-CZ" sz="1400" dirty="0" err="1" smtClean="0">
                <a:hlinkClick r:id="rId10"/>
              </a:rPr>
              <a:t>rana</a:t>
            </a:r>
            <a:r>
              <a:rPr lang="cs-CZ" sz="1400" dirty="0" smtClean="0">
                <a:hlinkClick r:id="rId10"/>
              </a:rPr>
              <a:t>-</a:t>
            </a:r>
            <a:r>
              <a:rPr lang="cs-CZ" sz="1400" dirty="0" err="1" smtClean="0">
                <a:hlinkClick r:id="rId10"/>
              </a:rPr>
              <a:t>leta</a:t>
            </a:r>
            <a:r>
              <a:rPr lang="cs-CZ" sz="1400" dirty="0" smtClean="0">
                <a:hlinkClick r:id="rId10"/>
              </a:rPr>
              <a:t>-ve-</a:t>
            </a:r>
            <a:r>
              <a:rPr lang="cs-CZ" sz="1400" dirty="0" err="1" smtClean="0">
                <a:hlinkClick r:id="rId10"/>
              </a:rPr>
              <a:t>versailles</a:t>
            </a:r>
            <a:endParaRPr lang="cs-CZ" sz="1400" dirty="0"/>
          </a:p>
        </p:txBody>
      </p:sp>
      <p:sp>
        <p:nvSpPr>
          <p:cNvPr id="15" name="Obdélník 14"/>
          <p:cNvSpPr/>
          <p:nvPr/>
        </p:nvSpPr>
        <p:spPr>
          <a:xfrm>
            <a:off x="500034" y="4071942"/>
            <a:ext cx="8429684" cy="646331"/>
          </a:xfrm>
          <a:prstGeom prst="rect">
            <a:avLst/>
          </a:prstGeom>
        </p:spPr>
        <p:txBody>
          <a:bodyPr wrap="square">
            <a:spAutoFit/>
          </a:bodyPr>
          <a:lstStyle/>
          <a:p>
            <a:pPr lvl="0" fontAlgn="base">
              <a:spcBef>
                <a:spcPct val="0"/>
              </a:spcBef>
              <a:spcAft>
                <a:spcPct val="0"/>
              </a:spcAft>
            </a:pPr>
            <a:r>
              <a:rPr lang="cs-CZ" sz="1200" dirty="0" smtClean="0">
                <a:latin typeface="Arial" pitchFamily="34" charset="0"/>
                <a:ea typeface="Calibri" pitchFamily="34" charset="0"/>
                <a:cs typeface="Times New Roman" pitchFamily="18" charset="0"/>
              </a:rPr>
              <a:t>Obr.č. 21 – MICHALIČKA, J.,MATUSCHKA, G., KEJDA, J. </a:t>
            </a:r>
            <a:r>
              <a:rPr lang="cs-CZ" sz="1200" i="1" dirty="0" smtClean="0">
                <a:latin typeface="Arial" pitchFamily="34" charset="0"/>
                <a:ea typeface="Calibri" pitchFamily="34" charset="0"/>
                <a:cs typeface="Times New Roman" pitchFamily="18" charset="0"/>
              </a:rPr>
              <a:t>Technologie II a </a:t>
            </a:r>
            <a:r>
              <a:rPr lang="cs-CZ" sz="1200" i="1" dirty="0" err="1" smtClean="0">
                <a:latin typeface="Arial" pitchFamily="34" charset="0"/>
                <a:ea typeface="Calibri" pitchFamily="34" charset="0"/>
                <a:cs typeface="Times New Roman" pitchFamily="18" charset="0"/>
              </a:rPr>
              <a:t>III.ročník</a:t>
            </a:r>
            <a:r>
              <a:rPr lang="cs-CZ" sz="1200" i="1" dirty="0" smtClean="0">
                <a:latin typeface="Arial" pitchFamily="34" charset="0"/>
                <a:ea typeface="Calibri" pitchFamily="34" charset="0"/>
                <a:cs typeface="Times New Roman" pitchFamily="18" charset="0"/>
              </a:rPr>
              <a:t> odborných učilišť a učňovských škol učební obor 63-81-2 holič a kadeřník, holička a kadeřnice. </a:t>
            </a:r>
            <a:r>
              <a:rPr lang="cs-CZ" sz="1200" dirty="0" smtClean="0">
                <a:latin typeface="Arial" pitchFamily="34" charset="0"/>
                <a:ea typeface="Calibri" pitchFamily="34" charset="0"/>
                <a:cs typeface="Times New Roman" pitchFamily="18" charset="0"/>
              </a:rPr>
              <a:t>Praha : Státní pedagogické nakladatelství, 1977.</a:t>
            </a:r>
            <a:endParaRPr lang="cs-CZ" sz="1200" dirty="0" smtClean="0">
              <a:latin typeface="Arial" pitchFamily="34" charset="0"/>
            </a:endParaRPr>
          </a:p>
          <a:p>
            <a:pPr lvl="0" eaLnBrk="0" fontAlgn="base" hangingPunct="0">
              <a:spcBef>
                <a:spcPct val="0"/>
              </a:spcBef>
              <a:spcAft>
                <a:spcPct val="0"/>
              </a:spcAft>
            </a:pPr>
            <a:r>
              <a:rPr lang="cs-CZ" sz="1200" dirty="0" smtClean="0">
                <a:latin typeface="Arial" pitchFamily="34" charset="0"/>
                <a:ea typeface="Calibri" pitchFamily="34" charset="0"/>
                <a:cs typeface="Times New Roman" pitchFamily="18" charset="0"/>
              </a:rPr>
              <a:t>ISBN 83-60-14/2. s. 203</a:t>
            </a:r>
            <a:endParaRPr lang="cs-CZ" sz="12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0"/>
            <a:ext cx="4572000" cy="1368152"/>
          </a:xfrm>
        </p:spPr>
        <p:txBody>
          <a:bodyPr>
            <a:noAutofit/>
          </a:bodyPr>
          <a:lstStyle/>
          <a:p>
            <a:pPr algn="ctr"/>
            <a:r>
              <a:rPr lang="cs-CZ" sz="3600" dirty="0" smtClean="0">
                <a:latin typeface="Arial" pitchFamily="34" charset="0"/>
                <a:cs typeface="Arial" pitchFamily="34" charset="0"/>
              </a:rPr>
              <a:t/>
            </a:r>
            <a:br>
              <a:rPr lang="cs-CZ" sz="3600" dirty="0" smtClean="0">
                <a:latin typeface="Arial" pitchFamily="34" charset="0"/>
                <a:cs typeface="Arial" pitchFamily="34" charset="0"/>
              </a:rPr>
            </a:br>
            <a:r>
              <a:rPr lang="cs-CZ" sz="3600" dirty="0" smtClean="0">
                <a:latin typeface="Arial" pitchFamily="34" charset="0"/>
                <a:cs typeface="Arial" pitchFamily="34" charset="0"/>
              </a:rPr>
              <a:t/>
            </a:r>
            <a:br>
              <a:rPr lang="cs-CZ" sz="3600" dirty="0" smtClean="0">
                <a:latin typeface="Arial" pitchFamily="34" charset="0"/>
                <a:cs typeface="Arial" pitchFamily="34" charset="0"/>
              </a:rPr>
            </a:br>
            <a:r>
              <a:rPr lang="cs-CZ" sz="3600" dirty="0" smtClean="0">
                <a:latin typeface="Arial" pitchFamily="34" charset="0"/>
                <a:cs typeface="Arial" pitchFamily="34" charset="0"/>
              </a:rPr>
              <a:t/>
            </a:r>
            <a:br>
              <a:rPr lang="cs-CZ" sz="3600" dirty="0" smtClean="0">
                <a:latin typeface="Arial" pitchFamily="34" charset="0"/>
                <a:cs typeface="Arial" pitchFamily="34" charset="0"/>
              </a:rPr>
            </a:br>
            <a:r>
              <a:rPr lang="cs-CZ" sz="3600" dirty="0" smtClean="0">
                <a:latin typeface="Arial" pitchFamily="34" charset="0"/>
                <a:cs typeface="Arial" pitchFamily="34" charset="0"/>
              </a:rPr>
              <a:t>MARIE TEREZIE</a:t>
            </a:r>
            <a:br>
              <a:rPr lang="cs-CZ" sz="3600" dirty="0" smtClean="0">
                <a:latin typeface="Arial" pitchFamily="34" charset="0"/>
                <a:cs typeface="Arial" pitchFamily="34" charset="0"/>
              </a:rPr>
            </a:br>
            <a:r>
              <a:rPr lang="cs-CZ" sz="2800" dirty="0" smtClean="0">
                <a:latin typeface="Arial" pitchFamily="34" charset="0"/>
                <a:cs typeface="Arial" pitchFamily="34" charset="0"/>
              </a:rPr>
              <a:t>(r. 1717 – 1780)</a:t>
            </a:r>
            <a:endParaRPr lang="cs-CZ" sz="2800" dirty="0">
              <a:latin typeface="Arial" pitchFamily="34" charset="0"/>
              <a:cs typeface="Arial" pitchFamily="34" charset="0"/>
            </a:endParaRPr>
          </a:p>
        </p:txBody>
      </p:sp>
      <p:pic>
        <p:nvPicPr>
          <p:cNvPr id="5" name="Zástupný symbol pro obsah 4" descr="MarieTerezie-Wikipedia_org.jpg"/>
          <p:cNvPicPr>
            <a:picLocks noGrp="1" noChangeAspect="1"/>
          </p:cNvPicPr>
          <p:nvPr>
            <p:ph idx="1"/>
          </p:nvPr>
        </p:nvPicPr>
        <p:blipFill>
          <a:blip r:embed="rId2" cstate="print"/>
          <a:stretch>
            <a:fillRect/>
          </a:stretch>
        </p:blipFill>
        <p:spPr>
          <a:xfrm>
            <a:off x="4583020" y="-19957"/>
            <a:ext cx="4560980" cy="6877957"/>
          </a:xfrm>
        </p:spPr>
      </p:pic>
      <p:sp>
        <p:nvSpPr>
          <p:cNvPr id="4" name="Zástupný symbol pro text 3"/>
          <p:cNvSpPr>
            <a:spLocks noGrp="1"/>
          </p:cNvSpPr>
          <p:nvPr>
            <p:ph type="body" sz="half" idx="2"/>
          </p:nvPr>
        </p:nvSpPr>
        <p:spPr>
          <a:xfrm>
            <a:off x="179512" y="1340768"/>
            <a:ext cx="4464496" cy="5517232"/>
          </a:xfrm>
        </p:spPr>
        <p:txBody>
          <a:bodyPr>
            <a:noAutofit/>
          </a:bodyPr>
          <a:lstStyle/>
          <a:p>
            <a:pPr algn="ctr"/>
            <a:r>
              <a:rPr lang="cs-CZ" sz="2400" dirty="0" smtClean="0">
                <a:latin typeface="Arial" pitchFamily="34" charset="0"/>
                <a:cs typeface="Arial" pitchFamily="34" charset="0"/>
              </a:rPr>
              <a:t>Arcivévodkyně rakouská, </a:t>
            </a:r>
            <a:br>
              <a:rPr lang="cs-CZ" sz="2400" dirty="0" smtClean="0">
                <a:latin typeface="Arial" pitchFamily="34" charset="0"/>
                <a:cs typeface="Arial" pitchFamily="34" charset="0"/>
              </a:rPr>
            </a:br>
            <a:r>
              <a:rPr lang="cs-CZ" sz="2400" dirty="0" smtClean="0">
                <a:latin typeface="Arial" pitchFamily="34" charset="0"/>
                <a:cs typeface="Arial" pitchFamily="34" charset="0"/>
              </a:rPr>
              <a:t>královna uherská </a:t>
            </a:r>
            <a:br>
              <a:rPr lang="cs-CZ" sz="2400" dirty="0" smtClean="0">
                <a:latin typeface="Arial" pitchFamily="34" charset="0"/>
                <a:cs typeface="Arial" pitchFamily="34" charset="0"/>
              </a:rPr>
            </a:br>
            <a:r>
              <a:rPr lang="cs-CZ" sz="2400" dirty="0" smtClean="0">
                <a:latin typeface="Arial" pitchFamily="34" charset="0"/>
                <a:cs typeface="Arial" pitchFamily="34" charset="0"/>
              </a:rPr>
              <a:t>a česká (vládla 40 let).</a:t>
            </a:r>
            <a:br>
              <a:rPr lang="cs-CZ" sz="2400" dirty="0" smtClean="0">
                <a:latin typeface="Arial" pitchFamily="34" charset="0"/>
                <a:cs typeface="Arial" pitchFamily="34" charset="0"/>
              </a:rPr>
            </a:br>
            <a:r>
              <a:rPr lang="cs-CZ" sz="2400" b="1" dirty="0" smtClean="0">
                <a:latin typeface="Arial" pitchFamily="34" charset="0"/>
                <a:cs typeface="Arial" pitchFamily="34" charset="0"/>
              </a:rPr>
              <a:t>Byla jedinou vládnoucí ženou na českém trůně.</a:t>
            </a:r>
          </a:p>
          <a:p>
            <a:r>
              <a:rPr lang="cs-CZ" sz="2000" dirty="0" smtClean="0">
                <a:latin typeface="Arial" pitchFamily="34" charset="0"/>
                <a:cs typeface="Arial" pitchFamily="34" charset="0"/>
              </a:rPr>
              <a:t>Za vlády Marie Terezie došlo </a:t>
            </a:r>
            <a:br>
              <a:rPr lang="cs-CZ" sz="2000" dirty="0" smtClean="0">
                <a:latin typeface="Arial" pitchFamily="34" charset="0"/>
                <a:cs typeface="Arial" pitchFamily="34" charset="0"/>
              </a:rPr>
            </a:br>
            <a:r>
              <a:rPr lang="cs-CZ" sz="2000" dirty="0" smtClean="0">
                <a:latin typeface="Arial" pitchFamily="34" charset="0"/>
                <a:cs typeface="Arial" pitchFamily="34" charset="0"/>
              </a:rPr>
              <a:t>k významným reformám</a:t>
            </a:r>
            <a:br>
              <a:rPr lang="cs-CZ" sz="2000" dirty="0" smtClean="0">
                <a:latin typeface="Arial" pitchFamily="34" charset="0"/>
                <a:cs typeface="Arial" pitchFamily="34" charset="0"/>
              </a:rPr>
            </a:br>
            <a:r>
              <a:rPr lang="cs-CZ" sz="2000" dirty="0" smtClean="0">
                <a:latin typeface="Arial" pitchFamily="34" charset="0"/>
                <a:cs typeface="Arial" pitchFamily="34" charset="0"/>
              </a:rPr>
              <a:t>v soudnictví, finančnictví </a:t>
            </a:r>
            <a:br>
              <a:rPr lang="cs-CZ" sz="2000" dirty="0" smtClean="0">
                <a:latin typeface="Arial" pitchFamily="34" charset="0"/>
                <a:cs typeface="Arial" pitchFamily="34" charset="0"/>
              </a:rPr>
            </a:br>
            <a:r>
              <a:rPr lang="cs-CZ" sz="2000" dirty="0" smtClean="0">
                <a:latin typeface="Arial" pitchFamily="34" charset="0"/>
                <a:cs typeface="Arial" pitchFamily="34" charset="0"/>
              </a:rPr>
              <a:t>a školství, k celním úpravám, </a:t>
            </a:r>
            <a:br>
              <a:rPr lang="cs-CZ" sz="2000" dirty="0" smtClean="0">
                <a:latin typeface="Arial" pitchFamily="34" charset="0"/>
                <a:cs typeface="Arial" pitchFamily="34" charset="0"/>
              </a:rPr>
            </a:br>
            <a:r>
              <a:rPr lang="cs-CZ" sz="2000" dirty="0" smtClean="0">
                <a:latin typeface="Arial" pitchFamily="34" charset="0"/>
                <a:cs typeface="Arial" pitchFamily="34" charset="0"/>
              </a:rPr>
              <a:t>k zakládání manufaktur a k rozvoji průmyslové výroby. Budovaly se nové cesty, zlepšovalo poštovní spojení, byla zavedena jednotná soustava měr a vah, jednotná měna. </a:t>
            </a:r>
            <a:br>
              <a:rPr lang="cs-CZ" sz="2000" dirty="0" smtClean="0">
                <a:latin typeface="Arial" pitchFamily="34" charset="0"/>
                <a:cs typeface="Arial" pitchFamily="34" charset="0"/>
              </a:rPr>
            </a:br>
            <a:r>
              <a:rPr lang="cs-CZ" sz="2000" dirty="0" smtClean="0">
                <a:latin typeface="Arial" pitchFamily="34" charset="0"/>
                <a:cs typeface="Arial" pitchFamily="34" charset="0"/>
              </a:rPr>
              <a:t>Z habsburského konglomerátu se stal moderní centralizovaný stát.</a:t>
            </a:r>
            <a:endParaRPr lang="cs-CZ" sz="2000" b="1" dirty="0" smtClean="0">
              <a:latin typeface="Arial" pitchFamily="34" charset="0"/>
              <a:cs typeface="Arial" pitchFamily="34" charset="0"/>
            </a:endParaRPr>
          </a:p>
        </p:txBody>
      </p:sp>
      <p:sp>
        <p:nvSpPr>
          <p:cNvPr id="6" name="Obdélník 5"/>
          <p:cNvSpPr/>
          <p:nvPr/>
        </p:nvSpPr>
        <p:spPr>
          <a:xfrm>
            <a:off x="8241124" y="0"/>
            <a:ext cx="748988" cy="369332"/>
          </a:xfrm>
          <a:prstGeom prst="rect">
            <a:avLst/>
          </a:prstGeom>
        </p:spPr>
        <p:txBody>
          <a:bodyPr wrap="none">
            <a:spAutoFit/>
          </a:bodyPr>
          <a:lstStyle/>
          <a:p>
            <a:r>
              <a:rPr lang="cs-CZ" dirty="0" smtClean="0">
                <a:solidFill>
                  <a:schemeClr val="bg1"/>
                </a:solidFill>
                <a:latin typeface="Arial" pitchFamily="34" charset="0"/>
                <a:cs typeface="Arial" pitchFamily="34" charset="0"/>
              </a:rPr>
              <a:t>Obr.1</a:t>
            </a:r>
            <a:endParaRPr lang="cs-CZ" dirty="0">
              <a:solidFill>
                <a:schemeClr val="bg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273050"/>
            <a:ext cx="3635896" cy="1162050"/>
          </a:xfrm>
        </p:spPr>
        <p:txBody>
          <a:bodyPr>
            <a:noAutofit/>
          </a:bodyPr>
          <a:lstStyle/>
          <a:p>
            <a:pPr algn="ctr"/>
            <a:r>
              <a:rPr lang="cs-CZ" sz="3600" dirty="0" smtClean="0">
                <a:latin typeface="Arial" pitchFamily="34" charset="0"/>
                <a:cs typeface="Arial" pitchFamily="34" charset="0"/>
              </a:rPr>
              <a:t>MARIE ANTOINETTA</a:t>
            </a:r>
            <a:endParaRPr lang="cs-CZ" sz="3600" dirty="0">
              <a:latin typeface="Arial" pitchFamily="34" charset="0"/>
              <a:cs typeface="Arial" pitchFamily="34" charset="0"/>
            </a:endParaRPr>
          </a:p>
        </p:txBody>
      </p:sp>
      <p:pic>
        <p:nvPicPr>
          <p:cNvPr id="5" name="Zástupný symbol pro obsah 4" descr="Marie Antoinetta.jpg"/>
          <p:cNvPicPr>
            <a:picLocks noGrp="1" noChangeAspect="1"/>
          </p:cNvPicPr>
          <p:nvPr>
            <p:ph idx="1"/>
          </p:nvPr>
        </p:nvPicPr>
        <p:blipFill>
          <a:blip r:embed="rId2" cstate="print"/>
          <a:stretch>
            <a:fillRect/>
          </a:stretch>
        </p:blipFill>
        <p:spPr>
          <a:xfrm>
            <a:off x="3688478" y="0"/>
            <a:ext cx="5235114" cy="6858000"/>
          </a:xfrm>
        </p:spPr>
      </p:pic>
      <p:sp>
        <p:nvSpPr>
          <p:cNvPr id="4" name="Zástupný symbol pro text 3"/>
          <p:cNvSpPr>
            <a:spLocks noGrp="1"/>
          </p:cNvSpPr>
          <p:nvPr>
            <p:ph type="body" sz="half" idx="2"/>
          </p:nvPr>
        </p:nvSpPr>
        <p:spPr>
          <a:xfrm>
            <a:off x="251520" y="1435100"/>
            <a:ext cx="3213993" cy="5234260"/>
          </a:xfrm>
        </p:spPr>
        <p:txBody>
          <a:bodyPr>
            <a:normAutofit/>
          </a:bodyPr>
          <a:lstStyle/>
          <a:p>
            <a:endParaRPr lang="cs-CZ" dirty="0" smtClean="0"/>
          </a:p>
          <a:p>
            <a:endParaRPr lang="cs-CZ" dirty="0" smtClean="0"/>
          </a:p>
          <a:p>
            <a:pPr algn="ctr"/>
            <a:r>
              <a:rPr lang="cs-CZ" sz="2800" dirty="0" smtClean="0">
                <a:latin typeface="Arial" pitchFamily="34" charset="0"/>
                <a:cs typeface="Arial" pitchFamily="34" charset="0"/>
              </a:rPr>
              <a:t>Vládla od r. 1774 do r. 1792</a:t>
            </a:r>
          </a:p>
          <a:p>
            <a:pPr algn="ctr"/>
            <a:r>
              <a:rPr lang="cs-CZ" sz="2800" dirty="0" smtClean="0">
                <a:latin typeface="Arial" pitchFamily="34" charset="0"/>
                <a:cs typeface="Arial" pitchFamily="34" charset="0"/>
              </a:rPr>
              <a:t>Byla </a:t>
            </a:r>
            <a:r>
              <a:rPr lang="cs-CZ" sz="2800" b="1" dirty="0" smtClean="0">
                <a:latin typeface="Arial" pitchFamily="34" charset="0"/>
                <a:cs typeface="Arial" pitchFamily="34" charset="0"/>
              </a:rPr>
              <a:t>dcerou Marie Terezie</a:t>
            </a:r>
            <a:r>
              <a:rPr lang="cs-CZ" sz="2800" dirty="0" smtClean="0">
                <a:latin typeface="Arial" pitchFamily="34" charset="0"/>
                <a:cs typeface="Arial" pitchFamily="34" charset="0"/>
              </a:rPr>
              <a:t>.</a:t>
            </a:r>
          </a:p>
          <a:p>
            <a:pPr algn="ctr"/>
            <a:r>
              <a:rPr lang="cs-CZ" sz="2800" dirty="0" smtClean="0">
                <a:latin typeface="Arial" pitchFamily="34" charset="0"/>
                <a:cs typeface="Arial" pitchFamily="34" charset="0"/>
              </a:rPr>
              <a:t>Rakouská arcivévodkyně,</a:t>
            </a:r>
          </a:p>
          <a:p>
            <a:pPr algn="ctr"/>
            <a:r>
              <a:rPr lang="cs-CZ" sz="2800" b="1" dirty="0" smtClean="0">
                <a:latin typeface="Arial" pitchFamily="34" charset="0"/>
                <a:cs typeface="Arial" pitchFamily="34" charset="0"/>
              </a:rPr>
              <a:t>královna francouzská </a:t>
            </a:r>
            <a:r>
              <a:rPr lang="cs-CZ" sz="2800" dirty="0" smtClean="0">
                <a:latin typeface="Arial" pitchFamily="34" charset="0"/>
                <a:cs typeface="Arial" pitchFamily="34" charset="0"/>
              </a:rPr>
              <a:t/>
            </a:r>
            <a:br>
              <a:rPr lang="cs-CZ" sz="2800" dirty="0" smtClean="0">
                <a:latin typeface="Arial" pitchFamily="34" charset="0"/>
                <a:cs typeface="Arial" pitchFamily="34" charset="0"/>
              </a:rPr>
            </a:br>
            <a:r>
              <a:rPr lang="cs-CZ" sz="2800" dirty="0" smtClean="0">
                <a:latin typeface="Arial" pitchFamily="34" charset="0"/>
                <a:cs typeface="Arial" pitchFamily="34" charset="0"/>
              </a:rPr>
              <a:t>a </a:t>
            </a:r>
            <a:r>
              <a:rPr lang="cs-CZ" sz="2800" dirty="0" err="1" smtClean="0">
                <a:latin typeface="Arial" pitchFamily="34" charset="0"/>
                <a:cs typeface="Arial" pitchFamily="34" charset="0"/>
              </a:rPr>
              <a:t>navarská</a:t>
            </a:r>
            <a:r>
              <a:rPr lang="cs-CZ" sz="2800" dirty="0" smtClean="0">
                <a:latin typeface="Arial" pitchFamily="34" charset="0"/>
                <a:cs typeface="Arial" pitchFamily="34" charset="0"/>
              </a:rPr>
              <a:t>.</a:t>
            </a:r>
            <a:endParaRPr lang="cs-CZ" sz="2800" dirty="0">
              <a:latin typeface="Arial" pitchFamily="34" charset="0"/>
              <a:cs typeface="Arial" pitchFamily="34" charset="0"/>
            </a:endParaRPr>
          </a:p>
        </p:txBody>
      </p:sp>
      <p:sp>
        <p:nvSpPr>
          <p:cNvPr id="6" name="Obdélník 5"/>
          <p:cNvSpPr/>
          <p:nvPr/>
        </p:nvSpPr>
        <p:spPr>
          <a:xfrm>
            <a:off x="7956376" y="0"/>
            <a:ext cx="748988" cy="369332"/>
          </a:xfrm>
          <a:prstGeom prst="rect">
            <a:avLst/>
          </a:prstGeom>
        </p:spPr>
        <p:txBody>
          <a:bodyPr wrap="none">
            <a:spAutoFit/>
          </a:bodyPr>
          <a:lstStyle/>
          <a:p>
            <a:r>
              <a:rPr lang="cs-CZ" dirty="0" smtClean="0">
                <a:solidFill>
                  <a:schemeClr val="bg1"/>
                </a:solidFill>
                <a:latin typeface="Arial" pitchFamily="34" charset="0"/>
                <a:cs typeface="Arial" pitchFamily="34" charset="0"/>
              </a:rPr>
              <a:t>Obr.2</a:t>
            </a:r>
            <a:endParaRPr lang="cs-CZ" dirty="0">
              <a:solidFill>
                <a:schemeClr val="bg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0"/>
            <a:lum/>
          </a:blip>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562074"/>
          </a:xfrm>
        </p:spPr>
        <p:txBody>
          <a:bodyPr>
            <a:normAutofit fontScale="90000"/>
          </a:bodyPr>
          <a:lstStyle/>
          <a:p>
            <a:r>
              <a:rPr lang="cs-CZ" b="1" dirty="0" smtClean="0"/>
              <a:t>ÚČESY – RANÉ ROKOKO </a:t>
            </a:r>
            <a:r>
              <a:rPr lang="cs-CZ" sz="3100" b="1" dirty="0" smtClean="0"/>
              <a:t>(1720 – 1750)</a:t>
            </a:r>
            <a:endParaRPr lang="cs-CZ" sz="3100" b="1" dirty="0"/>
          </a:p>
        </p:txBody>
      </p:sp>
      <p:sp>
        <p:nvSpPr>
          <p:cNvPr id="3" name="Zástupný symbol pro text 2"/>
          <p:cNvSpPr>
            <a:spLocks noGrp="1"/>
          </p:cNvSpPr>
          <p:nvPr>
            <p:ph type="body" idx="1"/>
          </p:nvPr>
        </p:nvSpPr>
        <p:spPr/>
        <p:txBody>
          <a:bodyPr/>
          <a:lstStyle/>
          <a:p>
            <a:r>
              <a:rPr lang="cs-CZ" dirty="0" smtClean="0"/>
              <a:t> </a:t>
            </a:r>
            <a:endParaRPr lang="cs-CZ" dirty="0"/>
          </a:p>
        </p:txBody>
      </p:sp>
      <p:pic>
        <p:nvPicPr>
          <p:cNvPr id="7" name="Zástupný symbol pro obsah 6" descr="rokoko A1.TIF"/>
          <p:cNvPicPr>
            <a:picLocks noGrp="1" noChangeAspect="1"/>
          </p:cNvPicPr>
          <p:nvPr>
            <p:ph sz="half" idx="2"/>
          </p:nvPr>
        </p:nvPicPr>
        <p:blipFill>
          <a:blip r:embed="rId3" cstate="print"/>
          <a:stretch>
            <a:fillRect/>
          </a:stretch>
        </p:blipFill>
        <p:spPr>
          <a:xfrm>
            <a:off x="539552" y="2398690"/>
            <a:ext cx="3801847" cy="4459310"/>
          </a:xfrm>
        </p:spPr>
      </p:pic>
      <p:sp>
        <p:nvSpPr>
          <p:cNvPr id="5" name="Zástupný symbol pro text 4"/>
          <p:cNvSpPr>
            <a:spLocks noGrp="1"/>
          </p:cNvSpPr>
          <p:nvPr>
            <p:ph type="body" sz="quarter" idx="3"/>
          </p:nvPr>
        </p:nvSpPr>
        <p:spPr>
          <a:xfrm>
            <a:off x="395537" y="1052736"/>
            <a:ext cx="8291264" cy="1122139"/>
          </a:xfrm>
        </p:spPr>
        <p:txBody>
          <a:bodyPr/>
          <a:lstStyle/>
          <a:p>
            <a:r>
              <a:rPr lang="cs-CZ" dirty="0" smtClean="0"/>
              <a:t> </a:t>
            </a:r>
            <a:endParaRPr lang="cs-CZ" dirty="0"/>
          </a:p>
        </p:txBody>
      </p:sp>
      <p:pic>
        <p:nvPicPr>
          <p:cNvPr id="8" name="Zástupný symbol pro obsah 7" descr="rokoko A2.TIF"/>
          <p:cNvPicPr>
            <a:picLocks noGrp="1" noChangeAspect="1"/>
          </p:cNvPicPr>
          <p:nvPr>
            <p:ph sz="quarter" idx="4"/>
          </p:nvPr>
        </p:nvPicPr>
        <p:blipFill>
          <a:blip r:embed="rId4" cstate="print"/>
          <a:stretch>
            <a:fillRect/>
          </a:stretch>
        </p:blipFill>
        <p:spPr>
          <a:xfrm>
            <a:off x="5724128" y="2576100"/>
            <a:ext cx="3419872" cy="4255319"/>
          </a:xfrm>
        </p:spPr>
      </p:pic>
      <p:sp>
        <p:nvSpPr>
          <p:cNvPr id="9" name="Obdélník 8"/>
          <p:cNvSpPr/>
          <p:nvPr/>
        </p:nvSpPr>
        <p:spPr>
          <a:xfrm>
            <a:off x="179512" y="836712"/>
            <a:ext cx="8964488" cy="1384995"/>
          </a:xfrm>
          <a:prstGeom prst="rect">
            <a:avLst/>
          </a:prstGeom>
        </p:spPr>
        <p:txBody>
          <a:bodyPr wrap="square">
            <a:spAutoFit/>
          </a:bodyPr>
          <a:lstStyle/>
          <a:p>
            <a:pPr lvl="0"/>
            <a:r>
              <a:rPr lang="cs-CZ" sz="2800" dirty="0" smtClean="0">
                <a:ea typeface="Calibri" pitchFamily="34" charset="0"/>
                <a:cs typeface="Arial" pitchFamily="34" charset="0"/>
              </a:rPr>
              <a:t>Nejdříve se česaly </a:t>
            </a:r>
            <a:r>
              <a:rPr lang="cs-CZ" sz="2800" b="1" dirty="0" smtClean="0">
                <a:ea typeface="Calibri" pitchFamily="34" charset="0"/>
                <a:cs typeface="Arial" pitchFamily="34" charset="0"/>
              </a:rPr>
              <a:t>malé pudrované účesy</a:t>
            </a:r>
            <a:r>
              <a:rPr lang="cs-CZ" sz="2800" dirty="0" smtClean="0">
                <a:ea typeface="Calibri" pitchFamily="34" charset="0"/>
                <a:cs typeface="Arial" pitchFamily="34" charset="0"/>
              </a:rPr>
              <a:t>, vlasy se česaly </a:t>
            </a:r>
            <a:r>
              <a:rPr lang="cs-CZ" sz="2800" b="1" dirty="0" smtClean="0">
                <a:ea typeface="Calibri" pitchFamily="34" charset="0"/>
                <a:cs typeface="Arial" pitchFamily="34" charset="0"/>
              </a:rPr>
              <a:t>dozadu</a:t>
            </a:r>
            <a:r>
              <a:rPr lang="cs-CZ" sz="2800" dirty="0" smtClean="0">
                <a:ea typeface="Calibri" pitchFamily="34" charset="0"/>
                <a:cs typeface="Arial" pitchFamily="34" charset="0"/>
              </a:rPr>
              <a:t> (čelo bylo volné), zakrývaly uši, spínaly se, česaly se </a:t>
            </a:r>
            <a:r>
              <a:rPr lang="cs-CZ" sz="2800" b="1" dirty="0" smtClean="0">
                <a:ea typeface="Calibri" pitchFamily="34" charset="0"/>
                <a:cs typeface="Arial" pitchFamily="34" charset="0"/>
              </a:rPr>
              <a:t>vodorovné lokny a zdobily květy, šperky, stuhy. </a:t>
            </a:r>
          </a:p>
        </p:txBody>
      </p:sp>
      <p:sp>
        <p:nvSpPr>
          <p:cNvPr id="10" name="Obdélník 9"/>
          <p:cNvSpPr/>
          <p:nvPr/>
        </p:nvSpPr>
        <p:spPr>
          <a:xfrm>
            <a:off x="323528" y="4221088"/>
            <a:ext cx="748988" cy="369332"/>
          </a:xfrm>
          <a:prstGeom prst="rect">
            <a:avLst/>
          </a:prstGeom>
        </p:spPr>
        <p:txBody>
          <a:bodyPr wrap="none">
            <a:spAutoFit/>
          </a:bodyPr>
          <a:lstStyle/>
          <a:p>
            <a:r>
              <a:rPr lang="cs-CZ" dirty="0" smtClean="0">
                <a:latin typeface="Arial" pitchFamily="34" charset="0"/>
                <a:cs typeface="Arial" pitchFamily="34" charset="0"/>
              </a:rPr>
              <a:t>Obr.3</a:t>
            </a:r>
            <a:endParaRPr lang="cs-CZ" dirty="0"/>
          </a:p>
        </p:txBody>
      </p:sp>
      <p:sp>
        <p:nvSpPr>
          <p:cNvPr id="11" name="Obdélník 10"/>
          <p:cNvSpPr/>
          <p:nvPr/>
        </p:nvSpPr>
        <p:spPr>
          <a:xfrm>
            <a:off x="8215338" y="4357694"/>
            <a:ext cx="748988" cy="369332"/>
          </a:xfrm>
          <a:prstGeom prst="rect">
            <a:avLst/>
          </a:prstGeom>
        </p:spPr>
        <p:txBody>
          <a:bodyPr wrap="none">
            <a:spAutoFit/>
          </a:bodyPr>
          <a:lstStyle/>
          <a:p>
            <a:r>
              <a:rPr lang="cs-CZ" dirty="0" smtClean="0">
                <a:latin typeface="Arial" pitchFamily="34" charset="0"/>
                <a:cs typeface="Arial" pitchFamily="34" charset="0"/>
              </a:rPr>
              <a:t>Obr.4</a:t>
            </a:r>
            <a:endParaRPr lang="cs-CZ"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0"/>
            <a:lum/>
          </a:blip>
          <a:srcRect/>
          <a:stretch>
            <a:fillRect/>
          </a:stretch>
        </a:blipFill>
        <a:effectLst/>
      </p:bgPr>
    </p:bg>
    <p:spTree>
      <p:nvGrpSpPr>
        <p:cNvPr id="1" name=""/>
        <p:cNvGrpSpPr/>
        <p:nvPr/>
      </p:nvGrpSpPr>
      <p:grpSpPr>
        <a:xfrm>
          <a:off x="0" y="0"/>
          <a:ext cx="0" cy="0"/>
          <a:chOff x="0" y="0"/>
          <a:chExt cx="0" cy="0"/>
        </a:xfrm>
      </p:grpSpPr>
      <p:pic>
        <p:nvPicPr>
          <p:cNvPr id="5" name="Zástupný symbol pro obsah 4" descr="rokoko A20.TIF"/>
          <p:cNvPicPr>
            <a:picLocks noGrp="1" noChangeAspect="1"/>
          </p:cNvPicPr>
          <p:nvPr>
            <p:ph idx="1"/>
          </p:nvPr>
        </p:nvPicPr>
        <p:blipFill>
          <a:blip r:embed="rId3" cstate="print"/>
          <a:stretch>
            <a:fillRect/>
          </a:stretch>
        </p:blipFill>
        <p:spPr>
          <a:xfrm>
            <a:off x="4339596" y="0"/>
            <a:ext cx="4804404" cy="6858000"/>
          </a:xfrm>
        </p:spPr>
      </p:pic>
      <p:sp>
        <p:nvSpPr>
          <p:cNvPr id="2" name="Nadpis 1"/>
          <p:cNvSpPr>
            <a:spLocks noGrp="1"/>
          </p:cNvSpPr>
          <p:nvPr>
            <p:ph type="title"/>
          </p:nvPr>
        </p:nvSpPr>
        <p:spPr>
          <a:xfrm>
            <a:off x="0" y="0"/>
            <a:ext cx="5508104" cy="1052736"/>
          </a:xfrm>
        </p:spPr>
        <p:txBody>
          <a:bodyPr>
            <a:normAutofit fontScale="90000"/>
          </a:bodyPr>
          <a:lstStyle/>
          <a:p>
            <a:pPr algn="ctr"/>
            <a:r>
              <a:rPr lang="cs-CZ" sz="3200" dirty="0" smtClean="0"/>
              <a:t>ÚČES JAKO UMĚLECKÉ DÍLO – VRCHOLNÉ ROKOKO </a:t>
            </a:r>
            <a:r>
              <a:rPr lang="cs-CZ" dirty="0" smtClean="0"/>
              <a:t>(1750 – 1780)</a:t>
            </a:r>
            <a:endParaRPr lang="cs-CZ" dirty="0"/>
          </a:p>
        </p:txBody>
      </p:sp>
      <p:sp>
        <p:nvSpPr>
          <p:cNvPr id="4" name="Zástupný symbol pro text 3"/>
          <p:cNvSpPr>
            <a:spLocks noGrp="1"/>
          </p:cNvSpPr>
          <p:nvPr>
            <p:ph type="body" sz="half" idx="2"/>
          </p:nvPr>
        </p:nvSpPr>
        <p:spPr>
          <a:xfrm>
            <a:off x="179512" y="1052736"/>
            <a:ext cx="5400600" cy="6021288"/>
          </a:xfrm>
        </p:spPr>
        <p:txBody>
          <a:bodyPr>
            <a:normAutofit/>
          </a:bodyPr>
          <a:lstStyle/>
          <a:p>
            <a:pPr lvl="0" eaLnBrk="0" fontAlgn="base" hangingPunct="0">
              <a:spcBef>
                <a:spcPct val="0"/>
              </a:spcBef>
              <a:spcAft>
                <a:spcPct val="0"/>
              </a:spcAft>
            </a:pPr>
            <a:r>
              <a:rPr lang="cs-CZ" sz="2000" dirty="0" smtClean="0">
                <a:ea typeface="Times New Roman" pitchFamily="18" charset="0"/>
                <a:cs typeface="Arial" pitchFamily="34" charset="0"/>
              </a:rPr>
              <a:t>Ve druhé polovině století, spíše až v 70. letech, se od jednoduchosti upustilo</a:t>
            </a:r>
            <a:r>
              <a:rPr lang="cs-CZ" sz="2000" b="1" dirty="0" smtClean="0">
                <a:ea typeface="Times New Roman" pitchFamily="18" charset="0"/>
                <a:cs typeface="Arial" pitchFamily="34" charset="0"/>
              </a:rPr>
              <a:t>. Drdoly a vrkoče nabývaly na objemu i výšce, až se změnily do tvaru vysokých válců. </a:t>
            </a:r>
            <a:endParaRPr lang="cs-CZ" sz="2000" b="1" dirty="0" smtClean="0">
              <a:ea typeface="Times New Roman" pitchFamily="18" charset="0"/>
            </a:endParaRPr>
          </a:p>
          <a:p>
            <a:pPr lvl="0" eaLnBrk="0" fontAlgn="base" hangingPunct="0">
              <a:spcBef>
                <a:spcPct val="0"/>
              </a:spcBef>
              <a:spcAft>
                <a:spcPct val="0"/>
              </a:spcAft>
            </a:pPr>
            <a:r>
              <a:rPr lang="cs-CZ" sz="2000" dirty="0" smtClean="0">
                <a:ea typeface="Times New Roman" pitchFamily="18" charset="0"/>
                <a:cs typeface="Arial" pitchFamily="34" charset="0"/>
              </a:rPr>
              <a:t>Aby se docílilo potřebné výšky a nadýchanosti účesu, vkládaly se do něj nejprve smotané látky, později speciální </a:t>
            </a:r>
            <a:r>
              <a:rPr lang="cs-CZ" sz="2000" b="1" dirty="0" smtClean="0">
                <a:ea typeface="Times New Roman" pitchFamily="18" charset="0"/>
                <a:cs typeface="Arial" pitchFamily="34" charset="0"/>
              </a:rPr>
              <a:t>konstrukce z drátů pokrytých materiálem podobným vatě. </a:t>
            </a:r>
            <a:r>
              <a:rPr lang="cs-CZ" sz="2000" dirty="0" smtClean="0">
                <a:ea typeface="Times New Roman" pitchFamily="18" charset="0"/>
                <a:cs typeface="Arial" pitchFamily="34" charset="0"/>
              </a:rPr>
              <a:t/>
            </a:r>
            <a:br>
              <a:rPr lang="cs-CZ" sz="2000" dirty="0" smtClean="0">
                <a:ea typeface="Times New Roman" pitchFamily="18" charset="0"/>
                <a:cs typeface="Arial" pitchFamily="34" charset="0"/>
              </a:rPr>
            </a:br>
            <a:r>
              <a:rPr lang="cs-CZ" sz="2000" dirty="0" smtClean="0">
                <a:ea typeface="Times New Roman" pitchFamily="18" charset="0"/>
                <a:cs typeface="Arial" pitchFamily="34" charset="0"/>
              </a:rPr>
              <a:t>K ozdobě účesu používali kadeřníci cokoli, </a:t>
            </a:r>
            <a:br>
              <a:rPr lang="cs-CZ" sz="2000" dirty="0" smtClean="0">
                <a:ea typeface="Times New Roman" pitchFamily="18" charset="0"/>
                <a:cs typeface="Arial" pitchFamily="34" charset="0"/>
              </a:rPr>
            </a:br>
            <a:r>
              <a:rPr lang="cs-CZ" sz="2000" dirty="0" smtClean="0">
                <a:ea typeface="Times New Roman" pitchFamily="18" charset="0"/>
                <a:cs typeface="Arial" pitchFamily="34" charset="0"/>
              </a:rPr>
              <a:t>co bylo po ruce. </a:t>
            </a:r>
            <a:r>
              <a:rPr lang="cs-CZ" sz="2000" b="1" dirty="0" smtClean="0">
                <a:ea typeface="Times New Roman" pitchFamily="18" charset="0"/>
                <a:cs typeface="Arial" pitchFamily="34" charset="0"/>
              </a:rPr>
              <a:t>Stužky, pásky, šperky</a:t>
            </a:r>
            <a:r>
              <a:rPr lang="cs-CZ" sz="2000" dirty="0" smtClean="0">
                <a:ea typeface="Times New Roman" pitchFamily="18" charset="0"/>
                <a:cs typeface="Arial" pitchFamily="34" charset="0"/>
              </a:rPr>
              <a:t> </a:t>
            </a:r>
          </a:p>
          <a:p>
            <a:pPr lvl="0" eaLnBrk="0" fontAlgn="base" hangingPunct="0">
              <a:spcBef>
                <a:spcPct val="0"/>
              </a:spcBef>
              <a:spcAft>
                <a:spcPct val="0"/>
              </a:spcAft>
            </a:pPr>
            <a:r>
              <a:rPr lang="cs-CZ" sz="2000" dirty="0" smtClean="0">
                <a:ea typeface="Times New Roman" pitchFamily="18" charset="0"/>
                <a:cs typeface="Arial" pitchFamily="34" charset="0"/>
              </a:rPr>
              <a:t>a samostatné květy začaly brzy nudit. </a:t>
            </a:r>
          </a:p>
          <a:p>
            <a:pPr lvl="0" eaLnBrk="0" fontAlgn="base" hangingPunct="0">
              <a:spcBef>
                <a:spcPct val="0"/>
              </a:spcBef>
              <a:spcAft>
                <a:spcPct val="0"/>
              </a:spcAft>
            </a:pPr>
            <a:r>
              <a:rPr lang="cs-CZ" sz="2000" dirty="0" smtClean="0">
                <a:ea typeface="Times New Roman" pitchFamily="18" charset="0"/>
                <a:cs typeface="Arial" pitchFamily="34" charset="0"/>
              </a:rPr>
              <a:t>Ke slovu se dostaly celé </a:t>
            </a:r>
            <a:r>
              <a:rPr lang="cs-CZ" sz="2000" b="1" dirty="0" smtClean="0">
                <a:ea typeface="Times New Roman" pitchFamily="18" charset="0"/>
                <a:cs typeface="Arial" pitchFamily="34" charset="0"/>
              </a:rPr>
              <a:t>miniaturní zahrádky včetně malých stromků vložené do váziček </a:t>
            </a:r>
            <a:br>
              <a:rPr lang="cs-CZ" sz="2000" b="1" dirty="0" smtClean="0">
                <a:ea typeface="Times New Roman" pitchFamily="18" charset="0"/>
                <a:cs typeface="Arial" pitchFamily="34" charset="0"/>
              </a:rPr>
            </a:br>
            <a:r>
              <a:rPr lang="cs-CZ" sz="2000" b="1" dirty="0" smtClean="0">
                <a:ea typeface="Times New Roman" pitchFamily="18" charset="0"/>
                <a:cs typeface="Arial" pitchFamily="34" charset="0"/>
              </a:rPr>
              <a:t>s vodou, peří exotických ptáků, vycpaná zvířata, sošky</a:t>
            </a:r>
            <a:r>
              <a:rPr lang="cs-CZ" sz="2000" dirty="0" smtClean="0">
                <a:ea typeface="Times New Roman" pitchFamily="18" charset="0"/>
                <a:cs typeface="Arial" pitchFamily="34" charset="0"/>
              </a:rPr>
              <a:t>…k oslavě vítězství lodi „La belle poule“ </a:t>
            </a:r>
            <a:br>
              <a:rPr lang="cs-CZ" sz="2000" dirty="0" smtClean="0">
                <a:ea typeface="Times New Roman" pitchFamily="18" charset="0"/>
                <a:cs typeface="Arial" pitchFamily="34" charset="0"/>
              </a:rPr>
            </a:br>
            <a:r>
              <a:rPr lang="cs-CZ" sz="2000" dirty="0" smtClean="0">
                <a:ea typeface="Times New Roman" pitchFamily="18" charset="0"/>
                <a:cs typeface="Arial" pitchFamily="34" charset="0"/>
              </a:rPr>
              <a:t>v jakési bitvě dokonce dámy nosily jeden čas </a:t>
            </a:r>
            <a:br>
              <a:rPr lang="cs-CZ" sz="2000" dirty="0" smtClean="0">
                <a:ea typeface="Times New Roman" pitchFamily="18" charset="0"/>
                <a:cs typeface="Arial" pitchFamily="34" charset="0"/>
              </a:rPr>
            </a:br>
            <a:r>
              <a:rPr lang="cs-CZ" sz="2000" b="1" dirty="0" smtClean="0">
                <a:ea typeface="Times New Roman" pitchFamily="18" charset="0"/>
                <a:cs typeface="Arial" pitchFamily="34" charset="0"/>
              </a:rPr>
              <a:t>na hlavách menší plachetnice.</a:t>
            </a:r>
            <a:endParaRPr lang="cs-CZ" sz="2000" b="1" dirty="0" smtClean="0"/>
          </a:p>
          <a:p>
            <a:endParaRPr lang="cs-CZ" dirty="0"/>
          </a:p>
        </p:txBody>
      </p:sp>
      <p:sp>
        <p:nvSpPr>
          <p:cNvPr id="6" name="Obdélník 5"/>
          <p:cNvSpPr/>
          <p:nvPr/>
        </p:nvSpPr>
        <p:spPr>
          <a:xfrm>
            <a:off x="8172400" y="332656"/>
            <a:ext cx="748988" cy="369332"/>
          </a:xfrm>
          <a:prstGeom prst="rect">
            <a:avLst/>
          </a:prstGeom>
        </p:spPr>
        <p:txBody>
          <a:bodyPr wrap="none">
            <a:spAutoFit/>
          </a:bodyPr>
          <a:lstStyle/>
          <a:p>
            <a:r>
              <a:rPr lang="cs-CZ" dirty="0" smtClean="0">
                <a:latin typeface="Arial" pitchFamily="34" charset="0"/>
                <a:cs typeface="Arial" pitchFamily="34" charset="0"/>
              </a:rPr>
              <a:t>Obr.5</a:t>
            </a:r>
            <a:endParaRPr lang="cs-CZ"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148064" y="188640"/>
            <a:ext cx="3024337" cy="288032"/>
          </a:xfrm>
        </p:spPr>
        <p:txBody>
          <a:bodyPr>
            <a:normAutofit fontScale="90000"/>
          </a:bodyPr>
          <a:lstStyle/>
          <a:p>
            <a:endParaRPr lang="cs-CZ" dirty="0"/>
          </a:p>
        </p:txBody>
      </p:sp>
      <p:pic>
        <p:nvPicPr>
          <p:cNvPr id="5" name="Zástupný symbol pro obsah 4" descr="11129024_720.jpg"/>
          <p:cNvPicPr>
            <a:picLocks noGrp="1" noChangeAspect="1"/>
          </p:cNvPicPr>
          <p:nvPr>
            <p:ph idx="1"/>
          </p:nvPr>
        </p:nvPicPr>
        <p:blipFill>
          <a:blip r:embed="rId2" cstate="print"/>
          <a:stretch>
            <a:fillRect/>
          </a:stretch>
        </p:blipFill>
        <p:spPr>
          <a:xfrm>
            <a:off x="4303060" y="1"/>
            <a:ext cx="4840940" cy="6857999"/>
          </a:xfrm>
        </p:spPr>
      </p:pic>
      <p:sp>
        <p:nvSpPr>
          <p:cNvPr id="4" name="Zástupný symbol pro text 3"/>
          <p:cNvSpPr>
            <a:spLocks noGrp="1"/>
          </p:cNvSpPr>
          <p:nvPr>
            <p:ph type="body" sz="half" idx="2"/>
          </p:nvPr>
        </p:nvSpPr>
        <p:spPr>
          <a:xfrm>
            <a:off x="214282" y="188640"/>
            <a:ext cx="3960440" cy="6669360"/>
          </a:xfrm>
        </p:spPr>
        <p:txBody>
          <a:bodyPr>
            <a:normAutofit/>
          </a:bodyPr>
          <a:lstStyle/>
          <a:p>
            <a:r>
              <a:rPr lang="cs-CZ" sz="2000" dirty="0" smtClean="0">
                <a:solidFill>
                  <a:srgbClr val="000000"/>
                </a:solidFill>
                <a:ea typeface="Times New Roman" pitchFamily="18" charset="0"/>
                <a:cs typeface="Arial" pitchFamily="34" charset="0"/>
              </a:rPr>
              <a:t>Účesy musely být často </a:t>
            </a:r>
            <a:r>
              <a:rPr lang="cs-CZ" sz="2000" b="1" dirty="0" smtClean="0">
                <a:ea typeface="Times New Roman" pitchFamily="18" charset="0"/>
                <a:cs typeface="Arial" pitchFamily="34" charset="0"/>
              </a:rPr>
              <a:t>podpírány drátěnými konstrukcemi</a:t>
            </a:r>
            <a:r>
              <a:rPr lang="cs-CZ" sz="2000" dirty="0" smtClean="0">
                <a:ea typeface="Times New Roman" pitchFamily="18" charset="0"/>
                <a:cs typeface="Arial" pitchFamily="34" charset="0"/>
              </a:rPr>
              <a:t>, neboť kadeřníci vyráběli z vlasů </a:t>
            </a:r>
            <a:r>
              <a:rPr lang="cs-CZ" sz="2000" b="1" dirty="0" smtClean="0">
                <a:ea typeface="Times New Roman" pitchFamily="18" charset="0"/>
                <a:cs typeface="Arial" pitchFamily="34" charset="0"/>
              </a:rPr>
              <a:t>umělecká díla s výjevy krajinek</a:t>
            </a:r>
            <a:r>
              <a:rPr lang="cs-CZ" sz="2000" dirty="0" smtClean="0">
                <a:ea typeface="Times New Roman" pitchFamily="18" charset="0"/>
                <a:cs typeface="Arial" pitchFamily="34" charset="0"/>
              </a:rPr>
              <a:t>. Vlasy byly téměř </a:t>
            </a:r>
            <a:r>
              <a:rPr lang="cs-CZ" sz="2000" b="1" dirty="0" smtClean="0">
                <a:ea typeface="Times New Roman" pitchFamily="18" charset="0"/>
                <a:cs typeface="Arial" pitchFamily="34" charset="0"/>
              </a:rPr>
              <a:t>bílé od bohatého napudrování moukou</a:t>
            </a:r>
            <a:r>
              <a:rPr lang="cs-CZ" sz="2000" dirty="0" smtClean="0">
                <a:ea typeface="Times New Roman" pitchFamily="18" charset="0"/>
                <a:cs typeface="Arial" pitchFamily="34" charset="0"/>
              </a:rPr>
              <a:t>. </a:t>
            </a:r>
            <a:br>
              <a:rPr lang="cs-CZ" sz="2000" dirty="0" smtClean="0">
                <a:ea typeface="Times New Roman" pitchFamily="18" charset="0"/>
                <a:cs typeface="Arial" pitchFamily="34" charset="0"/>
              </a:rPr>
            </a:br>
            <a:r>
              <a:rPr lang="cs-CZ" sz="2000" dirty="0" smtClean="0">
                <a:ea typeface="Times New Roman" pitchFamily="18" charset="0"/>
                <a:cs typeface="Arial" pitchFamily="34" charset="0"/>
              </a:rPr>
              <a:t>Proto všechny doplňky z díla výrazně vystupovaly. V takovém účesu nebylo možno spát, hopsat při tanci ani se předklánět. </a:t>
            </a:r>
            <a:br>
              <a:rPr lang="cs-CZ" sz="2000" dirty="0" smtClean="0">
                <a:ea typeface="Times New Roman" pitchFamily="18" charset="0"/>
                <a:cs typeface="Arial" pitchFamily="34" charset="0"/>
              </a:rPr>
            </a:br>
            <a:r>
              <a:rPr lang="cs-CZ" sz="2000" dirty="0" smtClean="0">
                <a:ea typeface="Times New Roman" pitchFamily="18" charset="0"/>
                <a:cs typeface="Arial" pitchFamily="34" charset="0"/>
              </a:rPr>
              <a:t>A tak se </a:t>
            </a:r>
            <a:r>
              <a:rPr lang="cs-CZ" sz="2000" b="1" dirty="0" smtClean="0">
                <a:ea typeface="Times New Roman" pitchFamily="18" charset="0"/>
                <a:cs typeface="Arial" pitchFamily="34" charset="0"/>
              </a:rPr>
              <a:t>přecházelo od pravých vlasů k parukám</a:t>
            </a:r>
            <a:r>
              <a:rPr lang="cs-CZ" sz="2000" dirty="0" smtClean="0">
                <a:ea typeface="Times New Roman" pitchFamily="18" charset="0"/>
                <a:cs typeface="Arial" pitchFamily="34" charset="0"/>
              </a:rPr>
              <a:t>. </a:t>
            </a:r>
            <a:r>
              <a:rPr lang="cs-CZ" sz="2000" dirty="0" smtClean="0">
                <a:ea typeface="Calibri" pitchFamily="34" charset="0"/>
                <a:cs typeface="Arial" pitchFamily="34" charset="0"/>
              </a:rPr>
              <a:t>Královna </a:t>
            </a:r>
            <a:r>
              <a:rPr lang="cs-CZ" sz="2000" b="1" dirty="0" smtClean="0">
                <a:ea typeface="Calibri" pitchFamily="34" charset="0"/>
                <a:cs typeface="Arial" pitchFamily="34" charset="0"/>
              </a:rPr>
              <a:t>Marie Antoinetta </a:t>
            </a:r>
            <a:r>
              <a:rPr lang="cs-CZ" sz="2000" dirty="0" smtClean="0">
                <a:ea typeface="Calibri" pitchFamily="34" charset="0"/>
                <a:cs typeface="Arial" pitchFamily="34" charset="0"/>
              </a:rPr>
              <a:t>trávila mnoho času vymýšlením nejen neobvyklých šatů, </a:t>
            </a:r>
            <a:br>
              <a:rPr lang="cs-CZ" sz="2000" dirty="0" smtClean="0">
                <a:ea typeface="Calibri" pitchFamily="34" charset="0"/>
                <a:cs typeface="Arial" pitchFamily="34" charset="0"/>
              </a:rPr>
            </a:br>
            <a:r>
              <a:rPr lang="cs-CZ" sz="2000" dirty="0" smtClean="0">
                <a:ea typeface="Calibri" pitchFamily="34" charset="0"/>
                <a:cs typeface="Arial" pitchFamily="34" charset="0"/>
              </a:rPr>
              <a:t>ale i nových účesů, které pak její osobní </a:t>
            </a:r>
            <a:r>
              <a:rPr lang="cs-CZ" sz="2000" b="1" dirty="0" smtClean="0">
                <a:ea typeface="Calibri" pitchFamily="34" charset="0"/>
                <a:cs typeface="Arial" pitchFamily="34" charset="0"/>
              </a:rPr>
              <a:t>kadeřník Léonard </a:t>
            </a:r>
            <a:r>
              <a:rPr lang="cs-CZ" sz="2000" b="1" dirty="0" err="1" smtClean="0">
                <a:ea typeface="Calibri" pitchFamily="34" charset="0"/>
                <a:cs typeface="Arial" pitchFamily="34" charset="0"/>
              </a:rPr>
              <a:t>Autier</a:t>
            </a:r>
            <a:r>
              <a:rPr lang="cs-CZ" sz="2000" b="1" dirty="0" smtClean="0">
                <a:ea typeface="Calibri" pitchFamily="34" charset="0"/>
                <a:cs typeface="Arial" pitchFamily="34" charset="0"/>
              </a:rPr>
              <a:t> </a:t>
            </a:r>
            <a:r>
              <a:rPr lang="cs-CZ" sz="2000" dirty="0" smtClean="0">
                <a:ea typeface="Calibri" pitchFamily="34" charset="0"/>
                <a:cs typeface="Arial" pitchFamily="34" charset="0"/>
              </a:rPr>
              <a:t>uváděl v život. </a:t>
            </a:r>
          </a:p>
          <a:p>
            <a:r>
              <a:rPr lang="cs-CZ" sz="2000" b="1" dirty="0" smtClean="0">
                <a:ea typeface="Calibri" pitchFamily="34" charset="0"/>
                <a:cs typeface="Arial" pitchFamily="34" charset="0"/>
              </a:rPr>
              <a:t>Dámští kadeřníci byli uznávaní, vydělávali hodně peněz.</a:t>
            </a:r>
            <a:endParaRPr lang="cs-CZ" sz="2000" dirty="0" smtClean="0">
              <a:ea typeface="Times New Roman" pitchFamily="18" charset="0"/>
              <a:cs typeface="Arial" pitchFamily="34" charset="0"/>
            </a:endParaRPr>
          </a:p>
          <a:p>
            <a:endParaRPr lang="cs-CZ" dirty="0"/>
          </a:p>
        </p:txBody>
      </p:sp>
      <p:sp>
        <p:nvSpPr>
          <p:cNvPr id="6" name="Obdélník 5"/>
          <p:cNvSpPr/>
          <p:nvPr/>
        </p:nvSpPr>
        <p:spPr>
          <a:xfrm>
            <a:off x="4355976" y="0"/>
            <a:ext cx="748988" cy="369332"/>
          </a:xfrm>
          <a:prstGeom prst="rect">
            <a:avLst/>
          </a:prstGeom>
        </p:spPr>
        <p:txBody>
          <a:bodyPr wrap="none">
            <a:spAutoFit/>
          </a:bodyPr>
          <a:lstStyle/>
          <a:p>
            <a:r>
              <a:rPr lang="cs-CZ" dirty="0" smtClean="0">
                <a:latin typeface="Arial" pitchFamily="34" charset="0"/>
                <a:cs typeface="Arial" pitchFamily="34" charset="0"/>
              </a:rPr>
              <a:t>Obr.6</a:t>
            </a:r>
            <a:endParaRPr lang="cs-CZ"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0"/>
            <a:lum/>
          </a:blip>
          <a:srcRect/>
          <a:stretch>
            <a:fillRect/>
          </a:stretch>
        </a:blipFill>
        <a:effectLst/>
      </p:bgPr>
    </p:bg>
    <p:spTree>
      <p:nvGrpSpPr>
        <p:cNvPr id="1" name=""/>
        <p:cNvGrpSpPr/>
        <p:nvPr/>
      </p:nvGrpSpPr>
      <p:grpSpPr>
        <a:xfrm>
          <a:off x="0" y="0"/>
          <a:ext cx="0" cy="0"/>
          <a:chOff x="0" y="0"/>
          <a:chExt cx="0" cy="0"/>
        </a:xfrm>
      </p:grpSpPr>
      <p:pic>
        <p:nvPicPr>
          <p:cNvPr id="5" name="Zástupný symbol pro obsah 4" descr="rokoko A3.TIF"/>
          <p:cNvPicPr>
            <a:picLocks noGrp="1" noChangeAspect="1"/>
          </p:cNvPicPr>
          <p:nvPr>
            <p:ph idx="1"/>
          </p:nvPr>
        </p:nvPicPr>
        <p:blipFill>
          <a:blip r:embed="rId3" cstate="print"/>
          <a:stretch>
            <a:fillRect/>
          </a:stretch>
        </p:blipFill>
        <p:spPr>
          <a:xfrm>
            <a:off x="4769215" y="548680"/>
            <a:ext cx="4374785" cy="5976664"/>
          </a:xfrm>
        </p:spPr>
      </p:pic>
      <p:sp>
        <p:nvSpPr>
          <p:cNvPr id="4" name="Zástupný symbol pro text 3"/>
          <p:cNvSpPr>
            <a:spLocks noGrp="1"/>
          </p:cNvSpPr>
          <p:nvPr>
            <p:ph type="body" sz="half" idx="2"/>
          </p:nvPr>
        </p:nvSpPr>
        <p:spPr>
          <a:xfrm>
            <a:off x="179512" y="0"/>
            <a:ext cx="4896544" cy="6858000"/>
          </a:xfrm>
        </p:spPr>
        <p:txBody>
          <a:bodyPr>
            <a:noAutofit/>
          </a:bodyPr>
          <a:lstStyle/>
          <a:p>
            <a:pPr algn="ctr"/>
            <a:endParaRPr lang="cs-CZ" sz="2400" b="1" dirty="0" smtClean="0">
              <a:solidFill>
                <a:srgbClr val="C00000"/>
              </a:solidFill>
              <a:latin typeface="Arial" pitchFamily="34" charset="0"/>
              <a:ea typeface="Times New Roman" pitchFamily="18" charset="0"/>
              <a:cs typeface="Arial" pitchFamily="34" charset="0"/>
            </a:endParaRPr>
          </a:p>
          <a:p>
            <a:pPr algn="ctr"/>
            <a:r>
              <a:rPr lang="cs-CZ" sz="3600" b="1" dirty="0" smtClean="0">
                <a:latin typeface="Arial" pitchFamily="34" charset="0"/>
                <a:ea typeface="Times New Roman" pitchFamily="18" charset="0"/>
                <a:cs typeface="Arial" pitchFamily="34" charset="0"/>
              </a:rPr>
              <a:t>VRCHOLNÉ ROKOKO</a:t>
            </a:r>
          </a:p>
          <a:p>
            <a:r>
              <a:rPr lang="cs-CZ" sz="2400" dirty="0" smtClean="0">
                <a:solidFill>
                  <a:srgbClr val="000000"/>
                </a:solidFill>
                <a:ea typeface="Times New Roman" pitchFamily="18" charset="0"/>
                <a:cs typeface="Arial" pitchFamily="34" charset="0"/>
              </a:rPr>
              <a:t>Vlasy si dvorní dámy a šlechtičny před plesy a slavnostmi vyčesávaly do </a:t>
            </a:r>
            <a:r>
              <a:rPr lang="cs-CZ" sz="2400" b="1" dirty="0" smtClean="0">
                <a:ea typeface="Times New Roman" pitchFamily="18" charset="0"/>
                <a:cs typeface="Arial" pitchFamily="34" charset="0"/>
              </a:rPr>
              <a:t>půlmetrové výše</a:t>
            </a:r>
            <a:r>
              <a:rPr lang="cs-CZ" sz="2400" dirty="0" smtClean="0">
                <a:ea typeface="Times New Roman" pitchFamily="18" charset="0"/>
                <a:cs typeface="Arial" pitchFamily="34" charset="0"/>
              </a:rPr>
              <a:t>.</a:t>
            </a:r>
          </a:p>
          <a:p>
            <a:r>
              <a:rPr lang="cs-CZ" sz="2400" dirty="0" smtClean="0">
                <a:ea typeface="Times New Roman" pitchFamily="18" charset="0"/>
                <a:cs typeface="Arial" pitchFamily="34" charset="0"/>
              </a:rPr>
              <a:t>Účesy se </a:t>
            </a:r>
            <a:r>
              <a:rPr lang="cs-CZ" sz="2400" b="1" dirty="0" smtClean="0">
                <a:ea typeface="Times New Roman" pitchFamily="18" charset="0"/>
                <a:cs typeface="Arial" pitchFamily="34" charset="0"/>
              </a:rPr>
              <a:t>zdobily pentlemi, krajkami, peřím, šperky, závoji a skrývaly i malé skleněné ampule, ve kterých stály ve vodě živé kytice květů</a:t>
            </a:r>
            <a:r>
              <a:rPr lang="cs-CZ" sz="2400" dirty="0" smtClean="0">
                <a:ea typeface="Times New Roman" pitchFamily="18" charset="0"/>
                <a:cs typeface="Arial" pitchFamily="34" charset="0"/>
              </a:rPr>
              <a:t>. </a:t>
            </a:r>
          </a:p>
          <a:p>
            <a:r>
              <a:rPr lang="cs-CZ" sz="2400" dirty="0" smtClean="0">
                <a:ea typeface="Times New Roman" pitchFamily="18" charset="0"/>
                <a:cs typeface="Arial" pitchFamily="34" charset="0"/>
              </a:rPr>
              <a:t>K zvýraznění výšky účesu napomáhaly také </a:t>
            </a:r>
            <a:r>
              <a:rPr lang="cs-CZ" sz="2400" b="1" smtClean="0">
                <a:ea typeface="Times New Roman" pitchFamily="18" charset="0"/>
                <a:cs typeface="Arial" pitchFamily="34" charset="0"/>
              </a:rPr>
              <a:t>copánkové a </a:t>
            </a:r>
            <a:r>
              <a:rPr lang="cs-CZ" sz="2400" b="1" dirty="0" smtClean="0">
                <a:ea typeface="Times New Roman" pitchFamily="18" charset="0"/>
                <a:cs typeface="Arial" pitchFamily="34" charset="0"/>
              </a:rPr>
              <a:t>lokýnkové příčesky </a:t>
            </a:r>
            <a:r>
              <a:rPr lang="cs-CZ" sz="2400" b="1" smtClean="0">
                <a:ea typeface="Times New Roman" pitchFamily="18" charset="0"/>
                <a:cs typeface="Arial" pitchFamily="34" charset="0"/>
              </a:rPr>
              <a:t>spadající k </a:t>
            </a:r>
            <a:r>
              <a:rPr lang="cs-CZ" sz="2400" b="1" dirty="0" smtClean="0">
                <a:ea typeface="Times New Roman" pitchFamily="18" charset="0"/>
                <a:cs typeface="Arial" pitchFamily="34" charset="0"/>
              </a:rPr>
              <a:t>ramenům i níže</a:t>
            </a:r>
            <a:r>
              <a:rPr lang="cs-CZ" sz="2400" dirty="0" smtClean="0">
                <a:ea typeface="Times New Roman" pitchFamily="18" charset="0"/>
                <a:cs typeface="Arial" pitchFamily="34" charset="0"/>
              </a:rPr>
              <a:t>. </a:t>
            </a:r>
          </a:p>
          <a:p>
            <a:endParaRPr lang="cs-CZ" sz="2400" b="1" dirty="0" smtClean="0">
              <a:latin typeface="Arial" pitchFamily="34" charset="0"/>
            </a:endParaRPr>
          </a:p>
          <a:p>
            <a:pPr lvl="0"/>
            <a:endParaRPr lang="cs-CZ" sz="1800" dirty="0" smtClean="0">
              <a:latin typeface="Arial" pitchFamily="34" charset="0"/>
            </a:endParaRPr>
          </a:p>
          <a:p>
            <a:endParaRPr lang="cs-CZ" sz="1500" dirty="0"/>
          </a:p>
        </p:txBody>
      </p:sp>
      <p:sp>
        <p:nvSpPr>
          <p:cNvPr id="6" name="Obdélník 5"/>
          <p:cNvSpPr/>
          <p:nvPr/>
        </p:nvSpPr>
        <p:spPr>
          <a:xfrm>
            <a:off x="8028384" y="332656"/>
            <a:ext cx="748988" cy="369332"/>
          </a:xfrm>
          <a:prstGeom prst="rect">
            <a:avLst/>
          </a:prstGeom>
        </p:spPr>
        <p:txBody>
          <a:bodyPr wrap="none">
            <a:spAutoFit/>
          </a:bodyPr>
          <a:lstStyle/>
          <a:p>
            <a:r>
              <a:rPr lang="cs-CZ" dirty="0" smtClean="0">
                <a:latin typeface="Arial" pitchFamily="34" charset="0"/>
                <a:cs typeface="Arial" pitchFamily="34" charset="0"/>
              </a:rPr>
              <a:t>Obr.7</a:t>
            </a:r>
            <a:endParaRPr lang="cs-CZ"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img4.imageshack.us/img4/263/proposterous27567092.jpg "/>
          <p:cNvPicPr>
            <a:picLocks noChangeAspect="1" noChangeArrowheads="1"/>
          </p:cNvPicPr>
          <p:nvPr/>
        </p:nvPicPr>
        <p:blipFill>
          <a:blip r:embed="rId2" cstate="print"/>
          <a:srcRect/>
          <a:stretch>
            <a:fillRect/>
          </a:stretch>
        </p:blipFill>
        <p:spPr bwMode="auto">
          <a:xfrm>
            <a:off x="5067300" y="428604"/>
            <a:ext cx="4076700" cy="5715000"/>
          </a:xfrm>
          <a:prstGeom prst="rect">
            <a:avLst/>
          </a:prstGeom>
          <a:noFill/>
        </p:spPr>
      </p:pic>
      <p:sp>
        <p:nvSpPr>
          <p:cNvPr id="4" name="Obdélník 3"/>
          <p:cNvSpPr/>
          <p:nvPr/>
        </p:nvSpPr>
        <p:spPr>
          <a:xfrm>
            <a:off x="5148064" y="0"/>
            <a:ext cx="813108" cy="369332"/>
          </a:xfrm>
          <a:prstGeom prst="rect">
            <a:avLst/>
          </a:prstGeom>
        </p:spPr>
        <p:txBody>
          <a:bodyPr wrap="none">
            <a:spAutoFit/>
          </a:bodyPr>
          <a:lstStyle/>
          <a:p>
            <a:r>
              <a:rPr lang="cs-CZ" dirty="0" smtClean="0">
                <a:latin typeface="Arial" pitchFamily="34" charset="0"/>
                <a:cs typeface="Arial" pitchFamily="34" charset="0"/>
              </a:rPr>
              <a:t>Obr. 8</a:t>
            </a:r>
            <a:endParaRPr lang="cs-CZ" dirty="0"/>
          </a:p>
        </p:txBody>
      </p:sp>
      <p:sp>
        <p:nvSpPr>
          <p:cNvPr id="5" name="Obdélník 4"/>
          <p:cNvSpPr/>
          <p:nvPr/>
        </p:nvSpPr>
        <p:spPr>
          <a:xfrm>
            <a:off x="8395012" y="0"/>
            <a:ext cx="748988" cy="369332"/>
          </a:xfrm>
          <a:prstGeom prst="rect">
            <a:avLst/>
          </a:prstGeom>
        </p:spPr>
        <p:txBody>
          <a:bodyPr wrap="none">
            <a:spAutoFit/>
          </a:bodyPr>
          <a:lstStyle/>
          <a:p>
            <a:r>
              <a:rPr lang="cs-CZ" dirty="0" smtClean="0">
                <a:latin typeface="Arial" pitchFamily="34" charset="0"/>
                <a:cs typeface="Arial" pitchFamily="34" charset="0"/>
              </a:rPr>
              <a:t>Obr.9</a:t>
            </a:r>
            <a:endParaRPr lang="cs-CZ" dirty="0"/>
          </a:p>
        </p:txBody>
      </p:sp>
      <p:sp>
        <p:nvSpPr>
          <p:cNvPr id="6" name="Obdélník 5"/>
          <p:cNvSpPr/>
          <p:nvPr/>
        </p:nvSpPr>
        <p:spPr>
          <a:xfrm>
            <a:off x="5143504" y="6215082"/>
            <a:ext cx="4000496" cy="461665"/>
          </a:xfrm>
          <a:prstGeom prst="rect">
            <a:avLst/>
          </a:prstGeom>
        </p:spPr>
        <p:txBody>
          <a:bodyPr wrap="square">
            <a:spAutoFit/>
          </a:bodyPr>
          <a:lstStyle/>
          <a:p>
            <a:pPr algn="ctr"/>
            <a:r>
              <a:rPr lang="cs-CZ" sz="2400" b="1" dirty="0" smtClean="0">
                <a:latin typeface="Arial" pitchFamily="34" charset="0"/>
                <a:ea typeface="Times New Roman" pitchFamily="18" charset="0"/>
                <a:cs typeface="Arial" pitchFamily="34" charset="0"/>
              </a:rPr>
              <a:t>DOBOVÉ KARIKATURY</a:t>
            </a:r>
            <a:endParaRPr lang="cs-CZ" sz="2400" dirty="0"/>
          </a:p>
        </p:txBody>
      </p:sp>
      <p:pic>
        <p:nvPicPr>
          <p:cNvPr id="1026" name="Picture 2" descr="http://img25.imageshack.us/img25/7167/6bauh41.jpg "/>
          <p:cNvPicPr>
            <a:picLocks noChangeAspect="1" noChangeArrowheads="1"/>
          </p:cNvPicPr>
          <p:nvPr/>
        </p:nvPicPr>
        <p:blipFill>
          <a:blip r:embed="rId3" cstate="print"/>
          <a:srcRect/>
          <a:stretch>
            <a:fillRect/>
          </a:stretch>
        </p:blipFill>
        <p:spPr bwMode="auto">
          <a:xfrm>
            <a:off x="0" y="0"/>
            <a:ext cx="5167992" cy="6858000"/>
          </a:xfrm>
          <a:prstGeom prst="rect">
            <a:avLst/>
          </a:prstGeom>
          <a:noFill/>
        </p:spPr>
      </p:pic>
    </p:spTree>
  </p:cSld>
  <p:clrMapOvr>
    <a:masterClrMapping/>
  </p:clrMapOvr>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694</TotalTime>
  <Words>667</Words>
  <Application>Microsoft Office PowerPoint</Application>
  <PresentationFormat>Předvádění na obrazovce (4:3)</PresentationFormat>
  <Paragraphs>114</Paragraphs>
  <Slides>22</Slides>
  <Notes>0</Notes>
  <HiddenSlides>0</HiddenSlides>
  <MMClips>0</MMClips>
  <ScaleCrop>false</ScaleCrop>
  <HeadingPairs>
    <vt:vector size="4" baseType="variant">
      <vt:variant>
        <vt:lpstr>Motiv</vt:lpstr>
      </vt:variant>
      <vt:variant>
        <vt:i4>1</vt:i4>
      </vt:variant>
      <vt:variant>
        <vt:lpstr>Nadpisy snímků</vt:lpstr>
      </vt:variant>
      <vt:variant>
        <vt:i4>22</vt:i4>
      </vt:variant>
    </vt:vector>
  </HeadingPairs>
  <TitlesOfParts>
    <vt:vector size="23" baseType="lpstr">
      <vt:lpstr>Motiv sady Office</vt:lpstr>
      <vt:lpstr>Snímek 1</vt:lpstr>
      <vt:lpstr>ROKOKO - ŽENY  (U NÁS - POZDNÍ BAROKO)</vt:lpstr>
      <vt:lpstr>   MARIE TEREZIE (r. 1717 – 1780)</vt:lpstr>
      <vt:lpstr>MARIE ANTOINETTA</vt:lpstr>
      <vt:lpstr>ÚČESY – RANÉ ROKOKO (1720 – 1750)</vt:lpstr>
      <vt:lpstr>ÚČES JAKO UMĚLECKÉ DÍLO – VRCHOLNÉ ROKOKO (1750 – 1780)</vt:lpstr>
      <vt:lpstr>Snímek 7</vt:lpstr>
      <vt:lpstr>Snímek 8</vt:lpstr>
      <vt:lpstr>Snímek 9</vt:lpstr>
      <vt:lpstr> </vt:lpstr>
      <vt:lpstr>Snímek 11</vt:lpstr>
      <vt:lpstr>Snímek 12</vt:lpstr>
      <vt:lpstr>ODĚV - ŽENY</vt:lpstr>
      <vt:lpstr>Snímek 14</vt:lpstr>
      <vt:lpstr>Snímek 15</vt:lpstr>
      <vt:lpstr>SPODNÍ PRÁDLO ŽEN</vt:lpstr>
      <vt:lpstr>Snímek 17</vt:lpstr>
      <vt:lpstr>Snímek 18</vt:lpstr>
      <vt:lpstr>LÍČENÍ</vt:lpstr>
      <vt:lpstr>Snímek 20</vt:lpstr>
      <vt:lpstr>Snímek 21</vt:lpstr>
      <vt:lpstr>Snímek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cp:lastModifiedBy>ucitel</cp:lastModifiedBy>
  <cp:revision>103</cp:revision>
  <dcterms:modified xsi:type="dcterms:W3CDTF">2012-12-03T10:39:07Z</dcterms:modified>
</cp:coreProperties>
</file>