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1" r:id="rId3"/>
    <p:sldId id="256" r:id="rId4"/>
    <p:sldId id="262" r:id="rId5"/>
    <p:sldId id="263" r:id="rId6"/>
    <p:sldId id="269" r:id="rId7"/>
    <p:sldId id="257" r:id="rId8"/>
    <p:sldId id="264" r:id="rId9"/>
    <p:sldId id="265" r:id="rId10"/>
    <p:sldId id="272" r:id="rId11"/>
    <p:sldId id="268" r:id="rId12"/>
    <p:sldId id="266" r:id="rId13"/>
    <p:sldId id="273" r:id="rId14"/>
    <p:sldId id="26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novnici.estranky.cz/fotoalbum/habsburkove/habsburkove-cesti-kralove/" TargetMode="External"/><Relationship Id="rId2" Type="http://schemas.openxmlformats.org/officeDocument/2006/relationships/hyperlink" Target="http://history-if.blog.cz/1011/francouzska-burzoazni-revoluce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historiasztuki.com.pl/HISTORIA-UBIO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642918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4427984" y="836712"/>
            <a:ext cx="3817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TVÚČH3B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5560_NES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14282" y="1357298"/>
            <a:ext cx="871543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Výukový materiál v rámci projektu OPVK 1.5 Peníze středním školám</a:t>
            </a:r>
          </a:p>
          <a:p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Číslo projektu:	CZ.1.07/1.5.00/34.0883 </a:t>
            </a:r>
          </a:p>
          <a:p>
            <a:r>
              <a:rPr lang="cs-CZ" sz="1400" dirty="0" smtClean="0"/>
              <a:t>Název projektu:	Rozvoj vzdělanosti</a:t>
            </a:r>
          </a:p>
          <a:p>
            <a:r>
              <a:rPr lang="cs-CZ" sz="1400" dirty="0" smtClean="0"/>
              <a:t>Číslo šablony:   	III/2</a:t>
            </a:r>
            <a:br>
              <a:rPr lang="cs-CZ" sz="1400" dirty="0" smtClean="0"/>
            </a:br>
            <a:r>
              <a:rPr lang="cs-CZ" sz="1400" dirty="0" smtClean="0"/>
              <a:t>Datum vytvoření:	30.10. 2012</a:t>
            </a:r>
            <a:br>
              <a:rPr lang="cs-CZ" sz="1400" dirty="0" smtClean="0"/>
            </a:br>
            <a:r>
              <a:rPr lang="cs-CZ" sz="1400" dirty="0" smtClean="0"/>
              <a:t>Autor:		Mgr. Kateřina Nesrstová</a:t>
            </a:r>
          </a:p>
          <a:p>
            <a:r>
              <a:rPr lang="cs-CZ" sz="1400" dirty="0" smtClean="0"/>
              <a:t>Určeno pro předmět:        Tvorba účesu </a:t>
            </a:r>
            <a:br>
              <a:rPr lang="cs-CZ" sz="1400" dirty="0" smtClean="0"/>
            </a:br>
            <a:r>
              <a:rPr lang="cs-CZ" sz="1400" dirty="0" smtClean="0"/>
              <a:t>Tematická oblast:	Historie účesu</a:t>
            </a:r>
            <a:br>
              <a:rPr lang="cs-CZ" sz="1400" dirty="0" smtClean="0"/>
            </a:br>
            <a:r>
              <a:rPr lang="cs-CZ" sz="1400" dirty="0" smtClean="0"/>
              <a:t>Obor vzdělání:	Kadeřník (69-51-H/01), 3. ročník</a:t>
            </a:r>
            <a:br>
              <a:rPr lang="cs-CZ" sz="1400" dirty="0" smtClean="0"/>
            </a:br>
            <a:r>
              <a:rPr lang="cs-CZ" sz="1400" dirty="0" smtClean="0"/>
              <a:t>                                            </a:t>
            </a:r>
            <a:br>
              <a:rPr lang="cs-CZ" sz="1400" dirty="0" smtClean="0"/>
            </a:br>
            <a:r>
              <a:rPr lang="cs-CZ" sz="1400" dirty="0" smtClean="0"/>
              <a:t>Název výukového materiálu: </a:t>
            </a:r>
            <a:r>
              <a:rPr lang="cs-CZ" sz="1400" dirty="0" smtClean="0"/>
              <a:t>francouzská </a:t>
            </a:r>
            <a:r>
              <a:rPr lang="cs-CZ" sz="1400" dirty="0" smtClean="0"/>
              <a:t>revoluce.</a:t>
            </a:r>
          </a:p>
          <a:p>
            <a:r>
              <a:rPr lang="cs-CZ" sz="1400" dirty="0" smtClean="0"/>
              <a:t>Popis využití: prezentace s úkoly o období francouzské revoluce s využitím dataprojektoru  a notebooku </a:t>
            </a:r>
            <a:br>
              <a:rPr lang="cs-CZ" sz="1400" dirty="0" smtClean="0"/>
            </a:br>
            <a:r>
              <a:rPr lang="cs-CZ" sz="1400" dirty="0" smtClean="0"/>
              <a:t>k prohlubování a upevňování učiva.</a:t>
            </a:r>
          </a:p>
          <a:p>
            <a:pPr lvl="0"/>
            <a:r>
              <a:rPr lang="cs-CZ" sz="1400" dirty="0" smtClean="0"/>
              <a:t>Učitel může využívat ukázky ze seriálu FRANCOUZSKÁ REVOLUCE dostupných na </a:t>
            </a:r>
            <a:r>
              <a:rPr lang="cs-CZ" sz="1400" u="sng" dirty="0" smtClean="0">
                <a:hlinkClick r:id="rId3"/>
              </a:rPr>
              <a:t>www.youtube.com</a:t>
            </a:r>
            <a:r>
              <a:rPr lang="cs-CZ" sz="1400" dirty="0" smtClean="0"/>
              <a:t>, kde žákům ukáže dobové kostýmy, účesy a líčení.</a:t>
            </a:r>
          </a:p>
          <a:p>
            <a:pPr lvl="0"/>
            <a:r>
              <a:rPr lang="cs-CZ" sz="1400" dirty="0" smtClean="0"/>
              <a:t>Žáci si zapisují pouze tučně zvýrazněný text z prezentace.</a:t>
            </a:r>
          </a:p>
          <a:p>
            <a:pPr lvl="0"/>
            <a:r>
              <a:rPr lang="cs-CZ" sz="1400" dirty="0" smtClean="0"/>
              <a:t>Na základě výkladu učitele a zápisu žáci řeší úkoly (označeny červeně).</a:t>
            </a:r>
          </a:p>
          <a:p>
            <a:r>
              <a:rPr lang="cs-CZ" sz="1400" dirty="0" smtClean="0"/>
              <a:t>Po </a:t>
            </a:r>
            <a:r>
              <a:rPr lang="cs-CZ" sz="1400" smtClean="0"/>
              <a:t>probrání </a:t>
            </a:r>
            <a:r>
              <a:rPr lang="cs-CZ" sz="1400" smtClean="0"/>
              <a:t>tří </a:t>
            </a:r>
            <a:r>
              <a:rPr lang="cs-CZ" sz="1400" dirty="0" smtClean="0"/>
              <a:t>tematických celků FRANCOUZSKÁ REVOLUCE, OBDOBÍ DIREKTORIA, KONZULÁTU A EMPÍR následuje test.</a:t>
            </a:r>
          </a:p>
          <a:p>
            <a:r>
              <a:rPr lang="cs-CZ" sz="1400" dirty="0" smtClean="0"/>
              <a:t>Čas:  30 minut</a:t>
            </a:r>
            <a:endParaRPr lang="cs-CZ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28794" y="714356"/>
            <a:ext cx="47128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ÚKOLY PRO ŽÁKY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14282" y="1857364"/>
            <a:ext cx="864396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 JAKÝM NEJVĚTŠÍM  ZMĚNÁM DOCHÁZÍ V ODÍVÁNÍ ŽENY?</a:t>
            </a:r>
          </a:p>
          <a:p>
            <a:endParaRPr lang="cs-CZ" dirty="0" smtClean="0"/>
          </a:p>
          <a:p>
            <a:pPr marL="514350" indent="-514350"/>
            <a:r>
              <a:rPr lang="cs-CZ" sz="3200" dirty="0" smtClean="0">
                <a:latin typeface="Arial" pitchFamily="34" charset="0"/>
                <a:cs typeface="Arial" pitchFamily="34" charset="0"/>
              </a:rPr>
              <a:t>2. POPIŠTE, JAK SE ZMĚNIL ÚČES MUŽE. 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francouzská revoluce A1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1677" y="404664"/>
            <a:ext cx="5723618" cy="5904656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258816" cy="1162050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ÚPRAVA HLAVY 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258816" cy="4691063"/>
          </a:xfrm>
        </p:spPr>
        <p:txBody>
          <a:bodyPr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cs-CZ" sz="3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MUŽI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cs-CZ" sz="3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cs-CZ" sz="3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cs-CZ" sz="3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polodlouhé, </a:t>
            </a:r>
            <a:br>
              <a:rPr lang="cs-CZ" sz="3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cs-CZ" sz="3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neupravené vlasy,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cs-CZ" sz="30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cs-CZ" sz="3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čepice, klobouk</a:t>
            </a:r>
            <a:r>
              <a:rPr lang="cs-CZ" sz="3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75856" y="6309320"/>
            <a:ext cx="703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Obr.6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169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ODĚV MUŽI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3851920" cy="4691063"/>
          </a:xfrm>
        </p:spPr>
        <p:txBody>
          <a:bodyPr>
            <a:norm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cs-CZ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z tmavého </a:t>
            </a:r>
            <a:br>
              <a:rPr lang="cs-CZ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pánského </a:t>
            </a:r>
            <a:r>
              <a:rPr lang="cs-CZ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kabátu </a:t>
            </a:r>
            <a:br>
              <a:rPr lang="cs-CZ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cs-CZ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s vysokým límcem </a:t>
            </a:r>
            <a:br>
              <a:rPr lang="cs-CZ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cs-CZ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a širokými šosy </a:t>
            </a:r>
            <a:r>
              <a:rPr lang="cs-CZ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se </a:t>
            </a:r>
            <a:br>
              <a:rPr lang="cs-CZ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postupně vyvinul</a:t>
            </a:r>
            <a:br>
              <a:rPr lang="cs-CZ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cs-CZ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frak</a:t>
            </a:r>
            <a:r>
              <a:rPr lang="cs-CZ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cs-CZ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krátké kalhoty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(pod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 kolena).</a:t>
            </a:r>
          </a:p>
          <a:p>
            <a:endParaRPr lang="cs-CZ" sz="2800" dirty="0"/>
          </a:p>
        </p:txBody>
      </p:sp>
      <p:pic>
        <p:nvPicPr>
          <p:cNvPr id="7" name="Zástupný symbol pro obsah 6" descr="677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25145" y="404664"/>
            <a:ext cx="5179775" cy="5976664"/>
          </a:xfrm>
        </p:spPr>
      </p:pic>
      <p:sp>
        <p:nvSpPr>
          <p:cNvPr id="5" name="Obdélník 4"/>
          <p:cNvSpPr/>
          <p:nvPr/>
        </p:nvSpPr>
        <p:spPr>
          <a:xfrm>
            <a:off x="2843808" y="6021288"/>
            <a:ext cx="703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Obr.7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43042" y="642918"/>
            <a:ext cx="47128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ÚKOLY PRO ŽÁKY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57224" y="1571612"/>
            <a:ext cx="78581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DO SVÉ OSY SI ZAKRESLETE OBDOBÍ FRANCOUZSKÉ REVOLUCE A 3 VĚCI NEBO OSOBNOSTI PRO NI TYPICKÉ.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764704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Obr. 1, 2, 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http://history-if.blog.cz/1011/francouzska-burzoazni-revoluce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124744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Obr. 3 -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http://www.panovnici.estranky.cz/fotoalbum/habsburkove/habsburkove-cesti-kralove</a:t>
            </a:r>
            <a:r>
              <a:rPr lang="cs-CZ" sz="1400" dirty="0" smtClean="0">
                <a:hlinkClick r:id="rId3"/>
              </a:rPr>
              <a:t>/</a:t>
            </a:r>
            <a:endParaRPr lang="cs-CZ" sz="1400" dirty="0"/>
          </a:p>
        </p:txBody>
      </p:sp>
      <p:sp>
        <p:nvSpPr>
          <p:cNvPr id="5" name="Obdélník 4"/>
          <p:cNvSpPr/>
          <p:nvPr/>
        </p:nvSpPr>
        <p:spPr>
          <a:xfrm>
            <a:off x="357158" y="157161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Obr. č. 4, 6 - LÜHR, G. </a:t>
            </a:r>
            <a:r>
              <a:rPr lang="cs-CZ" sz="12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Výtvarná výchova a základní techniky pro učební obor kadeřník. </a:t>
            </a:r>
            <a:r>
              <a:rPr lang="cs-CZ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Praha : Sobotáles cz, 2004.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ISBN 80-86706-03-6. s. 134 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57158" y="2143116"/>
            <a:ext cx="8072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Obr. č. 5, 7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http://www.historiasztuki.com.pl/HISTORIA-UBIORU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/>
          </a:p>
        </p:txBody>
      </p:sp>
      <p:sp>
        <p:nvSpPr>
          <p:cNvPr id="7" name="Obdélník 6"/>
          <p:cNvSpPr/>
          <p:nvPr/>
        </p:nvSpPr>
        <p:spPr>
          <a:xfrm>
            <a:off x="285720" y="428604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OBRÁZKY</a:t>
            </a:r>
            <a:r>
              <a:rPr lang="cs-CZ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FRANCOUZSKÁ REVOLUCE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r. 1789 – 1795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23528" y="-267876"/>
            <a:ext cx="882047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/>
            <a:r>
              <a:rPr lang="cs-CZ" sz="2800" b="1" u="sng" dirty="0" smtClean="0">
                <a:latin typeface="Arial" pitchFamily="34" charset="0"/>
                <a:cs typeface="Arial" pitchFamily="34" charset="0"/>
              </a:rPr>
              <a:t>Příčiny:</a:t>
            </a:r>
            <a:endParaRPr lang="cs-CZ" sz="2800" u="sng" dirty="0" smtClean="0">
              <a:latin typeface="Arial" pitchFamily="34" charset="0"/>
              <a:cs typeface="Arial" pitchFamily="34" charset="0"/>
            </a:endParaRP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ve Francii změny v politice i chování lidí,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hrozící státní bankrot díky neúsporné politice (luxus 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  u dvora, nákladné a neúspěšné války),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14. 7. 1789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zaútočil lid na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královskou pevnost </a:t>
            </a:r>
            <a:b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Bastilu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– počátek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FRANCOUZSKÉ REVOLUCE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1793 – popraveni Ludvík XVI., Marie Antoinetta </a:t>
            </a:r>
            <a:b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gilotina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národní shromáždění deklarovalo „lidská práva“,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monarchie byla zrušena</a:t>
            </a:r>
            <a:r>
              <a:rPr lang="cs-CZ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Hlavní revoluce </a:t>
            </a:r>
            <a:br>
              <a:rPr lang="cs-CZ" dirty="0" smtClean="0"/>
            </a:br>
            <a:r>
              <a:rPr lang="cs-CZ" dirty="0" smtClean="0"/>
              <a:t> VOLNOST- ROVNOST - BRATRSTVÍ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3" descr="bcd605010d_71329399_o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8052072" cy="4730592"/>
          </a:xfrm>
        </p:spPr>
      </p:pic>
      <p:sp>
        <p:nvSpPr>
          <p:cNvPr id="5" name="Obdélník 4"/>
          <p:cNvSpPr/>
          <p:nvPr/>
        </p:nvSpPr>
        <p:spPr>
          <a:xfrm>
            <a:off x="0" y="3933056"/>
            <a:ext cx="827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Obr.1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DOBYTÍ BASTILY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Zástupný symbol pro obsah 3" descr="0b559f3dee_71328750_o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007884"/>
            <a:ext cx="7524265" cy="5850116"/>
          </a:xfrm>
        </p:spPr>
      </p:pic>
      <p:sp>
        <p:nvSpPr>
          <p:cNvPr id="5" name="Obdélník 4"/>
          <p:cNvSpPr/>
          <p:nvPr/>
        </p:nvSpPr>
        <p:spPr>
          <a:xfrm>
            <a:off x="251520" y="6488668"/>
            <a:ext cx="703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Obr.2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Leopold II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3301" y="260648"/>
            <a:ext cx="5260699" cy="6189056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332656"/>
            <a:ext cx="5357850" cy="74240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HABSBURSKÁ MONARCHIE</a:t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latin typeface="Arial" pitchFamily="34" charset="0"/>
                <a:cs typeface="Arial" pitchFamily="34" charset="0"/>
              </a:rPr>
              <a:t>LEOPOLD II.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1520" y="1124744"/>
            <a:ext cx="4104456" cy="5328592"/>
          </a:xfrm>
        </p:spPr>
        <p:txBody>
          <a:bodyPr>
            <a:normAutofit fontScale="92500"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(5. května 1747, Vídeň – 1. března </a:t>
            </a:r>
            <a:r>
              <a:rPr lang="cs-CZ" sz="2000" dirty="0" smtClean="0">
                <a:cs typeface="Arial" pitchFamily="34" charset="0"/>
              </a:rPr>
              <a:t>1792) byl druhý císař římský, král český, král uherský a velkovévoda toskánský.</a:t>
            </a:r>
          </a:p>
          <a:p>
            <a:endParaRPr lang="cs-CZ" sz="2000" dirty="0" smtClean="0">
              <a:cs typeface="Arial" pitchFamily="34" charset="0"/>
            </a:endParaRPr>
          </a:p>
          <a:p>
            <a:r>
              <a:rPr lang="cs-CZ" sz="2500" b="1" dirty="0" smtClean="0">
                <a:cs typeface="Arial" pitchFamily="34" charset="0"/>
              </a:rPr>
              <a:t>Leopold prováděl reformy </a:t>
            </a:r>
            <a:r>
              <a:rPr lang="cs-CZ" sz="2500" dirty="0" smtClean="0">
                <a:cs typeface="Arial" pitchFamily="34" charset="0"/>
              </a:rPr>
              <a:t>(zrušení cechů, zrušení trestu smrti…) </a:t>
            </a:r>
            <a:r>
              <a:rPr lang="cs-CZ" sz="2500" b="1" dirty="0" smtClean="0">
                <a:cs typeface="Arial" pitchFamily="34" charset="0"/>
              </a:rPr>
              <a:t>v postupných krocích</a:t>
            </a:r>
            <a:r>
              <a:rPr lang="cs-CZ" sz="2500" dirty="0" smtClean="0">
                <a:cs typeface="Arial" pitchFamily="34" charset="0"/>
              </a:rPr>
              <a:t> </a:t>
            </a:r>
            <a:br>
              <a:rPr lang="cs-CZ" sz="2500" dirty="0" smtClean="0">
                <a:cs typeface="Arial" pitchFamily="34" charset="0"/>
              </a:rPr>
            </a:br>
            <a:r>
              <a:rPr lang="cs-CZ" sz="2500" dirty="0" smtClean="0">
                <a:cs typeface="Arial" pitchFamily="34" charset="0"/>
              </a:rPr>
              <a:t>a pokud možno v takové podobě, </a:t>
            </a:r>
            <a:r>
              <a:rPr lang="cs-CZ" sz="2500" b="1" dirty="0" smtClean="0">
                <a:cs typeface="Arial" pitchFamily="34" charset="0"/>
              </a:rPr>
              <a:t>aby nevyvolávaly konflikty</a:t>
            </a:r>
            <a:r>
              <a:rPr lang="cs-CZ" sz="2500" dirty="0" smtClean="0">
                <a:cs typeface="Arial" pitchFamily="34" charset="0"/>
              </a:rPr>
              <a:t>.</a:t>
            </a:r>
          </a:p>
          <a:p>
            <a:r>
              <a:rPr lang="cs-CZ" sz="2500" dirty="0" smtClean="0">
                <a:cs typeface="Arial" pitchFamily="34" charset="0"/>
              </a:rPr>
              <a:t>Nebyl však zároveň zastáncem budování mohutného centrálního aparátu, který vznikal v sídle habsburské monarchie.</a:t>
            </a:r>
          </a:p>
        </p:txBody>
      </p:sp>
      <p:sp>
        <p:nvSpPr>
          <p:cNvPr id="6" name="Obdélník 5"/>
          <p:cNvSpPr/>
          <p:nvPr/>
        </p:nvSpPr>
        <p:spPr>
          <a:xfrm>
            <a:off x="8100392" y="476672"/>
            <a:ext cx="703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Obr.3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-213167"/>
            <a:ext cx="9144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cs-CZ" sz="1200" u="sng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cs-CZ" sz="3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cs-CZ" sz="3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cs-CZ" sz="4000" b="1" dirty="0" smtClean="0">
                <a:ea typeface="Calibri" pitchFamily="34" charset="0"/>
                <a:cs typeface="Arial" pitchFamily="34" charset="0"/>
              </a:rPr>
              <a:t>HYGIENA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cs-CZ" sz="3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cs-CZ" sz="3600" b="1" dirty="0" smtClean="0">
                <a:ea typeface="Calibri" pitchFamily="34" charset="0"/>
                <a:cs typeface="Arial" pitchFamily="34" charset="0"/>
              </a:rPr>
              <a:t>Přestaly se používat pudry, šminky,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cs-CZ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cs-CZ" sz="3600" b="1" dirty="0" smtClean="0">
                <a:ea typeface="Calibri" pitchFamily="34" charset="0"/>
                <a:cs typeface="Arial" pitchFamily="34" charset="0"/>
              </a:rPr>
              <a:t>znovu začali pečovat o tělo.</a:t>
            </a:r>
            <a:endParaRPr lang="cs-CZ" sz="3600" b="1" dirty="0" smtClean="0"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600" b="0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francouzská revoluce 1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28486" y="0"/>
            <a:ext cx="5515514" cy="6858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3050"/>
            <a:ext cx="3888432" cy="12117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ÚPRAVA HLAVY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512" y="1435100"/>
            <a:ext cx="5112568" cy="4691063"/>
          </a:xfrm>
        </p:spPr>
        <p:txBody>
          <a:bodyPr>
            <a:normAutofit fontScale="92500" lnSpcReduction="10000"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cs-CZ" u="sng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cs-CZ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cs-CZ" sz="3200" b="1" dirty="0" smtClean="0">
                <a:ea typeface="Calibri" pitchFamily="34" charset="0"/>
                <a:cs typeface="Arial" pitchFamily="34" charset="0"/>
              </a:rPr>
              <a:t>   Ženy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cs-CZ" sz="32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cs-CZ" sz="3200" dirty="0" smtClean="0">
                <a:ea typeface="Calibri" pitchFamily="34" charset="0"/>
                <a:cs typeface="Arial" pitchFamily="34" charset="0"/>
              </a:rPr>
              <a:t> ženy nosily </a:t>
            </a:r>
            <a:r>
              <a:rPr lang="cs-CZ" sz="3200" b="1" dirty="0" smtClean="0">
                <a:ea typeface="Calibri" pitchFamily="34" charset="0"/>
                <a:cs typeface="Arial" pitchFamily="34" charset="0"/>
              </a:rPr>
              <a:t>zpočátku</a:t>
            </a:r>
            <a:r>
              <a:rPr lang="cs-CZ" sz="3200" dirty="0" smtClean="0">
                <a:ea typeface="Calibri" pitchFamily="34" charset="0"/>
                <a:cs typeface="Arial" pitchFamily="34" charset="0"/>
              </a:rPr>
              <a:t> </a:t>
            </a:r>
            <a:r>
              <a:rPr lang="cs-CZ" sz="3200" b="1" dirty="0" smtClean="0">
                <a:ea typeface="Calibri" pitchFamily="34" charset="0"/>
                <a:cs typeface="Arial" pitchFamily="34" charset="0"/>
              </a:rPr>
              <a:t>účesy</a:t>
            </a:r>
            <a:r>
              <a:rPr lang="cs-CZ" sz="3200" dirty="0" smtClean="0">
                <a:ea typeface="Calibri" pitchFamily="34" charset="0"/>
                <a:cs typeface="Arial" pitchFamily="34" charset="0"/>
              </a:rPr>
              <a:t/>
            </a:r>
            <a:br>
              <a:rPr lang="cs-CZ" sz="3200" dirty="0" smtClean="0">
                <a:ea typeface="Calibri" pitchFamily="34" charset="0"/>
                <a:cs typeface="Arial" pitchFamily="34" charset="0"/>
              </a:rPr>
            </a:br>
            <a:r>
              <a:rPr lang="cs-CZ" sz="3200" dirty="0" smtClean="0">
                <a:ea typeface="Calibri" pitchFamily="34" charset="0"/>
                <a:cs typeface="Arial" pitchFamily="34" charset="0"/>
              </a:rPr>
              <a:t>   </a:t>
            </a:r>
            <a:r>
              <a:rPr lang="cs-CZ" sz="3200" b="1" dirty="0" smtClean="0">
                <a:ea typeface="Calibri" pitchFamily="34" charset="0"/>
                <a:cs typeface="Arial" pitchFamily="34" charset="0"/>
              </a:rPr>
              <a:t>jednoduché</a:t>
            </a:r>
            <a:r>
              <a:rPr lang="cs-CZ" sz="3200" dirty="0" smtClean="0">
                <a:ea typeface="Calibri" pitchFamily="34" charset="0"/>
                <a:cs typeface="Arial" pitchFamily="34" charset="0"/>
              </a:rPr>
              <a:t> (nepudrovaly je </a:t>
            </a:r>
            <a:br>
              <a:rPr lang="cs-CZ" sz="3200" dirty="0" smtClean="0">
                <a:ea typeface="Calibri" pitchFamily="34" charset="0"/>
                <a:cs typeface="Arial" pitchFamily="34" charset="0"/>
              </a:rPr>
            </a:br>
            <a:r>
              <a:rPr lang="cs-CZ" sz="3200" dirty="0" smtClean="0">
                <a:ea typeface="Calibri" pitchFamily="34" charset="0"/>
                <a:cs typeface="Arial" pitchFamily="34" charset="0"/>
              </a:rPr>
              <a:t>   a neupravovaly),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cs-CZ" sz="32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cs-CZ" sz="3200" dirty="0" smtClean="0">
                <a:ea typeface="Calibri" pitchFamily="34" charset="0"/>
                <a:cs typeface="Arial" pitchFamily="34" charset="0"/>
              </a:rPr>
              <a:t> později se česaly </a:t>
            </a:r>
            <a:br>
              <a:rPr lang="cs-CZ" sz="3200" dirty="0" smtClean="0">
                <a:ea typeface="Calibri" pitchFamily="34" charset="0"/>
                <a:cs typeface="Arial" pitchFamily="34" charset="0"/>
              </a:rPr>
            </a:br>
            <a:r>
              <a:rPr lang="cs-CZ" sz="3200" dirty="0" smtClean="0">
                <a:ea typeface="Calibri" pitchFamily="34" charset="0"/>
                <a:cs typeface="Arial" pitchFamily="34" charset="0"/>
              </a:rPr>
              <a:t>   </a:t>
            </a:r>
            <a:r>
              <a:rPr lang="cs-CZ" sz="3200" b="1" dirty="0" smtClean="0">
                <a:ea typeface="Calibri" pitchFamily="34" charset="0"/>
                <a:cs typeface="Arial" pitchFamily="34" charset="0"/>
              </a:rPr>
              <a:t>lokny, nosily se </a:t>
            </a:r>
            <a:br>
              <a:rPr lang="cs-CZ" sz="3200" b="1" dirty="0" smtClean="0">
                <a:ea typeface="Calibri" pitchFamily="34" charset="0"/>
                <a:cs typeface="Arial" pitchFamily="34" charset="0"/>
              </a:rPr>
            </a:br>
            <a:r>
              <a:rPr lang="cs-CZ" sz="3200" b="1" dirty="0" smtClean="0">
                <a:ea typeface="Calibri" pitchFamily="34" charset="0"/>
                <a:cs typeface="Arial" pitchFamily="34" charset="0"/>
              </a:rPr>
              <a:t>   klobouky</a:t>
            </a:r>
            <a:r>
              <a:rPr lang="cs-CZ" sz="3200" dirty="0" smtClean="0">
                <a:ea typeface="Calibri" pitchFamily="34" charset="0"/>
                <a:cs typeface="Arial" pitchFamily="34" charset="0"/>
              </a:rPr>
              <a:t>.</a:t>
            </a:r>
            <a:endParaRPr lang="cs-CZ" sz="32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cs-CZ" sz="1100" dirty="0" smtClean="0">
                <a:ea typeface="Calibri" pitchFamily="34" charset="0"/>
                <a:cs typeface="Arial" pitchFamily="34" charset="0"/>
              </a:rPr>
              <a:t/>
            </a:r>
            <a:br>
              <a:rPr lang="cs-CZ" sz="1100" dirty="0" smtClean="0">
                <a:ea typeface="Calibri" pitchFamily="34" charset="0"/>
                <a:cs typeface="Arial" pitchFamily="34" charset="0"/>
              </a:rPr>
            </a:br>
            <a:endParaRPr lang="cs-CZ" sz="160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172400" y="5877272"/>
            <a:ext cx="703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Obr.4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ODĚV ŽENY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512" y="1556792"/>
            <a:ext cx="3456384" cy="4691063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cs-CZ" sz="3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skládaná</a:t>
            </a:r>
            <a:br>
              <a:rPr lang="cs-CZ" sz="3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cs-CZ" sz="3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sukně, </a:t>
            </a:r>
          </a:p>
          <a:p>
            <a:pPr lvl="0">
              <a:buFont typeface="Arial" pitchFamily="34" charset="0"/>
              <a:buChar char="•"/>
            </a:pPr>
            <a:r>
              <a:rPr lang="cs-CZ" sz="3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živůtek, </a:t>
            </a:r>
          </a:p>
          <a:p>
            <a:pPr lvl="0">
              <a:buFont typeface="Arial" pitchFamily="34" charset="0"/>
              <a:buChar char="•"/>
            </a:pPr>
            <a:r>
              <a:rPr lang="cs-CZ" sz="3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kazajka</a:t>
            </a:r>
            <a:br>
              <a:rPr lang="cs-CZ" sz="3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cs-CZ" sz="3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doplněna </a:t>
            </a:r>
            <a:br>
              <a:rPr lang="cs-CZ" sz="3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cs-CZ" sz="3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šátkem</a:t>
            </a:r>
            <a:br>
              <a:rPr lang="cs-CZ" sz="3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cs-CZ" sz="3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přes prsa.</a:t>
            </a:r>
            <a:endParaRPr lang="cs-CZ" sz="3600" b="1" dirty="0" smtClean="0">
              <a:latin typeface="Arial" pitchFamily="34" charset="0"/>
            </a:endParaRPr>
          </a:p>
          <a:p>
            <a:endParaRPr lang="cs-CZ" sz="3600" dirty="0"/>
          </a:p>
        </p:txBody>
      </p:sp>
      <p:pic>
        <p:nvPicPr>
          <p:cNvPr id="11" name="Zástupný symbol pro obsah 10" descr="67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20193" y="0"/>
            <a:ext cx="5523807" cy="6857999"/>
          </a:xfrm>
        </p:spPr>
      </p:pic>
      <p:sp>
        <p:nvSpPr>
          <p:cNvPr id="5" name="Obdélník 4"/>
          <p:cNvSpPr/>
          <p:nvPr/>
        </p:nvSpPr>
        <p:spPr>
          <a:xfrm>
            <a:off x="2843808" y="6488668"/>
            <a:ext cx="703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Obr.5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225</Words>
  <Application>Microsoft Office PowerPoint</Application>
  <PresentationFormat>Předvádění na obrazovce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FRANCOUZSKÁ REVOLUCE</vt:lpstr>
      <vt:lpstr>Snímek 3</vt:lpstr>
      <vt:lpstr>   Hlavní revoluce   VOLNOST- ROVNOST - BRATRSTVÍ   </vt:lpstr>
      <vt:lpstr>DOBYTÍ BASTILY</vt:lpstr>
      <vt:lpstr>HABSBURSKÁ MONARCHIE LEOPOLD II.</vt:lpstr>
      <vt:lpstr>Snímek 7</vt:lpstr>
      <vt:lpstr>ÚPRAVA HLAVY</vt:lpstr>
      <vt:lpstr>ODĚV ŽENY</vt:lpstr>
      <vt:lpstr>Snímek 10</vt:lpstr>
      <vt:lpstr>ÚPRAVA HLAVY </vt:lpstr>
      <vt:lpstr>ODĚV MUŽI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FRANCOUZSKÁ REVOLUCE</dc:title>
  <cp:lastModifiedBy>ucitel</cp:lastModifiedBy>
  <cp:revision>89</cp:revision>
  <dcterms:modified xsi:type="dcterms:W3CDTF">2012-12-03T10:39:37Z</dcterms:modified>
</cp:coreProperties>
</file>