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65" r:id="rId5"/>
    <p:sldId id="261" r:id="rId6"/>
    <p:sldId id="263" r:id="rId7"/>
    <p:sldId id="274" r:id="rId8"/>
    <p:sldId id="264" r:id="rId9"/>
    <p:sldId id="271" r:id="rId10"/>
    <p:sldId id="270" r:id="rId11"/>
    <p:sldId id="275" r:id="rId12"/>
    <p:sldId id="262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youtube.com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iasztuki.com.pl/HISTORIA-UBIORU" TargetMode="External"/><Relationship Id="rId2" Type="http://schemas.openxmlformats.org/officeDocument/2006/relationships/hyperlink" Target="http://napoleonska-spolecnost.cz/Napoleonovo%20charisma.ht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1500174"/>
            <a:ext cx="871543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Výukový materiál v rámci projektu OPVK 1.5 Peníze středním školám</a:t>
            </a:r>
          </a:p>
          <a:p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Číslo projektu:	CZ.1.07/1.5.00/34.0883 </a:t>
            </a:r>
          </a:p>
          <a:p>
            <a:r>
              <a:rPr lang="cs-CZ" sz="1400" dirty="0" smtClean="0"/>
              <a:t>Název projektu:	Rozvoj vzdělanosti</a:t>
            </a:r>
          </a:p>
          <a:p>
            <a:r>
              <a:rPr lang="cs-CZ" sz="1400" dirty="0" smtClean="0"/>
              <a:t>Číslo šablony:   	III/2</a:t>
            </a:r>
            <a:br>
              <a:rPr lang="cs-CZ" sz="1400" dirty="0" smtClean="0"/>
            </a:br>
            <a:r>
              <a:rPr lang="cs-CZ" sz="1400" dirty="0" smtClean="0"/>
              <a:t>Datum vytvoření:	1.11. 2012</a:t>
            </a:r>
            <a:br>
              <a:rPr lang="cs-CZ" sz="1400" dirty="0" smtClean="0"/>
            </a:br>
            <a:r>
              <a:rPr lang="cs-CZ" sz="1400" dirty="0" smtClean="0"/>
              <a:t>Autor:		Mgr. Kateřina Nesrstová</a:t>
            </a:r>
          </a:p>
          <a:p>
            <a:r>
              <a:rPr lang="cs-CZ" sz="1400" dirty="0" smtClean="0"/>
              <a:t>Určeno pro předmět:        Tvorba účesu </a:t>
            </a:r>
            <a:br>
              <a:rPr lang="cs-CZ" sz="1400" dirty="0" smtClean="0"/>
            </a:br>
            <a:r>
              <a:rPr lang="cs-CZ" sz="1400" dirty="0" smtClean="0"/>
              <a:t>Tematická oblast:	Historie účesu</a:t>
            </a:r>
            <a:br>
              <a:rPr lang="cs-CZ" sz="1400" dirty="0" smtClean="0"/>
            </a:br>
            <a:r>
              <a:rPr lang="cs-CZ" sz="1400" dirty="0" smtClean="0"/>
              <a:t>Obor vzdělání:	Kadeřník (69-51-H/01), 3. ročník</a:t>
            </a:r>
            <a:br>
              <a:rPr lang="cs-CZ" sz="1400" dirty="0" smtClean="0"/>
            </a:br>
            <a:r>
              <a:rPr lang="cs-CZ" sz="1400" dirty="0" smtClean="0"/>
              <a:t>                                            </a:t>
            </a:r>
            <a:br>
              <a:rPr lang="cs-CZ" sz="1400" dirty="0" smtClean="0"/>
            </a:br>
            <a:r>
              <a:rPr lang="cs-CZ" sz="1400" dirty="0" smtClean="0"/>
              <a:t>Název výukového materiálu: direktorium a období konzulátu.</a:t>
            </a:r>
          </a:p>
          <a:p>
            <a:r>
              <a:rPr lang="cs-CZ" sz="1400" dirty="0" smtClean="0"/>
              <a:t>Popis využití: prezentace s úkoly o období direktoria a období konzulátu s využitím dataprojektoru  a notebooku k</a:t>
            </a:r>
            <a:br>
              <a:rPr lang="cs-CZ" sz="1400" dirty="0" smtClean="0"/>
            </a:br>
            <a:r>
              <a:rPr lang="cs-CZ" sz="1400" dirty="0" smtClean="0"/>
              <a:t> prohlubování a upevňování učiva.</a:t>
            </a:r>
          </a:p>
          <a:p>
            <a:pPr lvl="0"/>
            <a:r>
              <a:rPr lang="cs-CZ" sz="1400" dirty="0" smtClean="0"/>
              <a:t>Učitel může využívat ukázky z filmu HRABĚ MONTE CHRISTO dostupných na </a:t>
            </a:r>
            <a:r>
              <a:rPr lang="cs-CZ" sz="1400" u="sng" dirty="0" smtClean="0">
                <a:hlinkClick r:id="rId2"/>
              </a:rPr>
              <a:t>www.youtube.com</a:t>
            </a:r>
            <a:r>
              <a:rPr lang="cs-CZ" sz="1400" dirty="0" smtClean="0"/>
              <a:t>, kde žákům ukáže dobové kostýmy, účesy a líčení.</a:t>
            </a:r>
          </a:p>
          <a:p>
            <a:pPr lvl="0"/>
            <a:r>
              <a:rPr lang="cs-CZ" sz="1400" dirty="0" smtClean="0"/>
              <a:t>Žáci si zapisují pouze tučně zvýrazněný text z prezentace.</a:t>
            </a:r>
          </a:p>
          <a:p>
            <a:pPr lvl="0"/>
            <a:r>
              <a:rPr lang="cs-CZ" sz="1400" dirty="0" smtClean="0"/>
              <a:t>Na základě výkladu učitele a zápisu žáci řeší úkoly (označeny červeně).</a:t>
            </a:r>
          </a:p>
          <a:p>
            <a:r>
              <a:rPr lang="cs-CZ" sz="1400" dirty="0" smtClean="0"/>
              <a:t>Po </a:t>
            </a:r>
            <a:r>
              <a:rPr lang="cs-CZ" sz="1400" smtClean="0"/>
              <a:t>probrání </a:t>
            </a:r>
            <a:r>
              <a:rPr lang="cs-CZ" sz="1400" smtClean="0"/>
              <a:t>tří </a:t>
            </a:r>
            <a:r>
              <a:rPr lang="cs-CZ" sz="1400" dirty="0" smtClean="0"/>
              <a:t>tematických celků FRANCOUZSKÁ REVOLUCE, OBDOBÍ DIREKTORIA, KONZULÁTU A EMPÍR následuje test.</a:t>
            </a:r>
          </a:p>
          <a:p>
            <a:r>
              <a:rPr lang="cs-CZ" sz="1400" dirty="0" smtClean="0"/>
              <a:t>Čas:  30 minut</a:t>
            </a:r>
            <a:endParaRPr lang="cs-CZ" sz="1400" dirty="0"/>
          </a:p>
        </p:txBody>
      </p:sp>
      <p:pic>
        <p:nvPicPr>
          <p:cNvPr id="3" name="Obrázek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642918"/>
            <a:ext cx="3326130" cy="714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4499992" y="908720"/>
            <a:ext cx="3817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V</a:t>
            </a:r>
            <a:r>
              <a:rPr lang="en-US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Y_32_INOVACE_</a:t>
            </a:r>
            <a:r>
              <a:rPr lang="cs-CZ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TVÚČH3B</a:t>
            </a:r>
            <a:r>
              <a:rPr lang="en-US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_</a:t>
            </a:r>
            <a:r>
              <a:rPr lang="cs-CZ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5660_NES</a:t>
            </a:r>
            <a:endParaRPr lang="cs-CZ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4104456" cy="1162050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>
                <a:latin typeface="Arial" pitchFamily="34" charset="0"/>
                <a:cs typeface="Arial" pitchFamily="34" charset="0"/>
              </a:rPr>
              <a:t>ODĚV MUŽI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Zástupný symbol pro obsah 4" descr="plášť s límc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4905" y="0"/>
            <a:ext cx="5359095" cy="68580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0" y="1484784"/>
            <a:ext cx="3826768" cy="841772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latin typeface="Arial" pitchFamily="34" charset="0"/>
                <a:cs typeface="Arial" pitchFamily="34" charset="0"/>
              </a:rPr>
              <a:t>Móda uniforem.</a:t>
            </a:r>
            <a:endParaRPr lang="cs-CZ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786050" y="5929330"/>
            <a:ext cx="743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7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786050" y="642918"/>
            <a:ext cx="37937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ÚKOLY PRO ŽÁKY</a:t>
            </a:r>
            <a:endParaRPr lang="cs-CZ" sz="4000" b="1" dirty="0"/>
          </a:p>
        </p:txBody>
      </p:sp>
      <p:sp>
        <p:nvSpPr>
          <p:cNvPr id="3" name="Obdélník 2"/>
          <p:cNvSpPr/>
          <p:nvPr/>
        </p:nvSpPr>
        <p:spPr>
          <a:xfrm>
            <a:off x="642910" y="1571612"/>
            <a:ext cx="72152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 smtClean="0"/>
              <a:t>3. ZAKRESLETE DO SVÉ OSY OBDOBÍ</a:t>
            </a:r>
            <a:br>
              <a:rPr lang="cs-CZ" sz="3600" dirty="0" smtClean="0"/>
            </a:br>
            <a:r>
              <a:rPr lang="cs-CZ" sz="3600" dirty="0" smtClean="0"/>
              <a:t>    DIREKTORIA A KONZULÁTU </a:t>
            </a:r>
            <a:br>
              <a:rPr lang="cs-CZ" sz="3600" dirty="0" smtClean="0"/>
            </a:br>
            <a:r>
              <a:rPr lang="cs-CZ" sz="3600" dirty="0" smtClean="0"/>
              <a:t>    A 3 VĚCI NEBO OSOBNOSTI</a:t>
            </a:r>
            <a:br>
              <a:rPr lang="cs-CZ" sz="3600" dirty="0" smtClean="0"/>
            </a:br>
            <a:r>
              <a:rPr lang="cs-CZ" sz="3600" dirty="0" smtClean="0"/>
              <a:t>    TYPICKÉ PRO TOTO OBDOBÍ.</a:t>
            </a:r>
            <a:endParaRPr lang="cs-CZ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5720" y="57148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č. 1 -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http://napoleonska-spolecnost.cz/Napoleonovo%20charisma.htm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85720" y="928670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Obr. č. 2, 3, 4, 5 - LÜHR, G. </a:t>
            </a:r>
            <a:r>
              <a:rPr lang="cs-CZ" sz="12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Výtvarná výchova a základní techniky pro učební obor kadeřník. </a:t>
            </a:r>
            <a:r>
              <a:rPr lang="cs-CZ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Praha : Sobotáles </a:t>
            </a:r>
            <a:r>
              <a:rPr lang="cs-CZ" sz="1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cz</a:t>
            </a:r>
            <a:r>
              <a:rPr lang="cs-CZ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2004.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ISBN 80-86706-03-6. s. 135 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57158" y="1500174"/>
            <a:ext cx="64294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Obr. č. 6, 7 - 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historiasztuki.com.pl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/HISTORIA-UBIORU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57158" y="214290"/>
            <a:ext cx="140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OBRÁZKY:</a:t>
            </a:r>
            <a:endParaRPr lang="cs-CZ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Direktorium a období konzulátu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(1795 – 1799)</a:t>
            </a:r>
          </a:p>
          <a:p>
            <a:r>
              <a:rPr lang="cs-CZ" b="1" dirty="0" smtClean="0"/>
              <a:t>(1799 – 1804)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1458723"/>
            <a:ext cx="86764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cs-CZ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Francie </a:t>
            </a:r>
            <a:r>
              <a:rPr lang="cs-CZ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byla </a:t>
            </a:r>
            <a:r>
              <a:rPr kumimoji="0" lang="cs-CZ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ve válce s celou </a:t>
            </a:r>
            <a:br>
              <a:rPr kumimoji="0" lang="cs-CZ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cs-CZ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Evropou,</a:t>
            </a:r>
            <a:endParaRPr kumimoji="0" lang="cs-CZ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nová ústava, vláda pětičlenného </a:t>
            </a:r>
            <a:br>
              <a:rPr kumimoji="0" lang="cs-CZ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cs-CZ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direktoria (nejvyšší vládní úřad)</a:t>
            </a:r>
            <a:r>
              <a:rPr lang="cs-CZ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cs-CZ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>
                <a:latin typeface="Arial" pitchFamily="34" charset="0"/>
                <a:cs typeface="Arial" pitchFamily="34" charset="0"/>
              </a:rPr>
              <a:t>Napoleon Bonaparte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Zástupný symbol pro obsah 4" descr="Napole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76895" y="260648"/>
            <a:ext cx="5291147" cy="6336704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3456384" cy="4691063"/>
          </a:xfrm>
        </p:spPr>
        <p:txBody>
          <a:bodyPr>
            <a:normAutofit/>
          </a:bodyPr>
          <a:lstStyle/>
          <a:p>
            <a:endParaRPr lang="cs-CZ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3200" dirty="0" smtClean="0">
                <a:cs typeface="Arial" pitchFamily="34" charset="0"/>
              </a:rPr>
              <a:t>V roce 1799 svrhl direktorium.</a:t>
            </a:r>
          </a:p>
          <a:p>
            <a:r>
              <a:rPr lang="cs-CZ" sz="3200" dirty="0" smtClean="0">
                <a:cs typeface="Arial" pitchFamily="34" charset="0"/>
              </a:rPr>
              <a:t>Převzal jako první konzul státní moc a </a:t>
            </a:r>
            <a:r>
              <a:rPr lang="cs-CZ" sz="3200" b="1" dirty="0" smtClean="0">
                <a:cs typeface="Arial" pitchFamily="34" charset="0"/>
              </a:rPr>
              <a:t>v roce 1804 se prohlásil císařem</a:t>
            </a:r>
            <a:r>
              <a:rPr lang="cs-CZ" sz="3200" dirty="0" smtClean="0">
                <a:cs typeface="Arial" pitchFamily="34" charset="0"/>
              </a:rPr>
              <a:t>.</a:t>
            </a:r>
            <a:endParaRPr lang="cs-CZ" sz="3200" dirty="0">
              <a:cs typeface="Arial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928926" y="6286520"/>
            <a:ext cx="743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1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2844" y="1268760"/>
            <a:ext cx="90011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cs-CZ" sz="4000" b="1" dirty="0" smtClean="0">
                <a:ea typeface="Calibri" pitchFamily="34" charset="0"/>
                <a:cs typeface="Arial" pitchFamily="34" charset="0"/>
              </a:rPr>
              <a:t>Znovu</a:t>
            </a:r>
            <a:r>
              <a:rPr lang="cs-CZ" sz="4000" dirty="0" smtClean="0">
                <a:ea typeface="Calibri" pitchFamily="34" charset="0"/>
                <a:cs typeface="Arial" pitchFamily="34" charset="0"/>
              </a:rPr>
              <a:t> objeven </a:t>
            </a:r>
            <a:r>
              <a:rPr lang="cs-CZ" sz="4000" b="1" dirty="0" smtClean="0">
                <a:ea typeface="Calibri" pitchFamily="34" charset="0"/>
                <a:cs typeface="Arial" pitchFamily="34" charset="0"/>
              </a:rPr>
              <a:t>klasický styl Římanů </a:t>
            </a:r>
            <a:br>
              <a:rPr lang="cs-CZ" sz="4000" b="1" dirty="0" smtClean="0">
                <a:ea typeface="Calibri" pitchFamily="34" charset="0"/>
                <a:cs typeface="Arial" pitchFamily="34" charset="0"/>
              </a:rPr>
            </a:br>
            <a:r>
              <a:rPr lang="cs-CZ" sz="4000" b="1" dirty="0" smtClean="0">
                <a:ea typeface="Calibri" pitchFamily="34" charset="0"/>
                <a:cs typeface="Arial" pitchFamily="34" charset="0"/>
              </a:rPr>
              <a:t>   a Řeků,</a:t>
            </a:r>
            <a:endParaRPr lang="cs-CZ" sz="40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4000" dirty="0" smtClean="0">
                <a:ea typeface="Calibri" pitchFamily="34" charset="0"/>
                <a:cs typeface="Arial" pitchFamily="34" charset="0"/>
              </a:rPr>
              <a:t> architekti, umělci, tvůrci se řídili podle</a:t>
            </a:r>
            <a:br>
              <a:rPr lang="cs-CZ" sz="4000" dirty="0" smtClean="0">
                <a:ea typeface="Calibri" pitchFamily="34" charset="0"/>
                <a:cs typeface="Arial" pitchFamily="34" charset="0"/>
              </a:rPr>
            </a:br>
            <a:r>
              <a:rPr lang="cs-CZ" sz="4000" dirty="0" smtClean="0">
                <a:ea typeface="Calibri" pitchFamily="34" charset="0"/>
                <a:cs typeface="Arial" pitchFamily="34" charset="0"/>
              </a:rPr>
              <a:t>   antiky,</a:t>
            </a:r>
            <a:endParaRPr lang="cs-CZ" sz="40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4000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cs-CZ" sz="4000" b="1" dirty="0" smtClean="0">
                <a:ea typeface="Calibri" pitchFamily="34" charset="0"/>
                <a:cs typeface="Arial" pitchFamily="34" charset="0"/>
              </a:rPr>
              <a:t>Řekové byli vzorem v péči o tělo</a:t>
            </a:r>
            <a:r>
              <a:rPr lang="cs-CZ" sz="4000" dirty="0" smtClean="0">
                <a:ea typeface="Calibri" pitchFamily="34" charset="0"/>
                <a:cs typeface="Arial" pitchFamily="34" charset="0"/>
              </a:rPr>
              <a:t>,</a:t>
            </a:r>
            <a:endParaRPr lang="cs-CZ" sz="40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4000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cs-CZ" sz="4000" b="1" dirty="0" smtClean="0">
                <a:ea typeface="Calibri" pitchFamily="34" charset="0"/>
                <a:cs typeface="Arial" pitchFamily="34" charset="0"/>
              </a:rPr>
              <a:t>dbalo se o pleť a vlasy</a:t>
            </a:r>
            <a:r>
              <a:rPr lang="cs-CZ" sz="4000" dirty="0" smtClean="0">
                <a:ea typeface="Calibri" pitchFamily="34" charset="0"/>
                <a:cs typeface="Arial" pitchFamily="34" charset="0"/>
              </a:rPr>
              <a:t>.</a:t>
            </a:r>
            <a:endParaRPr lang="cs-CZ" sz="40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direktorium,konzulát A2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31996"/>
            <a:ext cx="5076056" cy="6826004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258816" cy="1162050"/>
          </a:xfrm>
        </p:spPr>
        <p:txBody>
          <a:bodyPr>
            <a:noAutofit/>
          </a:bodyPr>
          <a:lstStyle/>
          <a:p>
            <a:pPr lvl="0" algn="ctr"/>
            <a:r>
              <a:rPr lang="cs-CZ" sz="4000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cs-CZ" sz="4000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4000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cs-CZ" sz="4000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4000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cs-CZ" sz="4000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4000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cs-CZ" sz="4000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4000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cs-CZ" sz="4000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ÚPRAVA HLAVY</a:t>
            </a:r>
            <a:endParaRPr lang="cs-CZ" sz="40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5472608" cy="5162252"/>
          </a:xfrm>
        </p:spPr>
        <p:txBody>
          <a:bodyPr>
            <a:norm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Ženy</a:t>
            </a:r>
            <a:endParaRPr lang="cs-CZ" sz="3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cs-CZ" sz="3600" b="1" dirty="0" smtClean="0">
                <a:ea typeface="Calibri" pitchFamily="34" charset="0"/>
                <a:cs typeface="Arial" pitchFamily="34" charset="0"/>
              </a:rPr>
              <a:t>kroužkovaný účes</a:t>
            </a:r>
            <a:r>
              <a:rPr lang="cs-CZ" sz="3600" dirty="0" smtClean="0">
                <a:ea typeface="Calibri" pitchFamily="34" charset="0"/>
                <a:cs typeface="Arial" pitchFamily="34" charset="0"/>
              </a:rPr>
              <a:t/>
            </a:r>
            <a:br>
              <a:rPr lang="cs-CZ" sz="3600" dirty="0" smtClean="0">
                <a:ea typeface="Calibri" pitchFamily="34" charset="0"/>
                <a:cs typeface="Arial" pitchFamily="34" charset="0"/>
              </a:rPr>
            </a:br>
            <a:r>
              <a:rPr lang="cs-CZ" sz="3600" dirty="0" smtClean="0">
                <a:ea typeface="Calibri" pitchFamily="34" charset="0"/>
                <a:cs typeface="Arial" pitchFamily="34" charset="0"/>
              </a:rPr>
              <a:t>  a la Titus z doby Římanů </a:t>
            </a:r>
            <a:br>
              <a:rPr lang="cs-CZ" sz="3600" dirty="0" smtClean="0">
                <a:ea typeface="Calibri" pitchFamily="34" charset="0"/>
                <a:cs typeface="Arial" pitchFamily="34" charset="0"/>
              </a:rPr>
            </a:br>
            <a:r>
              <a:rPr lang="cs-CZ" sz="3600" dirty="0" smtClean="0">
                <a:ea typeface="Calibri" pitchFamily="34" charset="0"/>
                <a:cs typeface="Arial" pitchFamily="34" charset="0"/>
              </a:rPr>
              <a:t>  a řecké účesy,</a:t>
            </a:r>
            <a:endParaRPr lang="cs-CZ" sz="36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3600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cs-CZ" sz="3600" b="1" dirty="0" smtClean="0">
                <a:ea typeface="Calibri" pitchFamily="34" charset="0"/>
                <a:cs typeface="Arial" pitchFamily="34" charset="0"/>
              </a:rPr>
              <a:t>šátky, kloboučky</a:t>
            </a:r>
            <a:br>
              <a:rPr lang="cs-CZ" sz="3600" b="1" dirty="0" smtClean="0">
                <a:ea typeface="Calibri" pitchFamily="34" charset="0"/>
                <a:cs typeface="Arial" pitchFamily="34" charset="0"/>
              </a:rPr>
            </a:br>
            <a:r>
              <a:rPr lang="cs-CZ" sz="3600" b="1" dirty="0" smtClean="0">
                <a:ea typeface="Calibri" pitchFamily="34" charset="0"/>
                <a:cs typeface="Arial" pitchFamily="34" charset="0"/>
              </a:rPr>
              <a:t>   s pery, korunky.</a:t>
            </a:r>
            <a:endParaRPr lang="cs-CZ" sz="3600" dirty="0" smtClean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286776" y="214290"/>
            <a:ext cx="743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2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5" descr="Období konzulátu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90450" y="642918"/>
            <a:ext cx="5387075" cy="564360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dirty="0" smtClean="0">
                <a:solidFill>
                  <a:srgbClr val="FF0000"/>
                </a:solidFill>
              </a:rPr>
              <a:t>ÚKOLY PRO ŽÁKY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043362" cy="4691063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cs-CZ" sz="2400" dirty="0" smtClean="0"/>
              <a:t>POPIŠTE, JAK BYSTE POSTUPOVALI PŘI ZHOTOVENÍ ÚČESU NA OBRÁZKU DNES.</a:t>
            </a:r>
          </a:p>
          <a:p>
            <a:pPr marL="342900" indent="-342900">
              <a:buAutoNum type="arabicPeriod"/>
            </a:pPr>
            <a:endParaRPr lang="cs-CZ" sz="2400" dirty="0" smtClean="0"/>
          </a:p>
          <a:p>
            <a:pPr marL="342900" indent="-342900">
              <a:buAutoNum type="arabicPeriod"/>
            </a:pPr>
            <a:r>
              <a:rPr lang="cs-CZ" sz="2400" dirty="0" smtClean="0"/>
              <a:t>KTERÉ PRVKY V ÚČESOVÉ MÓDĚ PŘEVZALI KADEŘNÍCI V OBODÍ DIREKTORIA </a:t>
            </a:r>
            <a:br>
              <a:rPr lang="cs-CZ" sz="2400" dirty="0" smtClean="0"/>
            </a:br>
            <a:r>
              <a:rPr lang="cs-CZ" sz="2400" dirty="0" smtClean="0"/>
              <a:t>A KONZULÁTU OD STARÝCH ŘEKŮ A ŘÍMANŮ?</a:t>
            </a:r>
          </a:p>
          <a:p>
            <a:pPr marL="342900" indent="-342900">
              <a:buAutoNum type="arabicPeriod"/>
            </a:pPr>
            <a:endParaRPr lang="cs-CZ" sz="2400" dirty="0" smtClean="0"/>
          </a:p>
          <a:p>
            <a:pPr marL="342900" indent="-342900">
              <a:buAutoNum type="arabicPeriod"/>
            </a:pPr>
            <a:endParaRPr lang="cs-CZ" sz="2400" dirty="0" smtClean="0"/>
          </a:p>
        </p:txBody>
      </p:sp>
      <p:sp>
        <p:nvSpPr>
          <p:cNvPr id="6" name="Obdélník 5"/>
          <p:cNvSpPr/>
          <p:nvPr/>
        </p:nvSpPr>
        <p:spPr>
          <a:xfrm>
            <a:off x="8143900" y="285728"/>
            <a:ext cx="743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3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direktorium,konzulát A1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3306" y="0"/>
            <a:ext cx="4071934" cy="4002179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4114800" cy="798496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>
                <a:latin typeface="Arial" pitchFamily="34" charset="0"/>
                <a:cs typeface="Arial" pitchFamily="34" charset="0"/>
              </a:rPr>
              <a:t>ÚPRAVA HLAVY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4680520" cy="5090244"/>
          </a:xfrm>
        </p:spPr>
        <p:txBody>
          <a:bodyPr>
            <a:norm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cs-CZ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Muži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cs-CZ" sz="3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cs-CZ" sz="3200" dirty="0" smtClean="0">
                <a:ea typeface="Calibri" pitchFamily="34" charset="0"/>
                <a:cs typeface="Arial" pitchFamily="34" charset="0"/>
              </a:rPr>
              <a:t>účesy jako Římané,</a:t>
            </a:r>
            <a:br>
              <a:rPr lang="cs-CZ" sz="3200" dirty="0" smtClean="0">
                <a:ea typeface="Calibri" pitchFamily="34" charset="0"/>
                <a:cs typeface="Arial" pitchFamily="34" charset="0"/>
              </a:rPr>
            </a:br>
            <a:r>
              <a:rPr lang="cs-CZ" sz="3200" dirty="0" smtClean="0">
                <a:ea typeface="Calibri" pitchFamily="34" charset="0"/>
                <a:cs typeface="Arial" pitchFamily="34" charset="0"/>
              </a:rPr>
              <a:t>   </a:t>
            </a:r>
            <a:r>
              <a:rPr lang="cs-CZ" sz="3200" b="1" dirty="0" smtClean="0">
                <a:ea typeface="Calibri" pitchFamily="34" charset="0"/>
                <a:cs typeface="Arial" pitchFamily="34" charset="0"/>
              </a:rPr>
              <a:t>krátké, vlnité, do čela </a:t>
            </a:r>
            <a:br>
              <a:rPr lang="cs-CZ" sz="3200" b="1" dirty="0" smtClean="0">
                <a:ea typeface="Calibri" pitchFamily="34" charset="0"/>
                <a:cs typeface="Arial" pitchFamily="34" charset="0"/>
              </a:rPr>
            </a:br>
            <a:r>
              <a:rPr lang="cs-CZ" sz="3200" b="1" dirty="0" smtClean="0">
                <a:ea typeface="Calibri" pitchFamily="34" charset="0"/>
                <a:cs typeface="Arial" pitchFamily="34" charset="0"/>
              </a:rPr>
              <a:t>   česané vlasy</a:t>
            </a:r>
            <a:r>
              <a:rPr lang="cs-CZ" sz="3200" dirty="0" smtClean="0">
                <a:ea typeface="Calibri" pitchFamily="34" charset="0"/>
                <a:cs typeface="Arial" pitchFamily="34" charset="0"/>
              </a:rPr>
              <a:t> s malou</a:t>
            </a:r>
            <a:br>
              <a:rPr lang="cs-CZ" sz="3200" dirty="0" smtClean="0">
                <a:ea typeface="Calibri" pitchFamily="34" charset="0"/>
                <a:cs typeface="Arial" pitchFamily="34" charset="0"/>
              </a:rPr>
            </a:br>
            <a:r>
              <a:rPr lang="cs-CZ" sz="3200" dirty="0" smtClean="0">
                <a:ea typeface="Calibri" pitchFamily="34" charset="0"/>
                <a:cs typeface="Arial" pitchFamily="34" charset="0"/>
              </a:rPr>
              <a:t>   patkou (jako Napoleon),</a:t>
            </a:r>
            <a:endParaRPr lang="cs-CZ" sz="44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cs-CZ" sz="32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3200" dirty="0" smtClean="0">
                <a:ea typeface="Calibri" pitchFamily="34" charset="0"/>
                <a:cs typeface="Arial" pitchFamily="34" charset="0"/>
              </a:rPr>
              <a:t> někteří muži nosili</a:t>
            </a:r>
            <a:br>
              <a:rPr lang="cs-CZ" sz="3200" dirty="0" smtClean="0">
                <a:ea typeface="Calibri" pitchFamily="34" charset="0"/>
                <a:cs typeface="Arial" pitchFamily="34" charset="0"/>
              </a:rPr>
            </a:br>
            <a:r>
              <a:rPr lang="cs-CZ" sz="3200" dirty="0" smtClean="0">
                <a:ea typeface="Calibri" pitchFamily="34" charset="0"/>
                <a:cs typeface="Arial" pitchFamily="34" charset="0"/>
              </a:rPr>
              <a:t>   </a:t>
            </a:r>
            <a:r>
              <a:rPr lang="cs-CZ" sz="3200" b="1" dirty="0" smtClean="0">
                <a:ea typeface="Calibri" pitchFamily="34" charset="0"/>
                <a:cs typeface="Arial" pitchFamily="34" charset="0"/>
              </a:rPr>
              <a:t>dlouhý huňatý účes</a:t>
            </a:r>
            <a:r>
              <a:rPr lang="cs-CZ" sz="3200" dirty="0" smtClean="0">
                <a:ea typeface="Calibri" pitchFamily="34" charset="0"/>
                <a:cs typeface="Arial" pitchFamily="34" charset="0"/>
              </a:rPr>
              <a:t>.</a:t>
            </a:r>
            <a:endParaRPr lang="cs-CZ" sz="3200" dirty="0" smtClean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715272" y="142852"/>
            <a:ext cx="743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5</a:t>
            </a:r>
            <a:endParaRPr lang="cs-CZ" dirty="0"/>
          </a:p>
        </p:txBody>
      </p:sp>
      <p:pic>
        <p:nvPicPr>
          <p:cNvPr id="7" name="Zástupný symbol pro obsah 4" descr="Období konzulátu f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4941" y="3198355"/>
            <a:ext cx="3359059" cy="365964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8286776" y="3071810"/>
            <a:ext cx="743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4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764704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Arial" pitchFamily="34" charset="0"/>
                <a:cs typeface="Arial" pitchFamily="34" charset="0"/>
              </a:rPr>
              <a:t>ODĚV ŽENY</a:t>
            </a:r>
            <a:endParaRPr lang="cs-CZ" sz="4000" dirty="0"/>
          </a:p>
        </p:txBody>
      </p:sp>
      <p:pic>
        <p:nvPicPr>
          <p:cNvPr id="5" name="Zástupný symbol pro obsah 4" descr="Silueta chemise 1799-18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643050"/>
            <a:ext cx="8067176" cy="4638626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0" y="764704"/>
            <a:ext cx="9144000" cy="1872208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cs-CZ" sz="3000" b="1" dirty="0" smtClean="0">
                <a:ea typeface="Calibri" pitchFamily="34" charset="0"/>
                <a:cs typeface="Arial" pitchFamily="34" charset="0"/>
              </a:rPr>
              <a:t> lehké košilovité šaty bez rukávů nebo s krátkými rukávy,</a:t>
            </a:r>
            <a:endParaRPr lang="cs-CZ" sz="30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3000" b="1" dirty="0" smtClean="0">
                <a:ea typeface="Calibri" pitchFamily="34" charset="0"/>
                <a:cs typeface="Arial" pitchFamily="34" charset="0"/>
              </a:rPr>
              <a:t> velký výstřih, končily dlouhou vlečkou, přepásání pod </a:t>
            </a:r>
            <a:br>
              <a:rPr lang="cs-CZ" sz="3000" b="1" dirty="0" smtClean="0">
                <a:ea typeface="Calibri" pitchFamily="34" charset="0"/>
                <a:cs typeface="Arial" pitchFamily="34" charset="0"/>
              </a:rPr>
            </a:br>
            <a:r>
              <a:rPr lang="cs-CZ" sz="3000" b="1" dirty="0" smtClean="0">
                <a:ea typeface="Calibri" pitchFamily="34" charset="0"/>
                <a:cs typeface="Arial" pitchFamily="34" charset="0"/>
              </a:rPr>
              <a:t>   prsy.</a:t>
            </a:r>
            <a:endParaRPr lang="cs-CZ" sz="3000" b="1" dirty="0" smtClean="0"/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b="1" dirty="0" smtClean="0">
                <a:latin typeface="Arial" pitchFamily="34" charset="0"/>
                <a:cs typeface="Arial" pitchFamily="34" charset="0"/>
              </a:rPr>
            </a:b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i="1" dirty="0" smtClean="0">
                <a:latin typeface="Arial" pitchFamily="34" charset="0"/>
                <a:cs typeface="Arial" pitchFamily="34" charset="0"/>
              </a:rPr>
              <a:t>Silueta chemise </a:t>
            </a:r>
            <a:r>
              <a:rPr lang="cs-CZ" sz="3200" i="1" dirty="0" smtClean="0">
                <a:latin typeface="Arial" pitchFamily="34" charset="0"/>
                <a:cs typeface="Arial" pitchFamily="34" charset="0"/>
              </a:rPr>
              <a:t>r.</a:t>
            </a:r>
            <a:r>
              <a:rPr lang="fr-FR" sz="3200" i="1" dirty="0" smtClean="0">
                <a:latin typeface="Arial" pitchFamily="34" charset="0"/>
                <a:cs typeface="Arial" pitchFamily="34" charset="0"/>
              </a:rPr>
              <a:t>1799, </a:t>
            </a:r>
            <a:r>
              <a:rPr lang="cs-CZ" sz="3200" i="1" dirty="0" smtClean="0">
                <a:latin typeface="Arial" pitchFamily="34" charset="0"/>
                <a:cs typeface="Arial" pitchFamily="34" charset="0"/>
              </a:rPr>
              <a:t>r.</a:t>
            </a:r>
            <a:r>
              <a:rPr lang="fr-FR" sz="3200" i="1" dirty="0" smtClean="0">
                <a:latin typeface="Arial" pitchFamily="34" charset="0"/>
                <a:cs typeface="Arial" pitchFamily="34" charset="0"/>
              </a:rPr>
              <a:t>1802, </a:t>
            </a:r>
            <a:r>
              <a:rPr lang="cs-CZ" sz="3200" i="1" dirty="0" smtClean="0">
                <a:latin typeface="Arial" pitchFamily="34" charset="0"/>
                <a:cs typeface="Arial" pitchFamily="34" charset="0"/>
              </a:rPr>
              <a:t>r.</a:t>
            </a:r>
            <a:r>
              <a:rPr lang="fr-FR" sz="3200" i="1" dirty="0" smtClean="0">
                <a:latin typeface="Arial" pitchFamily="34" charset="0"/>
                <a:cs typeface="Arial" pitchFamily="34" charset="0"/>
              </a:rPr>
              <a:t>1807,</a:t>
            </a:r>
            <a:r>
              <a:rPr lang="cs-CZ" sz="3200" i="1" dirty="0" smtClean="0">
                <a:latin typeface="Arial" pitchFamily="34" charset="0"/>
                <a:cs typeface="Arial" pitchFamily="34" charset="0"/>
              </a:rPr>
              <a:t>r.1</a:t>
            </a:r>
            <a:r>
              <a:rPr lang="fr-FR" sz="3200" i="1" dirty="0" smtClean="0">
                <a:latin typeface="Arial" pitchFamily="34" charset="0"/>
                <a:cs typeface="Arial" pitchFamily="34" charset="0"/>
              </a:rPr>
              <a:t>811</a:t>
            </a:r>
            <a:r>
              <a:rPr lang="cs-CZ" sz="3200" i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3071810"/>
            <a:ext cx="743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6</a:t>
            </a:r>
            <a:endParaRPr lang="cs-CZ" dirty="0"/>
          </a:p>
        </p:txBody>
      </p:sp>
      <p:cxnSp>
        <p:nvCxnSpPr>
          <p:cNvPr id="9" name="Přímá spojovací šipka 8"/>
          <p:cNvCxnSpPr/>
          <p:nvPr/>
        </p:nvCxnSpPr>
        <p:spPr>
          <a:xfrm rot="16200000" flipV="1">
            <a:off x="2428860" y="5214950"/>
            <a:ext cx="1428760" cy="857256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rot="16200000" flipV="1">
            <a:off x="4214810" y="5572140"/>
            <a:ext cx="928694" cy="78581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rot="16200000" flipV="1">
            <a:off x="5822165" y="5750735"/>
            <a:ext cx="857256" cy="5000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rot="16200000" flipV="1">
            <a:off x="8108181" y="5822173"/>
            <a:ext cx="928694" cy="4286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10800000" flipV="1">
            <a:off x="8215338" y="6500834"/>
            <a:ext cx="571504" cy="71438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221</Words>
  <Application>Microsoft Office PowerPoint</Application>
  <PresentationFormat>Předvádění na obrazovce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Snímek 1</vt:lpstr>
      <vt:lpstr>Direktorium a období konzulátu</vt:lpstr>
      <vt:lpstr>Snímek 3</vt:lpstr>
      <vt:lpstr>Napoleon Bonaparte</vt:lpstr>
      <vt:lpstr>Snímek 5</vt:lpstr>
      <vt:lpstr>     ÚPRAVA HLAVY</vt:lpstr>
      <vt:lpstr>ÚKOLY PRO ŽÁKY</vt:lpstr>
      <vt:lpstr>ÚPRAVA HLAVY</vt:lpstr>
      <vt:lpstr>ODĚV ŽENY</vt:lpstr>
      <vt:lpstr>ODĚV MUŽI</vt:lpstr>
      <vt:lpstr>Snímek 11</vt:lpstr>
      <vt:lpstr>Snímek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Direktorium</dc:title>
  <cp:lastModifiedBy>ucitel</cp:lastModifiedBy>
  <cp:revision>37</cp:revision>
  <dcterms:modified xsi:type="dcterms:W3CDTF">2012-12-03T10:40:04Z</dcterms:modified>
</cp:coreProperties>
</file>