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1" r:id="rId4"/>
    <p:sldId id="273" r:id="rId5"/>
    <p:sldId id="258" r:id="rId6"/>
    <p:sldId id="262" r:id="rId7"/>
    <p:sldId id="268" r:id="rId8"/>
    <p:sldId id="270" r:id="rId9"/>
    <p:sldId id="275" r:id="rId10"/>
    <p:sldId id="266" r:id="rId11"/>
    <p:sldId id="264" r:id="rId12"/>
    <p:sldId id="276" r:id="rId13"/>
    <p:sldId id="261" r:id="rId14"/>
    <p:sldId id="265" r:id="rId15"/>
    <p:sldId id="277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asztuki.com.pl/HISTORIA-UBIORU-11_REWOL-EMPIRE.html" TargetMode="External"/><Relationship Id="rId2" Type="http://schemas.openxmlformats.org/officeDocument/2006/relationships/hyperlink" Target="http://la-duchesse.blog.cz/1109/moda-veku-devatenacteho-aneb-empi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Z%C3%A1mek_Ka%C4%8Dina.jpg" TargetMode="External"/><Relationship Id="rId4" Type="http://schemas.openxmlformats.org/officeDocument/2006/relationships/hyperlink" Target="http://commons.wikimedia.org/wiki/Category:Joseph_Kreutzing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499992" y="836712"/>
            <a:ext cx="38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5760_NES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285860"/>
            <a:ext cx="892971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CZ.1.07/1.5.00/34.0883 </a:t>
            </a:r>
          </a:p>
          <a:p>
            <a:r>
              <a:rPr lang="cs-CZ" sz="1400" dirty="0" smtClean="0"/>
              <a:t>Název projektu:	Rozvoj vzdělanosti</a:t>
            </a:r>
          </a:p>
          <a:p>
            <a:r>
              <a:rPr lang="cs-CZ" sz="1400" dirty="0" smtClean="0"/>
              <a:t>Číslo šablony:   	III/2</a:t>
            </a:r>
            <a:br>
              <a:rPr lang="cs-CZ" sz="1400" dirty="0" smtClean="0"/>
            </a:br>
            <a:r>
              <a:rPr lang="cs-CZ" sz="1400" dirty="0" smtClean="0"/>
              <a:t>Datum vytvoření:	2. 11. 2012</a:t>
            </a:r>
            <a:br>
              <a:rPr lang="cs-CZ" sz="1400" dirty="0" smtClean="0"/>
            </a:br>
            <a:r>
              <a:rPr lang="cs-CZ" sz="1400" dirty="0" smtClean="0"/>
              <a:t>Autor:		Mgr. Kateřina Nesrstová</a:t>
            </a:r>
          </a:p>
          <a:p>
            <a:r>
              <a:rPr lang="cs-CZ" sz="1400" dirty="0" smtClean="0"/>
              <a:t>Určeno pro předmět:        Tvorba účesu </a:t>
            </a:r>
            <a:br>
              <a:rPr lang="cs-CZ" sz="1400" dirty="0" smtClean="0"/>
            </a:br>
            <a:r>
              <a:rPr lang="cs-CZ" sz="1400" dirty="0" smtClean="0"/>
              <a:t>Tematická oblast:	Historie účesu</a:t>
            </a:r>
            <a:br>
              <a:rPr lang="cs-CZ" sz="1400" dirty="0" smtClean="0"/>
            </a:br>
            <a:r>
              <a:rPr lang="cs-CZ" sz="1400" dirty="0" smtClean="0"/>
              <a:t>Obor vzdělání:	Kadeřník 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empír.</a:t>
            </a:r>
          </a:p>
          <a:p>
            <a:r>
              <a:rPr lang="cs-CZ" sz="1400" dirty="0" smtClean="0"/>
              <a:t>Popis využití: prezentace s úkoly o období empíru s využitím dataprojektoru a notebooku k prohlubování a upevňování učiva.</a:t>
            </a:r>
          </a:p>
          <a:p>
            <a:pPr lvl="0"/>
            <a:r>
              <a:rPr lang="cs-CZ" sz="1400" dirty="0" smtClean="0"/>
              <a:t>Učitel může využívat ukázky z filmu HRABĚ MONTE CHRISTO dostupných na </a:t>
            </a:r>
            <a:r>
              <a:rPr lang="cs-CZ" sz="1400" u="sng" dirty="0" smtClean="0">
                <a:hlinkClick r:id="rId3"/>
              </a:rPr>
              <a:t>www.youtube.com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červeně).</a:t>
            </a:r>
          </a:p>
          <a:p>
            <a:pPr lvl="0"/>
            <a:r>
              <a:rPr lang="cs-CZ" sz="1400" dirty="0" smtClean="0"/>
              <a:t>Po </a:t>
            </a:r>
            <a:r>
              <a:rPr lang="cs-CZ" sz="1400" smtClean="0"/>
              <a:t>probrání </a:t>
            </a:r>
            <a:r>
              <a:rPr lang="cs-CZ" sz="1400" smtClean="0"/>
              <a:t>tří </a:t>
            </a:r>
            <a:r>
              <a:rPr lang="cs-CZ" sz="1400" dirty="0" smtClean="0"/>
              <a:t>tematických celků FRANCOUZSKÁ REVOLUCE, OBDOBÍ DIREKTORIA, KONZULÁTU A EMPÍR následuje test. 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05.jxs.cz/242/308/74f927ed74_79806020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832648" cy="6884439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740352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Obr.7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8367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ODÍVÁNÍ ŽENY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EMPÍ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7610" y="0"/>
            <a:ext cx="4498847" cy="6858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4608512" cy="6093296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splývavé šaty</a:t>
            </a:r>
            <a:br>
              <a:rPr lang="cs-CZ" sz="3600" b="1" dirty="0" smtClean="0">
                <a:ea typeface="Calibri" pitchFamily="34" charset="0"/>
                <a:cs typeface="Arial" pitchFamily="34" charset="0"/>
              </a:rPr>
            </a:br>
            <a:r>
              <a:rPr lang="cs-CZ" sz="3600" b="1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z těžkých látek </a:t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(brokát, samet, taft),</a:t>
            </a:r>
            <a:endParaRPr lang="cs-CZ" sz="3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celková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silueta štíhlá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3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zdvižený pás 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(pod </a:t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  prsy),</a:t>
            </a:r>
            <a:endParaRPr lang="cs-CZ" sz="3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přiléhavý živůtek, </a:t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 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zmenšil se výstřih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3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dlouhé rukávy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.</a:t>
            </a:r>
            <a:endParaRPr lang="cs-CZ" sz="3600" dirty="0" smtClean="0"/>
          </a:p>
          <a:p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3779912" y="630932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Obr.8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7224" y="1000108"/>
            <a:ext cx="75724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POKUSTE SE NAKRESLIT SILUETU ŠATŮ ŽENY Z OBDOBÍ ROKOKA A SILUETU ŽENSKÝCH ŠATŮ Z OBDOBÍ FRANCOUZSKÉ REVOLUCE. NAJDĚTE A VYSVĚTLETE HLAVNÍ ROZDÍLY.</a:t>
            </a:r>
          </a:p>
          <a:p>
            <a:pPr marL="342900" indent="-342900">
              <a:buAutoNum type="arabicPeriod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POPIŠTE, JAKÝ JE ROZDÍL MEZI ÚČESEM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Z OBDOBÍ VRCHOLNÉHO ROKOKA A EMPÍRU.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3108" y="285728"/>
            <a:ext cx="47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4186808" cy="65564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ÚPRAVA HLAVY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empír 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3520" y="355349"/>
            <a:ext cx="4320480" cy="650265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714356"/>
            <a:ext cx="4896544" cy="5882996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MUŽI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endParaRPr lang="cs-CZ" sz="28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stále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účes podle Napoleona,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krátce střižen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(česaný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od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vlasového víru paprskovitě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kolem celé hlavy - dopředu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),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malá patka na čele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,</a:t>
            </a:r>
            <a:endParaRPr lang="cs-CZ" sz="28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kučeravé účesy s dlouhými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 licousy, 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jinak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hladce oholeni,</a:t>
            </a:r>
            <a:endParaRPr lang="cs-CZ" sz="2800" b="1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knír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většinou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vojáci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,</a:t>
            </a:r>
            <a:endParaRPr lang="cs-CZ" sz="28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kulatý plstěný klobouk –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 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cylindr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4283968" y="630932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Obr.9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3050"/>
            <a:ext cx="4067943" cy="85169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ODĚV MUŽI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6772  účes á la tit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2324" y="0"/>
            <a:ext cx="3182112" cy="6858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5214942" cy="5733256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frak, vesta, kalhoty,</a:t>
            </a:r>
            <a:endParaRPr lang="cs-CZ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ea typeface="Calibri" pitchFamily="34" charset="0"/>
                <a:cs typeface="Arial" pitchFamily="34" charset="0"/>
              </a:rPr>
              <a:t>kalhoty ke kolenům i kotníkům</a:t>
            </a:r>
            <a:br>
              <a:rPr lang="cs-CZ" sz="2800" b="1" dirty="0" smtClean="0"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ea typeface="Calibri" pitchFamily="34" charset="0"/>
                <a:cs typeface="Arial" pitchFamily="34" charset="0"/>
              </a:rPr>
              <a:t>   přesahovaly pas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, upevňovaly se</a:t>
            </a:r>
            <a:br>
              <a:rPr lang="cs-CZ" sz="2800" dirty="0" smtClean="0"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ea typeface="Calibri" pitchFamily="34" charset="0"/>
                <a:cs typeface="Arial" pitchFamily="34" charset="0"/>
              </a:rPr>
              <a:t>   pomocí šlí. Šili se z trikotu, </a:t>
            </a:r>
            <a:br>
              <a:rPr lang="cs-CZ" sz="2800" dirty="0" smtClean="0"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ea typeface="Calibri" pitchFamily="34" charset="0"/>
                <a:cs typeface="Arial" pitchFamily="34" charset="0"/>
              </a:rPr>
              <a:t>   </a:t>
            </a:r>
            <a:r>
              <a:rPr lang="cs-CZ" sz="2800" b="1" dirty="0" smtClean="0">
                <a:ea typeface="Calibri" pitchFamily="34" charset="0"/>
                <a:cs typeface="Arial" pitchFamily="34" charset="0"/>
              </a:rPr>
              <a:t>obepínaly postavu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, většinou</a:t>
            </a:r>
            <a:br>
              <a:rPr lang="cs-CZ" sz="2800" dirty="0" smtClean="0"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ea typeface="Calibri" pitchFamily="34" charset="0"/>
                <a:cs typeface="Arial" pitchFamily="34" charset="0"/>
              </a:rPr>
              <a:t>   světlá barva,</a:t>
            </a:r>
            <a:endParaRPr lang="cs-CZ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Calibri" pitchFamily="34" charset="0"/>
                <a:cs typeface="Arial" pitchFamily="34" charset="0"/>
              </a:rPr>
              <a:t> frak – </a:t>
            </a:r>
            <a:r>
              <a:rPr lang="cs-CZ" sz="2800" b="1" dirty="0" smtClean="0">
                <a:ea typeface="Calibri" pitchFamily="34" charset="0"/>
                <a:cs typeface="Arial" pitchFamily="34" charset="0"/>
              </a:rPr>
              <a:t>vysoký přeložený límec,</a:t>
            </a:r>
            <a:br>
              <a:rPr lang="cs-CZ" sz="2800" b="1" dirty="0" smtClean="0"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ea typeface="Calibri" pitchFamily="34" charset="0"/>
                <a:cs typeface="Arial" pitchFamily="34" charset="0"/>
              </a:rPr>
              <a:t>   výrazné klopy,</a:t>
            </a:r>
            <a:endParaRPr lang="cs-CZ" sz="28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b="1" dirty="0" smtClean="0">
                <a:ea typeface="Calibri" pitchFamily="34" charset="0"/>
                <a:cs typeface="Arial" pitchFamily="34" charset="0"/>
              </a:rPr>
              <a:t> velké šátky kolem krku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.</a:t>
            </a:r>
            <a:br>
              <a:rPr lang="cs-CZ" sz="2800" dirty="0" smtClean="0">
                <a:ea typeface="Calibri" pitchFamily="34" charset="0"/>
                <a:cs typeface="Arial" pitchFamily="34" charset="0"/>
              </a:rPr>
            </a:br>
            <a:endParaRPr lang="cs-CZ" sz="2800" b="1" dirty="0" smtClean="0"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ea typeface="Calibri" pitchFamily="34" charset="0"/>
              </a:rPr>
              <a:t>  </a:t>
            </a:r>
            <a:r>
              <a:rPr lang="cs-CZ" sz="2800" dirty="0" smtClean="0">
                <a:ea typeface="Calibri" pitchFamily="34" charset="0"/>
              </a:rPr>
              <a:t>Spencer</a:t>
            </a:r>
            <a:r>
              <a:rPr lang="cs-CZ" sz="2800" b="1" dirty="0" smtClean="0">
                <a:ea typeface="Calibri" pitchFamily="34" charset="0"/>
              </a:rPr>
              <a:t> </a:t>
            </a:r>
            <a:r>
              <a:rPr lang="cs-CZ" sz="2800" dirty="0" smtClean="0">
                <a:ea typeface="Calibri" pitchFamily="34" charset="0"/>
              </a:rPr>
              <a:t>– </a:t>
            </a:r>
            <a:r>
              <a:rPr lang="cs-CZ" sz="2800" b="1" dirty="0" smtClean="0">
                <a:ea typeface="Calibri" pitchFamily="34" charset="0"/>
              </a:rPr>
              <a:t>krátký rovný</a:t>
            </a:r>
            <a:br>
              <a:rPr lang="cs-CZ" sz="2800" b="1" dirty="0" smtClean="0">
                <a:ea typeface="Calibri" pitchFamily="34" charset="0"/>
              </a:rPr>
            </a:br>
            <a:r>
              <a:rPr lang="cs-CZ" sz="2800" b="1" dirty="0" smtClean="0">
                <a:ea typeface="Calibri" pitchFamily="34" charset="0"/>
              </a:rPr>
              <a:t>  kabátek – zdůrazňoval </a:t>
            </a:r>
            <a:br>
              <a:rPr lang="cs-CZ" sz="2800" b="1" dirty="0" smtClean="0">
                <a:ea typeface="Calibri" pitchFamily="34" charset="0"/>
              </a:rPr>
            </a:br>
            <a:r>
              <a:rPr lang="cs-CZ" sz="2800" b="1" dirty="0" smtClean="0">
                <a:ea typeface="Calibri" pitchFamily="34" charset="0"/>
              </a:rPr>
              <a:t>  štíhlou postavu.</a:t>
            </a:r>
            <a:endParaRPr lang="cs-CZ" sz="2800" b="1" dirty="0"/>
          </a:p>
        </p:txBody>
      </p:sp>
      <p:sp>
        <p:nvSpPr>
          <p:cNvPr id="7" name="Obdélník 6"/>
          <p:cNvSpPr/>
          <p:nvPr/>
        </p:nvSpPr>
        <p:spPr>
          <a:xfrm>
            <a:off x="8172400" y="6488668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Obr.10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0232" y="642918"/>
            <a:ext cx="47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1472" y="135729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dirty="0" smtClean="0"/>
              <a:t>3.NAJDĚTE A UKAŽTE NA OBRÁZKU ZÁMKU</a:t>
            </a:r>
            <a:br>
              <a:rPr lang="cs-CZ" sz="3200" dirty="0" smtClean="0"/>
            </a:br>
            <a:r>
              <a:rPr lang="cs-CZ" sz="3200" dirty="0" smtClean="0"/>
              <a:t>   KAČINA STAVEBNÍ PRVKY Z OBDOBÍ ANTIKY.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dirty="0" smtClean="0"/>
              <a:t>4. DO SVÉ OSY SI ZAKRESLETE OBODBÍ </a:t>
            </a:r>
            <a:br>
              <a:rPr lang="cs-CZ" sz="3200" dirty="0" smtClean="0"/>
            </a:br>
            <a:r>
              <a:rPr lang="cs-CZ" sz="3200" dirty="0" smtClean="0"/>
              <a:t>    EMPÍRU A 3 TYPICKÉ PRVKY NEBO</a:t>
            </a:r>
            <a:br>
              <a:rPr lang="cs-CZ" sz="3200" dirty="0" smtClean="0"/>
            </a:br>
            <a:r>
              <a:rPr lang="cs-CZ" sz="3200" dirty="0" smtClean="0"/>
              <a:t>    OSOBNOSTI.</a:t>
            </a:r>
            <a:endParaRPr lang="cs-CZ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132856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7 - </a:t>
            </a:r>
            <a:r>
              <a:rPr lang="cs-CZ" sz="1400" dirty="0" smtClean="0">
                <a:hlinkClick r:id="rId2"/>
              </a:rPr>
              <a:t>http://la-</a:t>
            </a:r>
            <a:r>
              <a:rPr lang="cs-CZ" sz="1400" dirty="0" err="1" smtClean="0">
                <a:hlinkClick r:id="rId2"/>
              </a:rPr>
              <a:t>duchesse.blog.cz</a:t>
            </a:r>
            <a:r>
              <a:rPr lang="cs-CZ" sz="1400" dirty="0" smtClean="0">
                <a:hlinkClick r:id="rId2"/>
              </a:rPr>
              <a:t>/1109/</a:t>
            </a:r>
            <a:r>
              <a:rPr lang="cs-CZ" sz="1400" dirty="0" err="1" smtClean="0">
                <a:hlinkClick r:id="rId2"/>
              </a:rPr>
              <a:t>moda</a:t>
            </a:r>
            <a:r>
              <a:rPr lang="cs-CZ" sz="1400" dirty="0" smtClean="0">
                <a:hlinkClick r:id="rId2"/>
              </a:rPr>
              <a:t>-veku-</a:t>
            </a:r>
            <a:r>
              <a:rPr lang="cs-CZ" sz="1400" dirty="0" err="1" smtClean="0">
                <a:hlinkClick r:id="rId2"/>
              </a:rPr>
              <a:t>devatenacteho</a:t>
            </a:r>
            <a:r>
              <a:rPr lang="cs-CZ" sz="1400" dirty="0" smtClean="0">
                <a:hlinkClick r:id="rId2"/>
              </a:rPr>
              <a:t>-aneb-empir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323528" y="1340769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4, 6, 8, 10, 11 -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historiasztuki.com.pl</a:t>
            </a:r>
            <a:r>
              <a:rPr lang="cs-CZ" sz="1400" dirty="0" smtClean="0">
                <a:hlinkClick r:id="rId3"/>
              </a:rPr>
              <a:t>/HISTORIA-UBIORU-11_REWOL-</a:t>
            </a:r>
            <a:r>
              <a:rPr lang="cs-CZ" sz="1400" dirty="0" err="1" smtClean="0">
                <a:hlinkClick r:id="rId3"/>
              </a:rPr>
              <a:t>EMPIRE</a:t>
            </a:r>
            <a:r>
              <a:rPr lang="cs-CZ" sz="1400" dirty="0" smtClean="0">
                <a:hlinkClick r:id="rId3"/>
              </a:rPr>
              <a:t>.</a:t>
            </a:r>
            <a:r>
              <a:rPr lang="cs-CZ" sz="1400" dirty="0" err="1" smtClean="0">
                <a:hlinkClick r:id="rId3"/>
              </a:rPr>
              <a:t>html</a:t>
            </a:r>
            <a:r>
              <a:rPr lang="cs-CZ" sz="1400" dirty="0" smtClean="0">
                <a:hlinkClick r:id="rId3"/>
              </a:rPr>
              <a:t>#</a:t>
            </a:r>
            <a:r>
              <a:rPr lang="cs-CZ" sz="1400" dirty="0" err="1" smtClean="0">
                <a:hlinkClick r:id="rId3"/>
              </a:rPr>
              <a:t>up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323528" y="54868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2 - </a:t>
            </a:r>
            <a:r>
              <a:rPr lang="cs-CZ" sz="1400" dirty="0" smtClean="0">
                <a:hlinkClick r:id="rId4"/>
              </a:rPr>
              <a:t>http://commons.wikimedia.org/wiki/Category:Joseph_Kreutzinger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323528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 3, 9  - LÜHR, G. </a:t>
            </a:r>
            <a:r>
              <a:rPr lang="cs-CZ" sz="12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136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323528" y="18864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1 - </a:t>
            </a:r>
            <a:r>
              <a:rPr lang="cs-CZ" sz="1400" dirty="0" smtClean="0">
                <a:hlinkClick r:id="rId5"/>
              </a:rPr>
              <a:t>http://commons.wikimedia.org/wiki/File:Z%C3%A1mek_Ka%C4%8Dina.jpg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323528" y="162880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5 - KYBALOVÁ, L., HERBENOVÁ, O., LAMAROVÁ, M. </a:t>
            </a:r>
            <a:r>
              <a:rPr lang="cs-CZ" sz="1400" i="1" dirty="0" smtClean="0"/>
              <a:t>Obrazová encyklopedie módy</a:t>
            </a:r>
            <a:r>
              <a:rPr lang="cs-CZ" sz="1400" dirty="0" smtClean="0"/>
              <a:t>. Praha : </a:t>
            </a:r>
            <a:r>
              <a:rPr lang="cs-CZ" sz="1400" dirty="0" err="1" smtClean="0"/>
              <a:t>Artia</a:t>
            </a:r>
            <a:r>
              <a:rPr lang="cs-CZ" sz="1400" dirty="0" smtClean="0"/>
              <a:t>, 1973.</a:t>
            </a:r>
          </a:p>
          <a:p>
            <a:r>
              <a:rPr lang="cs-CZ" sz="1400" dirty="0" smtClean="0"/>
              <a:t>s.634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Empír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r. 1804 – 1815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85169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EMPÍR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8568952" cy="266429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dirty="0" smtClean="0">
                <a:cs typeface="Arial" pitchFamily="34" charset="0"/>
              </a:rPr>
              <a:t>Rozšířil se z Francie začátkem 19. století, za vlády Napoleona Bonaparte.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ea typeface="Calibri" pitchFamily="34" charset="0"/>
                <a:cs typeface="Arial" pitchFamily="34" charset="0"/>
              </a:rPr>
              <a:t>Antika byla stále vzorem 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i v tomto období</a:t>
            </a:r>
            <a:r>
              <a:rPr lang="cs-CZ" sz="2800" b="1" dirty="0" smtClean="0">
                <a:ea typeface="Calibri" pitchFamily="34" charset="0"/>
                <a:cs typeface="Arial" pitchFamily="34" charset="0"/>
              </a:rPr>
              <a:t>, Napoleon podporoval napodobování řeckého a římského stylu</a:t>
            </a:r>
            <a:r>
              <a:rPr lang="cs-CZ" sz="2800" dirty="0" smtClean="0">
                <a:ea typeface="Calibri" pitchFamily="34" charset="0"/>
                <a:cs typeface="Arial" pitchFamily="34" charset="0"/>
              </a:rPr>
              <a:t>.</a:t>
            </a:r>
          </a:p>
          <a:p>
            <a:endParaRPr lang="cs-CZ" sz="2800" dirty="0"/>
          </a:p>
        </p:txBody>
      </p:sp>
      <p:pic>
        <p:nvPicPr>
          <p:cNvPr id="5" name="Zástupný symbol pro obsah 4" descr="2008_0511_101604_JV_zamek_Kac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14504"/>
            <a:ext cx="9144000" cy="2094307"/>
          </a:xfrm>
        </p:spPr>
      </p:pic>
      <p:sp>
        <p:nvSpPr>
          <p:cNvPr id="6" name="Obdélník 5"/>
          <p:cNvSpPr/>
          <p:nvPr/>
        </p:nvSpPr>
        <p:spPr>
          <a:xfrm>
            <a:off x="3203848" y="6165304"/>
            <a:ext cx="2855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ZÁMEK KAČINA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420725" y="6093296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Obr.1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2708920"/>
            <a:ext cx="3008313" cy="11620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František I.s rodin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0140" y="1196752"/>
            <a:ext cx="5663860" cy="495200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851920" cy="6858000"/>
          </a:xfr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U NÁS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František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uzavřel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dohodu s Ruskem,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v jehož čele stál car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Alexandr I., a znovu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se utkal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s Napoleonem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v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bitvě „Tří císařů“</a:t>
            </a:r>
            <a:br>
              <a:rPr lang="cs-CZ" sz="2600" b="1" dirty="0" smtClean="0"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 u Slavkova (1805),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kde jej ale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Napoleon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  rozdrtil,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1814 – Napoleon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abdikoval, vyhoštěn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na </a:t>
            </a:r>
            <a:r>
              <a:rPr lang="cs-CZ" sz="2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Elbu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1815 – Napoleon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deportován na ostrov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Svatá Helena.</a:t>
            </a:r>
          </a:p>
          <a:p>
            <a:endParaRPr lang="cs-CZ" sz="2600" dirty="0"/>
          </a:p>
        </p:txBody>
      </p:sp>
      <p:sp>
        <p:nvSpPr>
          <p:cNvPr id="6" name="Obdélník 5"/>
          <p:cNvSpPr/>
          <p:nvPr/>
        </p:nvSpPr>
        <p:spPr>
          <a:xfrm>
            <a:off x="3286116" y="332656"/>
            <a:ext cx="549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František I. s rodinou</a:t>
            </a:r>
            <a:endParaRPr lang="cs-CZ" sz="3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369364" y="6165304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Obr.2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548680"/>
            <a:ext cx="7272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Každodenní péče o tělo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byla</a:t>
            </a:r>
            <a:b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samozřejmostí,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3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hojně se používaly 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voňavky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36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pudry a líčidla decentně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.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cs-CZ" sz="36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V roce 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1807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se začaly</a:t>
            </a:r>
            <a: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zabývat</a:t>
            </a:r>
            <a:b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  </a:t>
            </a:r>
            <a:r>
              <a:rPr kumimoji="0" lang="cs-CZ" sz="36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kadeřnickými pracemi i ženy </a:t>
            </a:r>
            <a: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cs-CZ" sz="36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  (dosud jen muži).</a:t>
            </a:r>
            <a:endParaRPr kumimoji="0" lang="cs-CZ" sz="3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direktorium,konzulát A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6011" y="0"/>
            <a:ext cx="500799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4608512" cy="779686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ÚPRAVA HLAVY 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5256584" cy="6165304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ŽENY</a:t>
            </a:r>
            <a:r>
              <a:rPr lang="cs-CZ" sz="1800" b="1" i="1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cs-CZ" sz="1800" b="1" i="1" dirty="0" smtClean="0">
                <a:ea typeface="Times New Roman" pitchFamily="18" charset="0"/>
                <a:cs typeface="Arial" pitchFamily="34" charset="0"/>
              </a:rPr>
            </a:br>
            <a:endParaRPr lang="cs-CZ" sz="16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Účesy podle </a:t>
            </a: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antických vzorů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,</a:t>
            </a:r>
            <a:endParaRPr lang="cs-CZ" sz="32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vlasy se </a:t>
            </a: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kadeřily do loken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, </a:t>
            </a:r>
            <a:br>
              <a:rPr lang="cs-CZ" sz="3200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  zvýrazňoval se týl, </a:t>
            </a:r>
            <a:br>
              <a:rPr lang="cs-CZ" sz="3200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  kadeře </a:t>
            </a: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volně rozhozené </a:t>
            </a:r>
            <a:br>
              <a:rPr lang="cs-CZ" sz="32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   po čele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,</a:t>
            </a:r>
            <a:endParaRPr lang="cs-CZ" sz="32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účesy zdobily ozdoby </a:t>
            </a:r>
            <a:br>
              <a:rPr lang="cs-CZ" sz="3200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  (</a:t>
            </a: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čelenky zdobené</a:t>
            </a:r>
            <a:br>
              <a:rPr lang="cs-CZ" sz="32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   drahými kameny, květy,</a:t>
            </a:r>
            <a:br>
              <a:rPr lang="cs-CZ" sz="32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   pštrosí peří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3200" b="1" dirty="0" smtClean="0">
                <a:ea typeface="Times New Roman" pitchFamily="18" charset="0"/>
                <a:cs typeface="Arial" pitchFamily="34" charset="0"/>
              </a:rPr>
              <a:t>příčesky, vlásenky</a:t>
            </a:r>
            <a:r>
              <a:rPr lang="cs-CZ" sz="3200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sz="3200" dirty="0" smtClean="0">
              <a:ea typeface="Times New Roman" pitchFamily="18" charset="0"/>
            </a:endParaRPr>
          </a:p>
          <a:p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419872" y="630932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Obr.3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3050"/>
            <a:ext cx="3923928" cy="869934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latin typeface="Arial" pitchFamily="34" charset="0"/>
                <a:cs typeface="Arial" pitchFamily="34" charset="0"/>
              </a:rPr>
              <a:t>ÚPRAVA HLAVY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6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7935" y="18284"/>
            <a:ext cx="4049111" cy="683971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4536504" cy="496855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3900" b="1" dirty="0" smtClean="0">
                <a:ea typeface="Times New Roman" pitchFamily="18" charset="0"/>
                <a:cs typeface="Arial" pitchFamily="34" charset="0"/>
              </a:rPr>
              <a:t>hladký empírový </a:t>
            </a:r>
            <a:br>
              <a:rPr lang="cs-CZ" sz="39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3900" b="1" dirty="0" smtClean="0">
                <a:ea typeface="Times New Roman" pitchFamily="18" charset="0"/>
                <a:cs typeface="Arial" pitchFamily="34" charset="0"/>
              </a:rPr>
              <a:t>   účes</a:t>
            </a:r>
            <a:r>
              <a:rPr lang="cs-CZ" sz="3900" dirty="0" smtClean="0">
                <a:ea typeface="Times New Roman" pitchFamily="18" charset="0"/>
                <a:cs typeface="Arial" pitchFamily="34" charset="0"/>
              </a:rPr>
              <a:t>,</a:t>
            </a:r>
            <a:endParaRPr lang="cs-CZ" sz="39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vlasy rozděleny krátkou </a:t>
            </a:r>
            <a:br>
              <a:rPr lang="cs-CZ" sz="3600" dirty="0" smtClean="0">
                <a:ea typeface="Times New Roman" pitchFamily="18" charset="0"/>
                <a:cs typeface="Arial" pitchFamily="34" charset="0"/>
              </a:rPr>
            </a:b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  </a:t>
            </a:r>
            <a:r>
              <a:rPr lang="cs-CZ" sz="3600" b="1" dirty="0" smtClean="0">
                <a:ea typeface="Times New Roman" pitchFamily="18" charset="0"/>
                <a:cs typeface="Arial" pitchFamily="34" charset="0"/>
              </a:rPr>
              <a:t>pěšinkou</a:t>
            </a: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 zdůrazňující</a:t>
            </a:r>
            <a:br>
              <a:rPr lang="cs-CZ" sz="3600" dirty="0" smtClean="0">
                <a:ea typeface="Times New Roman" pitchFamily="18" charset="0"/>
                <a:cs typeface="Arial" pitchFamily="34" charset="0"/>
              </a:rPr>
            </a:b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  tvar hlavy,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3600" b="1" dirty="0" smtClean="0">
                <a:ea typeface="Times New Roman" pitchFamily="18" charset="0"/>
                <a:cs typeface="Arial" pitchFamily="34" charset="0"/>
              </a:rPr>
              <a:t>vlasy spletené do uzlů</a:t>
            </a:r>
            <a:br>
              <a:rPr lang="cs-CZ" sz="36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3600" b="1" dirty="0" smtClean="0">
                <a:ea typeface="Times New Roman" pitchFamily="18" charset="0"/>
                <a:cs typeface="Arial" pitchFamily="34" charset="0"/>
              </a:rPr>
              <a:t>   copů </a:t>
            </a: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nebo, spoutané </a:t>
            </a:r>
            <a:br>
              <a:rPr lang="cs-CZ" sz="3600" dirty="0" smtClean="0">
                <a:ea typeface="Times New Roman" pitchFamily="18" charset="0"/>
                <a:cs typeface="Arial" pitchFamily="34" charset="0"/>
              </a:rPr>
            </a:b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   do </a:t>
            </a:r>
            <a:r>
              <a:rPr lang="cs-CZ" sz="3600" b="1" dirty="0" smtClean="0">
                <a:ea typeface="Times New Roman" pitchFamily="18" charset="0"/>
                <a:cs typeface="Arial" pitchFamily="34" charset="0"/>
              </a:rPr>
              <a:t>ozdobné síťky</a:t>
            </a:r>
            <a:r>
              <a:rPr lang="cs-CZ" sz="3600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sz="3600" dirty="0" smtClean="0">
              <a:ea typeface="Times New Roman" pitchFamily="18" charset="0"/>
            </a:endParaRPr>
          </a:p>
          <a:p>
            <a:endParaRPr lang="cs-CZ" sz="3000" dirty="0"/>
          </a:p>
        </p:txBody>
      </p:sp>
      <p:sp>
        <p:nvSpPr>
          <p:cNvPr id="6" name="Obdélník 5"/>
          <p:cNvSpPr/>
          <p:nvPr/>
        </p:nvSpPr>
        <p:spPr>
          <a:xfrm>
            <a:off x="3923928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Obr.4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istoriasztuki.com.pl/images/MODA-1800/1816-CostumeParisienne-CzepkiFrancus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33896"/>
            <a:ext cx="3843908" cy="58241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0"/>
            <a:ext cx="3600400" cy="138539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POKRÝVKA HLAVY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18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56929" y="13651"/>
            <a:ext cx="2887071" cy="684434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63888" cy="6858000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nízký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a podlouhlý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čepec upevněn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stužkami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pod bradou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,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 čepcovité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 klobouky,</a:t>
            </a:r>
            <a:endParaRPr lang="cs-CZ" sz="28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večer – 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turban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zdobený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peřím,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špičaté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čepce,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antické 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helmy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sz="2800" dirty="0" smtClean="0">
              <a:ea typeface="Times New Roman" pitchFamily="18" charset="0"/>
            </a:endParaRPr>
          </a:p>
          <a:p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8369364" y="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Obr.5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195736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Obr.6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iasztuki.com.pl/images/MODA-ROMANTYZM/1815-Bon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9719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58772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DOBOVÁ KARIKATURA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8241124" y="5661248"/>
            <a:ext cx="89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Obr.11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257</Words>
  <Application>Microsoft Office PowerPoint</Application>
  <PresentationFormat>Předvádění na obrazovce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Empír</vt:lpstr>
      <vt:lpstr>EMPÍR</vt:lpstr>
      <vt:lpstr>Snímek 4</vt:lpstr>
      <vt:lpstr>Snímek 5</vt:lpstr>
      <vt:lpstr>ÚPRAVA HLAVY </vt:lpstr>
      <vt:lpstr>ÚPRAVA HLAVY</vt:lpstr>
      <vt:lpstr>POKRÝVKA HLAVY</vt:lpstr>
      <vt:lpstr>Snímek 9</vt:lpstr>
      <vt:lpstr>Snímek 10</vt:lpstr>
      <vt:lpstr>ODÍVÁNÍ ŽENY</vt:lpstr>
      <vt:lpstr>Snímek 12</vt:lpstr>
      <vt:lpstr>ÚPRAVA HLAVY</vt:lpstr>
      <vt:lpstr>ODĚV MUŽI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Empír</dc:title>
  <cp:lastModifiedBy>ucitel</cp:lastModifiedBy>
  <cp:revision>52</cp:revision>
  <dcterms:modified xsi:type="dcterms:W3CDTF">2012-12-03T10:40:20Z</dcterms:modified>
</cp:coreProperties>
</file>