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60" r:id="rId4"/>
    <p:sldId id="281" r:id="rId5"/>
    <p:sldId id="261" r:id="rId6"/>
    <p:sldId id="262" r:id="rId7"/>
    <p:sldId id="263" r:id="rId8"/>
    <p:sldId id="280" r:id="rId9"/>
    <p:sldId id="278" r:id="rId10"/>
    <p:sldId id="277" r:id="rId11"/>
    <p:sldId id="282" r:id="rId12"/>
    <p:sldId id="274" r:id="rId13"/>
    <p:sldId id="270" r:id="rId14"/>
    <p:sldId id="268" r:id="rId15"/>
    <p:sldId id="266" r:id="rId16"/>
    <p:sldId id="272" r:id="rId17"/>
    <p:sldId id="273" r:id="rId18"/>
    <p:sldId id="283" r:id="rId19"/>
    <p:sldId id="259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apparelsearch.com/definitions/fashion/1830-1840_Fashion_History.ht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istoriasztuki.com.pl/HISTORIA-UBIORU-12_ROMANTYZM.html" TargetMode="External"/><Relationship Id="rId3" Type="http://schemas.openxmlformats.org/officeDocument/2006/relationships/hyperlink" Target="http://www.zazzle.com/biedermeier_gentleman_stickers-217822578319417194" TargetMode="External"/><Relationship Id="rId7" Type="http://schemas.openxmlformats.org/officeDocument/2006/relationships/hyperlink" Target="http://www.apparelsearch.com/definitions/fashion/1830-1840_Fashion_History.htm" TargetMode="External"/><Relationship Id="rId2" Type="http://schemas.openxmlformats.org/officeDocument/2006/relationships/hyperlink" Target="http://memories-of-time.blog.cz/0902/victorian-beauty-zenska-mod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Bo%C5%BEena_N%C4%9Bmcov%C3%A1" TargetMode="External"/><Relationship Id="rId5" Type="http://schemas.openxmlformats.org/officeDocument/2006/relationships/hyperlink" Target="http://charakterologia.blogspot.cz/2012/04/uczesania-w-dobie-biedermeiera.html" TargetMode="External"/><Relationship Id="rId4" Type="http://schemas.openxmlformats.org/officeDocument/2006/relationships/hyperlink" Target="http://dekluizenaar.mimesis.nl/index.php?cat=2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42918"/>
            <a:ext cx="3326130" cy="714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4427984" y="908720"/>
            <a:ext cx="3870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V</a:t>
            </a:r>
            <a:r>
              <a:rPr lang="en-US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Y_32_INOVACE_</a:t>
            </a:r>
            <a:r>
              <a:rPr lang="cs-CZ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TVÚČH3B</a:t>
            </a:r>
            <a:r>
              <a:rPr lang="en-US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_</a:t>
            </a:r>
            <a:r>
              <a:rPr lang="cs-CZ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5960 </a:t>
            </a:r>
            <a:r>
              <a:rPr lang="cs-CZ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_NES</a:t>
            </a:r>
            <a:endParaRPr lang="cs-CZ" dirty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42844" y="1357298"/>
            <a:ext cx="885831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Výukový materiál v rámci projektu OPVK 1.5 Peníze středním školám</a:t>
            </a:r>
          </a:p>
          <a:p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Číslo projektu</a:t>
            </a:r>
            <a:r>
              <a:rPr lang="cs-CZ" sz="1400" dirty="0" smtClean="0"/>
              <a:t>:</a:t>
            </a:r>
            <a:r>
              <a:rPr lang="cs-CZ" sz="1400" dirty="0" smtClean="0"/>
              <a:t>	CZ.1.07/1.5.00/34.0883 </a:t>
            </a:r>
          </a:p>
          <a:p>
            <a:r>
              <a:rPr lang="cs-CZ" sz="1400" dirty="0" smtClean="0"/>
              <a:t>Název projektu:	</a:t>
            </a:r>
            <a:r>
              <a:rPr lang="cs-CZ" sz="1400" dirty="0" smtClean="0"/>
              <a:t>Rozvoj </a:t>
            </a:r>
            <a:r>
              <a:rPr lang="cs-CZ" sz="1400" dirty="0" smtClean="0"/>
              <a:t>vzdělanosti</a:t>
            </a:r>
          </a:p>
          <a:p>
            <a:r>
              <a:rPr lang="cs-CZ" sz="1400" dirty="0" smtClean="0"/>
              <a:t>Číslo šablony:   	</a:t>
            </a:r>
            <a:r>
              <a:rPr lang="cs-CZ" sz="1400" dirty="0" smtClean="0"/>
              <a:t>III/2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Datum vytvoření:	</a:t>
            </a:r>
            <a:r>
              <a:rPr lang="cs-CZ" sz="1400" dirty="0" smtClean="0"/>
              <a:t>12.11</a:t>
            </a:r>
            <a:r>
              <a:rPr lang="cs-CZ" sz="1400" dirty="0" smtClean="0"/>
              <a:t>. 2012</a:t>
            </a:r>
            <a:br>
              <a:rPr lang="cs-CZ" sz="1400" dirty="0" smtClean="0"/>
            </a:br>
            <a:r>
              <a:rPr lang="cs-CZ" sz="1400" dirty="0" smtClean="0"/>
              <a:t>Autor:		</a:t>
            </a:r>
            <a:r>
              <a:rPr lang="cs-CZ" sz="1400" dirty="0" smtClean="0"/>
              <a:t>Mgr</a:t>
            </a:r>
            <a:r>
              <a:rPr lang="cs-CZ" sz="1400" dirty="0" smtClean="0"/>
              <a:t>. Kateřina Nesrstová</a:t>
            </a:r>
          </a:p>
          <a:p>
            <a:r>
              <a:rPr lang="cs-CZ" sz="1400" dirty="0" smtClean="0"/>
              <a:t>Určeno pro předmět:        </a:t>
            </a:r>
            <a:r>
              <a:rPr lang="cs-CZ" sz="1400" dirty="0" smtClean="0"/>
              <a:t>Tvorba </a:t>
            </a:r>
            <a:r>
              <a:rPr lang="cs-CZ" sz="1400" dirty="0" smtClean="0"/>
              <a:t>účesu </a:t>
            </a:r>
            <a:br>
              <a:rPr lang="cs-CZ" sz="1400" dirty="0" smtClean="0"/>
            </a:br>
            <a:r>
              <a:rPr lang="cs-CZ" sz="1400" dirty="0" smtClean="0"/>
              <a:t>Tematická oblast:	</a:t>
            </a:r>
            <a:r>
              <a:rPr lang="cs-CZ" sz="1400" dirty="0" smtClean="0"/>
              <a:t>Historie </a:t>
            </a:r>
            <a:r>
              <a:rPr lang="cs-CZ" sz="1400" dirty="0" smtClean="0"/>
              <a:t>účesu</a:t>
            </a:r>
            <a:br>
              <a:rPr lang="cs-CZ" sz="1400" dirty="0" smtClean="0"/>
            </a:br>
            <a:r>
              <a:rPr lang="cs-CZ" sz="1400" dirty="0" smtClean="0"/>
              <a:t>Obor vzdělání:	</a:t>
            </a:r>
            <a:r>
              <a:rPr lang="cs-CZ" sz="1400" dirty="0" smtClean="0"/>
              <a:t>Kadeřník </a:t>
            </a:r>
            <a:r>
              <a:rPr lang="cs-CZ" sz="1400" dirty="0" smtClean="0"/>
              <a:t>(69-51-H/01), 3. ročník</a:t>
            </a:r>
            <a:br>
              <a:rPr lang="cs-CZ" sz="1400" dirty="0" smtClean="0"/>
            </a:br>
            <a:r>
              <a:rPr lang="cs-CZ" sz="1400" dirty="0" smtClean="0"/>
              <a:t>                                            </a:t>
            </a:r>
            <a:br>
              <a:rPr lang="cs-CZ" sz="1400" dirty="0" smtClean="0"/>
            </a:br>
            <a:r>
              <a:rPr lang="cs-CZ" sz="1400" dirty="0" smtClean="0"/>
              <a:t>Název výukového materiálu: </a:t>
            </a:r>
            <a:r>
              <a:rPr lang="cs-CZ" sz="1400" dirty="0" smtClean="0"/>
              <a:t> </a:t>
            </a:r>
            <a:r>
              <a:rPr lang="cs-CZ" sz="1400" dirty="0" smtClean="0"/>
              <a:t>biedermeier.</a:t>
            </a:r>
          </a:p>
          <a:p>
            <a:r>
              <a:rPr lang="cs-CZ" sz="1400" dirty="0" smtClean="0"/>
              <a:t>Popis využití: prezentace s úkoly o období biedermeieru s využitím </a:t>
            </a:r>
            <a:r>
              <a:rPr lang="cs-CZ" sz="1400" dirty="0" smtClean="0"/>
              <a:t>dataprojektoru a </a:t>
            </a:r>
            <a:r>
              <a:rPr lang="cs-CZ" sz="1400" dirty="0" smtClean="0"/>
              <a:t>notebooku k prohlubování </a:t>
            </a:r>
            <a:r>
              <a:rPr lang="cs-CZ" sz="1400" dirty="0" smtClean="0"/>
              <a:t>a</a:t>
            </a:r>
            <a:br>
              <a:rPr lang="cs-CZ" sz="1400" dirty="0" smtClean="0"/>
            </a:br>
            <a:r>
              <a:rPr lang="cs-CZ" sz="1400" dirty="0" smtClean="0"/>
              <a:t> </a:t>
            </a:r>
            <a:r>
              <a:rPr lang="cs-CZ" sz="1400" dirty="0" smtClean="0"/>
              <a:t>upevňování učiva.</a:t>
            </a:r>
          </a:p>
          <a:p>
            <a:pPr lvl="0"/>
            <a:r>
              <a:rPr lang="cs-CZ" sz="1400" dirty="0" smtClean="0"/>
              <a:t>Učitel může využívat ukázky z filmu BÍDNÍCI dostupných </a:t>
            </a:r>
            <a:r>
              <a:rPr lang="cs-CZ" sz="1400" dirty="0" smtClean="0"/>
              <a:t>na </a:t>
            </a:r>
            <a:r>
              <a:rPr lang="cs-CZ" sz="1400" u="sng" dirty="0" smtClean="0">
                <a:hlinkClick r:id="rId3"/>
              </a:rPr>
              <a:t>www.youtube.com</a:t>
            </a:r>
            <a:r>
              <a:rPr lang="cs-CZ" sz="1400" dirty="0" smtClean="0"/>
              <a:t>, kde žákům ukáže dobové kostýmy, účesy a líčení.</a:t>
            </a:r>
          </a:p>
          <a:p>
            <a:pPr lvl="0"/>
            <a:r>
              <a:rPr lang="cs-CZ" sz="1400" dirty="0" smtClean="0"/>
              <a:t>Žáci si zapisují pouze tučně zvýrazněný text z prezentace.</a:t>
            </a:r>
          </a:p>
          <a:p>
            <a:pPr lvl="0"/>
            <a:r>
              <a:rPr lang="cs-CZ" sz="1400" dirty="0" smtClean="0"/>
              <a:t>Na základě výkladu učitele a zápisu žáci řeší úkoly (označeny červeně).</a:t>
            </a:r>
          </a:p>
          <a:p>
            <a:endParaRPr lang="cs-CZ" sz="1400" dirty="0" smtClean="0"/>
          </a:p>
          <a:p>
            <a:r>
              <a:rPr lang="cs-CZ" sz="1400" dirty="0" smtClean="0"/>
              <a:t>Čas:  30 minut</a:t>
            </a:r>
            <a:endParaRPr lang="cs-CZ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K-práce\2011-2012\Tvorba účesu\12.BIEDERMEIER\HřebenyBiedermeier 550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-2207"/>
            <a:ext cx="5182910" cy="6860207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5652120" y="1916832"/>
            <a:ext cx="3491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 smtClean="0">
                <a:latin typeface="Arial" pitchFamily="34" charset="0"/>
                <a:cs typeface="Arial" pitchFamily="34" charset="0"/>
              </a:rPr>
              <a:t>HŘEBENY </a:t>
            </a:r>
            <a:br>
              <a:rPr lang="cs-CZ" sz="3200" b="1" dirty="0" smtClean="0">
                <a:latin typeface="Arial" pitchFamily="34" charset="0"/>
                <a:cs typeface="Arial" pitchFamily="34" charset="0"/>
              </a:rPr>
            </a:br>
            <a:r>
              <a:rPr lang="cs-CZ" sz="3200" b="1" dirty="0" smtClean="0">
                <a:latin typeface="Arial" pitchFamily="34" charset="0"/>
                <a:cs typeface="Arial" pitchFamily="34" charset="0"/>
              </a:rPr>
              <a:t>DO VLASŮ</a:t>
            </a:r>
            <a:endParaRPr lang="cs-CZ" sz="3200" b="1" dirty="0"/>
          </a:p>
        </p:txBody>
      </p:sp>
      <p:sp>
        <p:nvSpPr>
          <p:cNvPr id="5" name="Obdélník 4"/>
          <p:cNvSpPr/>
          <p:nvPr/>
        </p:nvSpPr>
        <p:spPr>
          <a:xfrm>
            <a:off x="5508104" y="6488668"/>
            <a:ext cx="703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Obr.7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857356" y="428604"/>
            <a:ext cx="47128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ÚKOLY PRO ŽÁKY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00034" y="1571612"/>
            <a:ext cx="7858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cs-CZ" sz="3600" dirty="0" smtClean="0"/>
              <a:t>Navrhněte a barevně nakreslete hřebínek do vlasů biedermeierovském stylu</a:t>
            </a:r>
            <a:r>
              <a:rPr lang="cs-CZ" sz="3200" b="1" dirty="0" smtClean="0"/>
              <a:t>.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  </a:t>
            </a:r>
            <a:endParaRPr lang="cs-CZ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K-práce\2011-2012\Tvorba účesu\12.BIEDERMEIER\youngvictori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3240" y="17240"/>
            <a:ext cx="6840760" cy="6840760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179511" y="332656"/>
            <a:ext cx="210647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500" dirty="0" smtClean="0">
                <a:cs typeface="Arial" pitchFamily="34" charset="0"/>
              </a:rPr>
              <a:t>Většina národnostně</a:t>
            </a:r>
            <a:br>
              <a:rPr lang="cs-CZ" sz="2500" dirty="0" smtClean="0">
                <a:cs typeface="Arial" pitchFamily="34" charset="0"/>
              </a:rPr>
            </a:br>
            <a:r>
              <a:rPr lang="cs-CZ" sz="2500" dirty="0" smtClean="0">
                <a:cs typeface="Arial" pitchFamily="34" charset="0"/>
              </a:rPr>
              <a:t>smýšlejících žen nosila</a:t>
            </a:r>
          </a:p>
          <a:p>
            <a:r>
              <a:rPr lang="cs-CZ" sz="2500" b="1" dirty="0" smtClean="0">
                <a:cs typeface="Arial" pitchFamily="34" charset="0"/>
              </a:rPr>
              <a:t>hladké, uprostřed </a:t>
            </a:r>
            <a:br>
              <a:rPr lang="cs-CZ" sz="2500" b="1" dirty="0" smtClean="0">
                <a:cs typeface="Arial" pitchFamily="34" charset="0"/>
              </a:rPr>
            </a:br>
            <a:r>
              <a:rPr lang="cs-CZ" sz="2500" b="1" dirty="0" smtClean="0">
                <a:cs typeface="Arial" pitchFamily="34" charset="0"/>
              </a:rPr>
              <a:t>pěšinkou rozdělené </a:t>
            </a:r>
            <a:br>
              <a:rPr lang="cs-CZ" sz="2500" b="1" dirty="0" smtClean="0">
                <a:cs typeface="Arial" pitchFamily="34" charset="0"/>
              </a:rPr>
            </a:br>
            <a:r>
              <a:rPr lang="cs-CZ" sz="2500" b="1" dirty="0" smtClean="0">
                <a:cs typeface="Arial" pitchFamily="34" charset="0"/>
              </a:rPr>
              <a:t>vlasy</a:t>
            </a:r>
            <a:r>
              <a:rPr lang="cs-CZ" sz="2500" dirty="0" smtClean="0">
                <a:cs typeface="Arial" pitchFamily="34" charset="0"/>
              </a:rPr>
              <a:t>.</a:t>
            </a:r>
            <a:br>
              <a:rPr lang="cs-CZ" sz="2500" dirty="0" smtClean="0">
                <a:cs typeface="Arial" pitchFamily="34" charset="0"/>
              </a:rPr>
            </a:br>
            <a:r>
              <a:rPr lang="cs-CZ" sz="2500" dirty="0" smtClean="0">
                <a:cs typeface="Arial" pitchFamily="34" charset="0"/>
              </a:rPr>
              <a:t>Sčesávaly se </a:t>
            </a:r>
            <a:r>
              <a:rPr lang="cs-CZ" sz="2500" b="1" dirty="0" smtClean="0">
                <a:cs typeface="Arial" pitchFamily="34" charset="0"/>
              </a:rPr>
              <a:t>přes uši do </a:t>
            </a:r>
            <a:br>
              <a:rPr lang="cs-CZ" sz="2500" b="1" dirty="0" smtClean="0">
                <a:cs typeface="Arial" pitchFamily="34" charset="0"/>
              </a:rPr>
            </a:br>
            <a:r>
              <a:rPr lang="cs-CZ" sz="2500" b="1" dirty="0" smtClean="0">
                <a:cs typeface="Arial" pitchFamily="34" charset="0"/>
              </a:rPr>
              <a:t>mělké vlny</a:t>
            </a:r>
            <a:r>
              <a:rPr lang="cs-CZ" sz="2500" dirty="0" smtClean="0">
                <a:cs typeface="Arial" pitchFamily="34" charset="0"/>
              </a:rPr>
              <a:t>, stahovaly</a:t>
            </a:r>
            <a:br>
              <a:rPr lang="cs-CZ" sz="2500" dirty="0" smtClean="0">
                <a:cs typeface="Arial" pitchFamily="34" charset="0"/>
              </a:rPr>
            </a:br>
            <a:r>
              <a:rPr lang="cs-CZ" sz="2500" dirty="0" smtClean="0">
                <a:cs typeface="Arial" pitchFamily="34" charset="0"/>
              </a:rPr>
              <a:t>se </a:t>
            </a:r>
            <a:r>
              <a:rPr lang="cs-CZ" sz="2500" b="1" dirty="0" smtClean="0">
                <a:cs typeface="Arial" pitchFamily="34" charset="0"/>
              </a:rPr>
              <a:t>v zátylku do uzlu nebo</a:t>
            </a:r>
            <a:br>
              <a:rPr lang="cs-CZ" sz="2500" b="1" dirty="0" smtClean="0">
                <a:cs typeface="Arial" pitchFamily="34" charset="0"/>
              </a:rPr>
            </a:br>
            <a:r>
              <a:rPr lang="cs-CZ" sz="2500" b="1" dirty="0" smtClean="0">
                <a:cs typeface="Arial" pitchFamily="34" charset="0"/>
              </a:rPr>
              <a:t>copu</a:t>
            </a:r>
            <a:r>
              <a:rPr lang="cs-CZ" sz="2500" dirty="0" smtClean="0">
                <a:cs typeface="Arial" pitchFamily="34" charset="0"/>
              </a:rPr>
              <a:t>.</a:t>
            </a:r>
            <a:endParaRPr lang="cs-CZ" sz="2500" dirty="0">
              <a:cs typeface="Arial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619672" y="0"/>
            <a:ext cx="703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Obr.8</a:t>
            </a:r>
            <a:endParaRPr lang="cs-CZ" dirty="0"/>
          </a:p>
        </p:txBody>
      </p:sp>
      <p:cxnSp>
        <p:nvCxnSpPr>
          <p:cNvPr id="7" name="Přímá spojovací šipka 6"/>
          <p:cNvCxnSpPr/>
          <p:nvPr/>
        </p:nvCxnSpPr>
        <p:spPr>
          <a:xfrm flipV="1">
            <a:off x="1285852" y="1556792"/>
            <a:ext cx="1125908" cy="4434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135px-ID_0090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9584" y="0"/>
            <a:ext cx="3744416" cy="5900944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6588224" cy="707678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>
                <a:latin typeface="Arial" pitchFamily="34" charset="0"/>
                <a:cs typeface="Arial" pitchFamily="34" charset="0"/>
              </a:rPr>
              <a:t>ODĚV - ŽENY</a:t>
            </a: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0" y="692696"/>
            <a:ext cx="9144000" cy="6165304"/>
          </a:xfrm>
        </p:spPr>
        <p:txBody>
          <a:bodyPr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cs-CZ" sz="2400" b="1" dirty="0" smtClean="0">
                <a:ea typeface="Calibri" pitchFamily="34" charset="0"/>
                <a:cs typeface="Arial" pitchFamily="34" charset="0"/>
              </a:rPr>
              <a:t>silueta přesýpacích hodin,</a:t>
            </a:r>
            <a:endParaRPr lang="cs-CZ" sz="24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2400" dirty="0" smtClean="0">
                <a:ea typeface="Calibri" pitchFamily="34" charset="0"/>
                <a:cs typeface="Arial" pitchFamily="34" charset="0"/>
              </a:rPr>
              <a:t> silně se stahovaly </a:t>
            </a:r>
            <a:r>
              <a:rPr lang="cs-CZ" sz="2400" b="1" dirty="0" smtClean="0">
                <a:ea typeface="Calibri" pitchFamily="34" charset="0"/>
                <a:cs typeface="Arial" pitchFamily="34" charset="0"/>
              </a:rPr>
              <a:t>korzetem</a:t>
            </a:r>
            <a:r>
              <a:rPr lang="cs-CZ" sz="2400" dirty="0" smtClean="0">
                <a:ea typeface="Calibri" pitchFamily="34" charset="0"/>
                <a:cs typeface="Arial" pitchFamily="34" charset="0"/>
              </a:rPr>
              <a:t>,</a:t>
            </a:r>
            <a:endParaRPr lang="cs-CZ" sz="24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2400" dirty="0" smtClean="0">
                <a:ea typeface="Calibri" pitchFamily="34" charset="0"/>
                <a:cs typeface="Arial" pitchFamily="34" charset="0"/>
              </a:rPr>
              <a:t> podpíraly si sukně několika </a:t>
            </a:r>
            <a:r>
              <a:rPr lang="cs-CZ" sz="2400" b="1" dirty="0" smtClean="0">
                <a:ea typeface="Calibri" pitchFamily="34" charset="0"/>
                <a:cs typeface="Arial" pitchFamily="34" charset="0"/>
              </a:rPr>
              <a:t>spodničkami,</a:t>
            </a:r>
            <a:br>
              <a:rPr lang="cs-CZ" sz="2400" b="1" dirty="0" smtClean="0">
                <a:ea typeface="Calibri" pitchFamily="34" charset="0"/>
                <a:cs typeface="Arial" pitchFamily="34" charset="0"/>
              </a:rPr>
            </a:br>
            <a:r>
              <a:rPr lang="cs-CZ" sz="2400" b="1" dirty="0" smtClean="0">
                <a:ea typeface="Calibri" pitchFamily="34" charset="0"/>
                <a:cs typeface="Arial" pitchFamily="34" charset="0"/>
              </a:rPr>
              <a:t>   později krinolínou</a:t>
            </a:r>
            <a:r>
              <a:rPr lang="cs-CZ" sz="2400" dirty="0" smtClean="0">
                <a:ea typeface="Calibri" pitchFamily="34" charset="0"/>
                <a:cs typeface="Arial" pitchFamily="34" charset="0"/>
              </a:rPr>
              <a:t>, </a:t>
            </a:r>
            <a:endParaRPr lang="cs-CZ" sz="24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2400" dirty="0" smtClean="0">
                <a:ea typeface="Calibri" pitchFamily="34" charset="0"/>
                <a:cs typeface="Arial" pitchFamily="34" charset="0"/>
              </a:rPr>
              <a:t> </a:t>
            </a:r>
            <a:r>
              <a:rPr lang="cs-CZ" sz="2400" b="1" dirty="0" smtClean="0">
                <a:ea typeface="Calibri" pitchFamily="34" charset="0"/>
                <a:cs typeface="Arial" pitchFamily="34" charset="0"/>
              </a:rPr>
              <a:t>úzký</a:t>
            </a:r>
            <a:r>
              <a:rPr lang="cs-CZ" sz="2400" dirty="0" smtClean="0">
                <a:ea typeface="Calibri" pitchFamily="34" charset="0"/>
                <a:cs typeface="Arial" pitchFamily="34" charset="0"/>
              </a:rPr>
              <a:t> </a:t>
            </a:r>
            <a:r>
              <a:rPr lang="cs-CZ" sz="2400" b="1" dirty="0" smtClean="0">
                <a:ea typeface="Calibri" pitchFamily="34" charset="0"/>
                <a:cs typeface="Arial" pitchFamily="34" charset="0"/>
              </a:rPr>
              <a:t>pas</a:t>
            </a:r>
            <a:r>
              <a:rPr lang="cs-CZ" sz="2400" dirty="0" smtClean="0">
                <a:ea typeface="Calibri" pitchFamily="34" charset="0"/>
                <a:cs typeface="Arial" pitchFamily="34" charset="0"/>
              </a:rPr>
              <a:t> na svém místě, </a:t>
            </a:r>
            <a:r>
              <a:rPr lang="cs-CZ" sz="2400" b="1" dirty="0" smtClean="0">
                <a:ea typeface="Calibri" pitchFamily="34" charset="0"/>
                <a:cs typeface="Arial" pitchFamily="34" charset="0"/>
              </a:rPr>
              <a:t>široká sukně,</a:t>
            </a:r>
            <a:endParaRPr lang="cs-CZ" sz="24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2400" b="1" dirty="0" smtClean="0">
                <a:ea typeface="Calibri" pitchFamily="34" charset="0"/>
                <a:cs typeface="Arial" pitchFamily="34" charset="0"/>
              </a:rPr>
              <a:t> široká ramena, velké balónové rukávy </a:t>
            </a:r>
            <a:r>
              <a:rPr lang="cs-CZ" sz="2400" dirty="0" smtClean="0">
                <a:ea typeface="Calibri" pitchFamily="34" charset="0"/>
                <a:cs typeface="Arial" pitchFamily="34" charset="0"/>
              </a:rPr>
              <a:t/>
            </a:r>
            <a:br>
              <a:rPr lang="cs-CZ" sz="2400" dirty="0" smtClean="0">
                <a:ea typeface="Calibri" pitchFamily="34" charset="0"/>
                <a:cs typeface="Arial" pitchFamily="34" charset="0"/>
              </a:rPr>
            </a:br>
            <a:r>
              <a:rPr lang="cs-CZ" sz="2400" dirty="0" smtClean="0">
                <a:ea typeface="Calibri" pitchFamily="34" charset="0"/>
                <a:cs typeface="Arial" pitchFamily="34" charset="0"/>
              </a:rPr>
              <a:t>  (řasené), </a:t>
            </a:r>
            <a:r>
              <a:rPr lang="cs-CZ" sz="2400" b="1" dirty="0" smtClean="0">
                <a:ea typeface="Calibri" pitchFamily="34" charset="0"/>
                <a:cs typeface="Arial" pitchFamily="34" charset="0"/>
              </a:rPr>
              <a:t>nízko posazené,</a:t>
            </a:r>
            <a:endParaRPr lang="cs-CZ" sz="24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2400" dirty="0" smtClean="0">
                <a:ea typeface="Calibri" pitchFamily="34" charset="0"/>
                <a:cs typeface="Arial" pitchFamily="34" charset="0"/>
              </a:rPr>
              <a:t> </a:t>
            </a:r>
            <a:r>
              <a:rPr lang="cs-CZ" sz="2400" b="1" dirty="0" smtClean="0">
                <a:ea typeface="Calibri" pitchFamily="34" charset="0"/>
                <a:cs typeface="Arial" pitchFamily="34" charset="0"/>
              </a:rPr>
              <a:t>dekolty se zvětšovaly hluboko </a:t>
            </a:r>
            <a:br>
              <a:rPr lang="cs-CZ" sz="2400" b="1" dirty="0" smtClean="0">
                <a:ea typeface="Calibri" pitchFamily="34" charset="0"/>
                <a:cs typeface="Arial" pitchFamily="34" charset="0"/>
              </a:rPr>
            </a:br>
            <a:r>
              <a:rPr lang="cs-CZ" sz="2400" b="1" dirty="0" smtClean="0">
                <a:ea typeface="Calibri" pitchFamily="34" charset="0"/>
                <a:cs typeface="Arial" pitchFamily="34" charset="0"/>
              </a:rPr>
              <a:t>  na ramena </a:t>
            </a:r>
            <a:r>
              <a:rPr lang="cs-CZ" sz="2400" dirty="0" smtClean="0">
                <a:ea typeface="Calibri" pitchFamily="34" charset="0"/>
                <a:cs typeface="Arial" pitchFamily="34" charset="0"/>
              </a:rPr>
              <a:t>a lemovaly je široké límce,</a:t>
            </a:r>
            <a:endParaRPr lang="cs-CZ" sz="24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2400" dirty="0" smtClean="0">
                <a:ea typeface="Calibri" pitchFamily="34" charset="0"/>
                <a:cs typeface="Arial" pitchFamily="34" charset="0"/>
              </a:rPr>
              <a:t> přes šaty se oblékala </a:t>
            </a:r>
            <a:r>
              <a:rPr lang="cs-CZ" sz="2400" b="1" dirty="0" smtClean="0">
                <a:ea typeface="Calibri" pitchFamily="34" charset="0"/>
                <a:cs typeface="Arial" pitchFamily="34" charset="0"/>
              </a:rPr>
              <a:t>pelerína</a:t>
            </a:r>
            <a:r>
              <a:rPr lang="cs-CZ" sz="2400" dirty="0" smtClean="0">
                <a:ea typeface="Calibri" pitchFamily="34" charset="0"/>
                <a:cs typeface="Arial" pitchFamily="34" charset="0"/>
              </a:rPr>
              <a:t>,</a:t>
            </a:r>
            <a:endParaRPr lang="cs-CZ" sz="24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2400" dirty="0" smtClean="0">
                <a:ea typeface="Calibri" pitchFamily="34" charset="0"/>
                <a:cs typeface="Arial" pitchFamily="34" charset="0"/>
              </a:rPr>
              <a:t> </a:t>
            </a:r>
            <a:r>
              <a:rPr lang="cs-CZ" sz="2400" b="1" dirty="0" smtClean="0">
                <a:ea typeface="Calibri" pitchFamily="34" charset="0"/>
                <a:cs typeface="Arial" pitchFamily="34" charset="0"/>
              </a:rPr>
              <a:t>klobouk</a:t>
            </a:r>
            <a:r>
              <a:rPr lang="cs-CZ" sz="2400" dirty="0" smtClean="0">
                <a:ea typeface="Calibri" pitchFamily="34" charset="0"/>
                <a:cs typeface="Arial" pitchFamily="34" charset="0"/>
              </a:rPr>
              <a:t> podobný čepci, </a:t>
            </a:r>
            <a:r>
              <a:rPr lang="cs-CZ" sz="2400" b="1" dirty="0" smtClean="0">
                <a:ea typeface="Calibri" pitchFamily="34" charset="0"/>
                <a:cs typeface="Arial" pitchFamily="34" charset="0"/>
              </a:rPr>
              <a:t>bohatě </a:t>
            </a:r>
            <a:br>
              <a:rPr lang="cs-CZ" sz="2400" b="1" dirty="0" smtClean="0">
                <a:ea typeface="Calibri" pitchFamily="34" charset="0"/>
                <a:cs typeface="Arial" pitchFamily="34" charset="0"/>
              </a:rPr>
            </a:br>
            <a:r>
              <a:rPr lang="cs-CZ" sz="2400" b="1" dirty="0" smtClean="0">
                <a:ea typeface="Calibri" pitchFamily="34" charset="0"/>
                <a:cs typeface="Arial" pitchFamily="34" charset="0"/>
              </a:rPr>
              <a:t>  zdobený květinami, ovocem, stuhami, </a:t>
            </a:r>
            <a:br>
              <a:rPr lang="cs-CZ" sz="2400" b="1" dirty="0" smtClean="0">
                <a:ea typeface="Calibri" pitchFamily="34" charset="0"/>
                <a:cs typeface="Arial" pitchFamily="34" charset="0"/>
              </a:rPr>
            </a:br>
            <a:r>
              <a:rPr lang="cs-CZ" sz="2400" b="1" dirty="0" smtClean="0">
                <a:ea typeface="Calibri" pitchFamily="34" charset="0"/>
                <a:cs typeface="Arial" pitchFamily="34" charset="0"/>
              </a:rPr>
              <a:t>  široká krempa</a:t>
            </a:r>
            <a:r>
              <a:rPr lang="cs-CZ" sz="2400" dirty="0" smtClean="0">
                <a:ea typeface="Calibri" pitchFamily="34" charset="0"/>
                <a:cs typeface="Arial" pitchFamily="34" charset="0"/>
              </a:rPr>
              <a:t> sahala často hluboko </a:t>
            </a:r>
            <a:br>
              <a:rPr lang="cs-CZ" sz="2400" dirty="0" smtClean="0">
                <a:ea typeface="Calibri" pitchFamily="34" charset="0"/>
                <a:cs typeface="Arial" pitchFamily="34" charset="0"/>
              </a:rPr>
            </a:br>
            <a:r>
              <a:rPr lang="cs-CZ" sz="2400" dirty="0" smtClean="0">
                <a:ea typeface="Calibri" pitchFamily="34" charset="0"/>
                <a:cs typeface="Arial" pitchFamily="34" charset="0"/>
              </a:rPr>
              <a:t>  do obličeje a </a:t>
            </a:r>
            <a:r>
              <a:rPr lang="cs-CZ" sz="2400" b="1" dirty="0" smtClean="0">
                <a:ea typeface="Calibri" pitchFamily="34" charset="0"/>
                <a:cs typeface="Arial" pitchFamily="34" charset="0"/>
              </a:rPr>
              <a:t>pod bradou </a:t>
            </a:r>
            <a:r>
              <a:rPr lang="cs-CZ" sz="2400" dirty="0" smtClean="0">
                <a:ea typeface="Calibri" pitchFamily="34" charset="0"/>
                <a:cs typeface="Arial" pitchFamily="34" charset="0"/>
              </a:rPr>
              <a:t>je přidržovala</a:t>
            </a:r>
            <a:br>
              <a:rPr lang="cs-CZ" sz="2400" dirty="0" smtClean="0">
                <a:ea typeface="Calibri" pitchFamily="34" charset="0"/>
                <a:cs typeface="Arial" pitchFamily="34" charset="0"/>
              </a:rPr>
            </a:br>
            <a:r>
              <a:rPr lang="cs-CZ" sz="2400" dirty="0" smtClean="0">
                <a:ea typeface="Calibri" pitchFamily="34" charset="0"/>
                <a:cs typeface="Arial" pitchFamily="34" charset="0"/>
              </a:rPr>
              <a:t>  stuha </a:t>
            </a:r>
            <a:r>
              <a:rPr lang="cs-CZ" sz="2400" b="1" dirty="0" smtClean="0">
                <a:ea typeface="Calibri" pitchFamily="34" charset="0"/>
                <a:cs typeface="Arial" pitchFamily="34" charset="0"/>
              </a:rPr>
              <a:t>na zavazování</a:t>
            </a:r>
            <a:r>
              <a:rPr lang="cs-CZ" sz="2400" dirty="0" smtClean="0">
                <a:ea typeface="Calibri" pitchFamily="34" charset="0"/>
                <a:cs typeface="Arial" pitchFamily="34" charset="0"/>
              </a:rPr>
              <a:t>.</a:t>
            </a:r>
            <a:endParaRPr lang="cs-CZ" sz="2400" dirty="0" smtClean="0"/>
          </a:p>
          <a:p>
            <a:endParaRPr lang="cs-CZ" sz="2000" dirty="0"/>
          </a:p>
        </p:txBody>
      </p:sp>
      <p:sp>
        <p:nvSpPr>
          <p:cNvPr id="8" name="Obdélník 7"/>
          <p:cNvSpPr/>
          <p:nvPr/>
        </p:nvSpPr>
        <p:spPr>
          <a:xfrm>
            <a:off x="8440987" y="6093296"/>
            <a:ext cx="703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Obr.9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833 Fashoin plate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-25148"/>
            <a:ext cx="5652120" cy="6920636"/>
          </a:xfrm>
          <a:prstGeom prst="rect">
            <a:avLst/>
          </a:prstGeom>
          <a:noFill/>
        </p:spPr>
      </p:pic>
      <p:pic>
        <p:nvPicPr>
          <p:cNvPr id="5" name="Zástupný symbol pro obsah 4" descr="1828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-19105"/>
            <a:ext cx="3558677" cy="6877105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949280"/>
            <a:ext cx="9144000" cy="90872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ODĚV A KLOBOUK ŽENY</a:t>
            </a:r>
            <a:endParaRPr lang="cs-CZ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627784" y="0"/>
            <a:ext cx="820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Obr.10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8244409" y="6488668"/>
            <a:ext cx="899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Obr.11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biedermeier A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73244" y="0"/>
            <a:ext cx="5970756" cy="5328592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4752528" cy="576064"/>
          </a:xfrm>
        </p:spPr>
        <p:txBody>
          <a:bodyPr>
            <a:normAutofit/>
          </a:bodyPr>
          <a:lstStyle/>
          <a:p>
            <a:pPr algn="ctr"/>
            <a:r>
              <a:rPr lang="cs-CZ" sz="2800" dirty="0" smtClean="0">
                <a:latin typeface="Arial" pitchFamily="34" charset="0"/>
                <a:cs typeface="Arial" pitchFamily="34" charset="0"/>
              </a:rPr>
              <a:t>ÚPRAVA HLAVY - MUŽI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42844" y="692696"/>
            <a:ext cx="9001156" cy="6165304"/>
          </a:xfrm>
        </p:spPr>
        <p:txBody>
          <a:bodyPr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cs-CZ" sz="2800" dirty="0" smtClean="0">
                <a:ea typeface="Times New Roman" pitchFamily="18" charset="0"/>
                <a:cs typeface="Arial" pitchFamily="34" charset="0"/>
              </a:rPr>
              <a:t>Vlasy nejdříve středně dlouhé,</a:t>
            </a:r>
            <a:br>
              <a:rPr lang="cs-CZ" sz="2800" dirty="0" smtClean="0">
                <a:ea typeface="Times New Roman" pitchFamily="18" charset="0"/>
                <a:cs typeface="Arial" pitchFamily="34" charset="0"/>
              </a:rPr>
            </a:br>
            <a:r>
              <a:rPr lang="cs-CZ" sz="2800" b="1" dirty="0" smtClean="0">
                <a:ea typeface="Times New Roman" pitchFamily="18" charset="0"/>
                <a:cs typeface="Arial" pitchFamily="34" charset="0"/>
              </a:rPr>
              <a:t>bohatě kadeřeny želízkem</a:t>
            </a:r>
            <a:r>
              <a:rPr lang="cs-CZ" sz="2800" dirty="0" smtClean="0">
                <a:ea typeface="Times New Roman" pitchFamily="18" charset="0"/>
                <a:cs typeface="Arial" pitchFamily="34" charset="0"/>
              </a:rPr>
              <a:t> </a:t>
            </a:r>
            <a:br>
              <a:rPr lang="cs-CZ" sz="2800" dirty="0" smtClean="0">
                <a:ea typeface="Times New Roman" pitchFamily="18" charset="0"/>
                <a:cs typeface="Arial" pitchFamily="34" charset="0"/>
              </a:rPr>
            </a:br>
            <a:r>
              <a:rPr lang="cs-CZ" sz="2800" dirty="0" smtClean="0">
                <a:ea typeface="Times New Roman" pitchFamily="18" charset="0"/>
                <a:cs typeface="Arial" pitchFamily="34" charset="0"/>
              </a:rPr>
              <a:t>(kulmou) </a:t>
            </a:r>
            <a:r>
              <a:rPr lang="cs-CZ" sz="2800" b="1" dirty="0" smtClean="0">
                <a:ea typeface="Times New Roman" pitchFamily="18" charset="0"/>
                <a:cs typeface="Arial" pitchFamily="34" charset="0"/>
              </a:rPr>
              <a:t>po stranách</a:t>
            </a:r>
            <a:r>
              <a:rPr lang="cs-CZ" sz="2800" dirty="0" smtClean="0">
                <a:ea typeface="Times New Roman" pitchFamily="18" charset="0"/>
                <a:cs typeface="Arial" pitchFamily="34" charset="0"/>
              </a:rPr>
              <a:t>, </a:t>
            </a:r>
            <a:br>
              <a:rPr lang="cs-CZ" sz="2800" dirty="0" smtClean="0">
                <a:ea typeface="Times New Roman" pitchFamily="18" charset="0"/>
                <a:cs typeface="Arial" pitchFamily="34" charset="0"/>
              </a:rPr>
            </a:br>
            <a:r>
              <a:rPr lang="cs-CZ" sz="2800" dirty="0" smtClean="0">
                <a:ea typeface="Times New Roman" pitchFamily="18" charset="0"/>
                <a:cs typeface="Arial" pitchFamily="34" charset="0"/>
              </a:rPr>
              <a:t>vzadu podholené,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cs-CZ" sz="2800" dirty="0" smtClean="0"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2800" dirty="0" smtClean="0">
                <a:ea typeface="Times New Roman" pitchFamily="18" charset="0"/>
                <a:cs typeface="Arial" pitchFamily="34" charset="0"/>
              </a:rPr>
              <a:t> dlouhé pěstěné </a:t>
            </a:r>
            <a:r>
              <a:rPr lang="cs-CZ" sz="2800" b="1" dirty="0" smtClean="0">
                <a:ea typeface="Times New Roman" pitchFamily="18" charset="0"/>
                <a:cs typeface="Arial" pitchFamily="34" charset="0"/>
              </a:rPr>
              <a:t>licousy</a:t>
            </a:r>
            <a:r>
              <a:rPr lang="cs-CZ" sz="2800" dirty="0" smtClean="0">
                <a:ea typeface="Times New Roman" pitchFamily="18" charset="0"/>
                <a:cs typeface="Arial" pitchFamily="34" charset="0"/>
              </a:rPr>
              <a:t/>
            </a:r>
            <a:br>
              <a:rPr lang="cs-CZ" sz="2800" dirty="0" smtClean="0">
                <a:ea typeface="Times New Roman" pitchFamily="18" charset="0"/>
                <a:cs typeface="Arial" pitchFamily="34" charset="0"/>
              </a:rPr>
            </a:br>
            <a:r>
              <a:rPr lang="cs-CZ" sz="2800" dirty="0" smtClean="0">
                <a:ea typeface="Times New Roman" pitchFamily="18" charset="0"/>
                <a:cs typeface="Arial" pitchFamily="34" charset="0"/>
              </a:rPr>
              <a:t> až po čelistní kost, později</a:t>
            </a:r>
            <a:r>
              <a:rPr lang="cs-CZ" sz="2800" b="1" dirty="0" smtClean="0">
                <a:ea typeface="Times New Roman" pitchFamily="18" charset="0"/>
                <a:cs typeface="Arial" pitchFamily="34" charset="0"/>
              </a:rPr>
              <a:t/>
            </a:r>
            <a:br>
              <a:rPr lang="cs-CZ" sz="2800" b="1" dirty="0" smtClean="0">
                <a:ea typeface="Times New Roman" pitchFamily="18" charset="0"/>
                <a:cs typeface="Arial" pitchFamily="34" charset="0"/>
              </a:rPr>
            </a:br>
            <a:r>
              <a:rPr lang="cs-CZ" sz="2800" b="1" dirty="0" smtClean="0">
                <a:ea typeface="Times New Roman" pitchFamily="18" charset="0"/>
                <a:cs typeface="Arial" pitchFamily="34" charset="0"/>
              </a:rPr>
              <a:t> spojený s knírem</a:t>
            </a:r>
            <a:r>
              <a:rPr lang="cs-CZ" sz="2800" dirty="0" smtClean="0">
                <a:ea typeface="Times New Roman" pitchFamily="18" charset="0"/>
                <a:cs typeface="Arial" pitchFamily="34" charset="0"/>
              </a:rPr>
              <a:t> nebo</a:t>
            </a:r>
            <a:br>
              <a:rPr lang="cs-CZ" sz="2800" dirty="0" smtClean="0">
                <a:ea typeface="Times New Roman" pitchFamily="18" charset="0"/>
                <a:cs typeface="Arial" pitchFamily="34" charset="0"/>
              </a:rPr>
            </a:br>
            <a:r>
              <a:rPr lang="cs-CZ" sz="28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cs-CZ" sz="2800" b="1" dirty="0" smtClean="0">
                <a:ea typeface="Times New Roman" pitchFamily="18" charset="0"/>
                <a:cs typeface="Arial" pitchFamily="34" charset="0"/>
              </a:rPr>
              <a:t>tvarovaných do nepřetržitého</a:t>
            </a:r>
            <a:br>
              <a:rPr lang="cs-CZ" sz="2800" b="1" dirty="0" smtClean="0">
                <a:ea typeface="Times New Roman" pitchFamily="18" charset="0"/>
                <a:cs typeface="Arial" pitchFamily="34" charset="0"/>
              </a:rPr>
            </a:br>
            <a:r>
              <a:rPr lang="cs-CZ" sz="2800" b="1" dirty="0" smtClean="0">
                <a:ea typeface="Times New Roman" pitchFamily="18" charset="0"/>
                <a:cs typeface="Arial" pitchFamily="34" charset="0"/>
              </a:rPr>
              <a:t> pruhu přes čelisti až po bradu</a:t>
            </a:r>
            <a:r>
              <a:rPr lang="cs-CZ" sz="2800" dirty="0" smtClean="0">
                <a:ea typeface="Times New Roman" pitchFamily="18" charset="0"/>
                <a:cs typeface="Arial" pitchFamily="34" charset="0"/>
              </a:rPr>
              <a:t>,</a:t>
            </a:r>
            <a:br>
              <a:rPr lang="cs-CZ" sz="2800" dirty="0" smtClean="0">
                <a:ea typeface="Times New Roman" pitchFamily="18" charset="0"/>
                <a:cs typeface="Arial" pitchFamily="34" charset="0"/>
              </a:rPr>
            </a:br>
            <a:endParaRPr lang="cs-CZ" sz="2800" dirty="0" smtClean="0"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2800" dirty="0" smtClean="0">
                <a:ea typeface="Times New Roman" pitchFamily="18" charset="0"/>
                <a:cs typeface="Arial" pitchFamily="34" charset="0"/>
              </a:rPr>
              <a:t> později </a:t>
            </a:r>
            <a:r>
              <a:rPr lang="cs-CZ" sz="2800" b="1" dirty="0" smtClean="0">
                <a:ea typeface="Times New Roman" pitchFamily="18" charset="0"/>
                <a:cs typeface="Arial" pitchFamily="34" charset="0"/>
              </a:rPr>
              <a:t>krátké vlasy s pěšinkou uprostřed nebo na straně,</a:t>
            </a:r>
            <a:br>
              <a:rPr lang="cs-CZ" sz="2800" b="1" dirty="0" smtClean="0">
                <a:ea typeface="Times New Roman" pitchFamily="18" charset="0"/>
                <a:cs typeface="Arial" pitchFamily="34" charset="0"/>
              </a:rPr>
            </a:br>
            <a:r>
              <a:rPr lang="cs-CZ" sz="2800" b="1" dirty="0" smtClean="0">
                <a:ea typeface="Times New Roman" pitchFamily="18" charset="0"/>
                <a:cs typeface="Arial" pitchFamily="34" charset="0"/>
              </a:rPr>
              <a:t>   móda vousů a plnovousů.</a:t>
            </a:r>
            <a:endParaRPr lang="cs-CZ" sz="2800" dirty="0" smtClean="0"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cs-CZ" sz="2800" dirty="0" smtClean="0">
              <a:latin typeface="Arial" pitchFamily="34" charset="0"/>
              <a:ea typeface="Calibri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244408" y="188640"/>
            <a:ext cx="820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Obr.12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6" descr="biedermeier_gentleman_stickers-p217822578319417194envb3_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6858000" cy="6858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0" y="623731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CILINDR SE NOSIL I BAREVNÝ.</a:t>
            </a:r>
            <a:endParaRPr lang="cs-CZ" sz="3600" dirty="0"/>
          </a:p>
        </p:txBody>
      </p:sp>
      <p:sp>
        <p:nvSpPr>
          <p:cNvPr id="4" name="Obdélník 3"/>
          <p:cNvSpPr/>
          <p:nvPr/>
        </p:nvSpPr>
        <p:spPr>
          <a:xfrm>
            <a:off x="7236296" y="404664"/>
            <a:ext cx="820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Obr.13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690864" cy="1162050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latin typeface="Arial" pitchFamily="34" charset="0"/>
                <a:cs typeface="Arial" pitchFamily="34" charset="0"/>
              </a:rPr>
              <a:t>ODĚV - MUŽI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95536" y="1628800"/>
            <a:ext cx="5176596" cy="5040560"/>
          </a:xfrm>
        </p:spPr>
        <p:txBody>
          <a:bodyPr>
            <a:norm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cs-CZ" sz="3200" dirty="0" smtClean="0">
                <a:ea typeface="Calibri" pitchFamily="34" charset="0"/>
                <a:cs typeface="Arial" pitchFamily="34" charset="0"/>
              </a:rPr>
              <a:t>Přiléhavý frak,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3200" dirty="0" smtClean="0">
                <a:ea typeface="Calibri" pitchFamily="34" charset="0"/>
                <a:cs typeface="Arial" pitchFamily="34" charset="0"/>
              </a:rPr>
              <a:t> </a:t>
            </a:r>
            <a:r>
              <a:rPr lang="cs-CZ" sz="3200" b="1" dirty="0" smtClean="0">
                <a:ea typeface="Calibri" pitchFamily="34" charset="0"/>
                <a:cs typeface="Arial" pitchFamily="34" charset="0"/>
              </a:rPr>
              <a:t>dlouhé úzké kalhoty </a:t>
            </a:r>
            <a:r>
              <a:rPr lang="cs-CZ" sz="3200" dirty="0" smtClean="0">
                <a:ea typeface="Calibri" pitchFamily="34" charset="0"/>
                <a:cs typeface="Arial" pitchFamily="34" charset="0"/>
              </a:rPr>
              <a:t/>
            </a:r>
            <a:br>
              <a:rPr lang="cs-CZ" sz="3200" dirty="0" smtClean="0">
                <a:ea typeface="Calibri" pitchFamily="34" charset="0"/>
                <a:cs typeface="Arial" pitchFamily="34" charset="0"/>
              </a:rPr>
            </a:br>
            <a:r>
              <a:rPr lang="cs-CZ" sz="3200" dirty="0" smtClean="0">
                <a:ea typeface="Calibri" pitchFamily="34" charset="0"/>
                <a:cs typeface="Arial" pitchFamily="34" charset="0"/>
              </a:rPr>
              <a:t>  (šponovky),</a:t>
            </a:r>
            <a:endParaRPr lang="cs-CZ" sz="32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3200" dirty="0" smtClean="0">
                <a:ea typeface="Calibri" pitchFamily="34" charset="0"/>
                <a:cs typeface="Arial" pitchFamily="34" charset="0"/>
              </a:rPr>
              <a:t> vypasovaná vesta,</a:t>
            </a:r>
            <a:endParaRPr lang="cs-CZ" sz="32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3200" dirty="0" smtClean="0">
                <a:ea typeface="Calibri" pitchFamily="34" charset="0"/>
                <a:cs typeface="Arial" pitchFamily="34" charset="0"/>
              </a:rPr>
              <a:t> bílá košile – </a:t>
            </a:r>
            <a:r>
              <a:rPr lang="cs-CZ" sz="3200" b="1" dirty="0" smtClean="0">
                <a:ea typeface="Calibri" pitchFamily="34" charset="0"/>
                <a:cs typeface="Arial" pitchFamily="34" charset="0"/>
              </a:rPr>
              <a:t>vysoký hranatý</a:t>
            </a:r>
            <a:br>
              <a:rPr lang="cs-CZ" sz="3200" b="1" dirty="0" smtClean="0">
                <a:ea typeface="Calibri" pitchFamily="34" charset="0"/>
                <a:cs typeface="Arial" pitchFamily="34" charset="0"/>
              </a:rPr>
            </a:br>
            <a:r>
              <a:rPr lang="cs-CZ" sz="3200" b="1" dirty="0" smtClean="0">
                <a:ea typeface="Calibri" pitchFamily="34" charset="0"/>
                <a:cs typeface="Arial" pitchFamily="34" charset="0"/>
              </a:rPr>
              <a:t>   límec</a:t>
            </a:r>
            <a:r>
              <a:rPr lang="cs-CZ" sz="3200" dirty="0" smtClean="0">
                <a:ea typeface="Calibri" pitchFamily="34" charset="0"/>
                <a:cs typeface="Arial" pitchFamily="34" charset="0"/>
              </a:rPr>
              <a:t>,</a:t>
            </a:r>
            <a:endParaRPr lang="cs-CZ" sz="32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3200" dirty="0" smtClean="0">
                <a:ea typeface="Calibri" pitchFamily="34" charset="0"/>
                <a:cs typeface="Arial" pitchFamily="34" charset="0"/>
              </a:rPr>
              <a:t> šátky a kravaty </a:t>
            </a:r>
            <a:r>
              <a:rPr lang="cs-CZ" sz="3200" b="1" dirty="0" smtClean="0">
                <a:ea typeface="Calibri" pitchFamily="34" charset="0"/>
                <a:cs typeface="Arial" pitchFamily="34" charset="0"/>
              </a:rPr>
              <a:t>kolem krku </a:t>
            </a:r>
            <a:br>
              <a:rPr lang="cs-CZ" sz="3200" b="1" dirty="0" smtClean="0">
                <a:ea typeface="Calibri" pitchFamily="34" charset="0"/>
                <a:cs typeface="Arial" pitchFamily="34" charset="0"/>
              </a:rPr>
            </a:br>
            <a:r>
              <a:rPr lang="cs-CZ" sz="3200" b="1" dirty="0" smtClean="0">
                <a:ea typeface="Calibri" pitchFamily="34" charset="0"/>
                <a:cs typeface="Arial" pitchFamily="34" charset="0"/>
              </a:rPr>
              <a:t>  (volný uzel).</a:t>
            </a:r>
            <a:endParaRPr lang="cs-CZ" sz="3200" b="1" dirty="0" smtClean="0"/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788024" y="6237312"/>
            <a:ext cx="820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Obr.14</a:t>
            </a:r>
            <a:endParaRPr lang="cs-CZ" dirty="0"/>
          </a:p>
        </p:txBody>
      </p:sp>
      <p:pic>
        <p:nvPicPr>
          <p:cNvPr id="8" name="Zástupný symbol pro obsah 7" descr="1830-M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80112" y="0"/>
            <a:ext cx="3153254" cy="68549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857356" y="571480"/>
            <a:ext cx="47128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ÚKOLY PRO ŽÁKY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14349" y="1500174"/>
            <a:ext cx="750099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latin typeface="Arial" pitchFamily="34" charset="0"/>
                <a:cs typeface="Arial" pitchFamily="34" charset="0"/>
              </a:rPr>
              <a:t>2. DOPLŇTE:</a:t>
            </a:r>
          </a:p>
          <a:p>
            <a:r>
              <a:rPr lang="cs-CZ" sz="2800" dirty="0" smtClean="0"/>
              <a:t>Muži nosili dlouhé kotlety nazývané …………….. někdy spojené s …………………. </a:t>
            </a:r>
          </a:p>
          <a:p>
            <a:endParaRPr lang="cs-CZ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800" b="1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cs-CZ" sz="2800" dirty="0" smtClean="0"/>
              <a:t>K čemu byste přirovnali dámskou siluetu šatů?</a:t>
            </a:r>
            <a:br>
              <a:rPr lang="cs-CZ" sz="2800" dirty="0" smtClean="0"/>
            </a:br>
            <a:r>
              <a:rPr lang="cs-CZ" sz="2800" dirty="0" smtClean="0"/>
              <a:t>   Vysvětlete. </a:t>
            </a:r>
          </a:p>
          <a:p>
            <a:endParaRPr lang="cs-CZ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800" b="1" dirty="0" smtClean="0">
                <a:latin typeface="Arial" pitchFamily="34" charset="0"/>
                <a:cs typeface="Arial" pitchFamily="34" charset="0"/>
              </a:rPr>
              <a:t>4. 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Zakreslete si do své osy období biedermeieru a 3 věci nebo osobnosti typické pro toto období.</a:t>
            </a:r>
            <a:endParaRPr lang="cs-CZ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2780928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Obr. 10 - </a:t>
            </a:r>
            <a:r>
              <a:rPr lang="cs-CZ" sz="1400" dirty="0" smtClean="0">
                <a:hlinkClick r:id="rId2"/>
              </a:rPr>
              <a:t>http://memories-of-time.blog.cz/0902/victorian-beauty-zenska-moda</a:t>
            </a:r>
            <a:endParaRPr lang="cs-CZ" sz="1400" dirty="0"/>
          </a:p>
        </p:txBody>
      </p:sp>
      <p:sp>
        <p:nvSpPr>
          <p:cNvPr id="4" name="Obdélník 3"/>
          <p:cNvSpPr/>
          <p:nvPr/>
        </p:nvSpPr>
        <p:spPr>
          <a:xfrm>
            <a:off x="539552" y="3140968"/>
            <a:ext cx="77048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Obr. 13 - </a:t>
            </a:r>
            <a:r>
              <a:rPr lang="cs-CZ" sz="1400" dirty="0" smtClean="0">
                <a:hlinkClick r:id="rId3"/>
              </a:rPr>
              <a:t>http://www.</a:t>
            </a:r>
            <a:r>
              <a:rPr lang="cs-CZ" sz="1400" dirty="0" err="1" smtClean="0">
                <a:hlinkClick r:id="rId3"/>
              </a:rPr>
              <a:t>zazzle.com</a:t>
            </a:r>
            <a:r>
              <a:rPr lang="cs-CZ" sz="1400" dirty="0" smtClean="0">
                <a:hlinkClick r:id="rId3"/>
              </a:rPr>
              <a:t>/biedermeier_gentleman_</a:t>
            </a:r>
            <a:r>
              <a:rPr lang="cs-CZ" sz="1400" dirty="0" err="1" smtClean="0">
                <a:hlinkClick r:id="rId3"/>
              </a:rPr>
              <a:t>stickers</a:t>
            </a:r>
            <a:r>
              <a:rPr lang="cs-CZ" sz="1400" dirty="0" smtClean="0">
                <a:hlinkClick r:id="rId3"/>
              </a:rPr>
              <a:t>-217822578319417194</a:t>
            </a:r>
            <a:endParaRPr lang="cs-CZ" sz="1400" dirty="0"/>
          </a:p>
        </p:txBody>
      </p:sp>
      <p:sp>
        <p:nvSpPr>
          <p:cNvPr id="6" name="Obdélník 5"/>
          <p:cNvSpPr/>
          <p:nvPr/>
        </p:nvSpPr>
        <p:spPr>
          <a:xfrm>
            <a:off x="611560" y="1556792"/>
            <a:ext cx="7992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Obr. 8 - </a:t>
            </a:r>
            <a:r>
              <a:rPr lang="cs-CZ" sz="1400" dirty="0" smtClean="0">
                <a:hlinkClick r:id="rId4"/>
              </a:rPr>
              <a:t>http://dekluizenaar.mimesis.nl/index.php?cat=26</a:t>
            </a:r>
            <a:endParaRPr lang="cs-CZ" sz="1400" dirty="0"/>
          </a:p>
        </p:txBody>
      </p:sp>
      <p:sp>
        <p:nvSpPr>
          <p:cNvPr id="8" name="Obdélník 7"/>
          <p:cNvSpPr/>
          <p:nvPr/>
        </p:nvSpPr>
        <p:spPr>
          <a:xfrm>
            <a:off x="467544" y="1268760"/>
            <a:ext cx="82444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Obr. 3, 4, 9 - </a:t>
            </a:r>
            <a:r>
              <a:rPr lang="cs-CZ" sz="1400" dirty="0" smtClean="0">
                <a:hlinkClick r:id="rId5"/>
              </a:rPr>
              <a:t>http://charakterologia.blogspot.cz/2012/04/uczesania-w-dobie-biedermeiera.html</a:t>
            </a:r>
            <a:endParaRPr lang="cs-CZ" sz="1400" dirty="0"/>
          </a:p>
        </p:txBody>
      </p:sp>
      <p:sp>
        <p:nvSpPr>
          <p:cNvPr id="9" name="Obdélník 8"/>
          <p:cNvSpPr/>
          <p:nvPr/>
        </p:nvSpPr>
        <p:spPr>
          <a:xfrm>
            <a:off x="611560" y="836712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Obr. 2, 12 - LÜHR, G. </a:t>
            </a:r>
            <a:r>
              <a:rPr lang="cs-CZ" sz="1200" i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Výtvarná výchova a základní techniky pro učební obor kadeřník. </a:t>
            </a:r>
            <a:r>
              <a:rPr lang="cs-CZ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Praha : Sobotáles cz, 2004.</a:t>
            </a:r>
            <a:endParaRPr lang="cs-CZ" sz="1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ISBN 80-86706-03-6. s. 137</a:t>
            </a:r>
            <a:endParaRPr lang="cs-CZ" sz="1200" dirty="0"/>
          </a:p>
        </p:txBody>
      </p:sp>
      <p:sp>
        <p:nvSpPr>
          <p:cNvPr id="10" name="Obdélník 9"/>
          <p:cNvSpPr/>
          <p:nvPr/>
        </p:nvSpPr>
        <p:spPr>
          <a:xfrm>
            <a:off x="539552" y="476672"/>
            <a:ext cx="8136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Obr. 1 -  </a:t>
            </a:r>
            <a:r>
              <a:rPr lang="cs-CZ" sz="1400" dirty="0" smtClean="0">
                <a:hlinkClick r:id="rId6"/>
              </a:rPr>
              <a:t>http://cs.wikipedia.org/wiki/Bo%C5%BEena_N%C4%9Bmcov%C3%A1</a:t>
            </a:r>
            <a:endParaRPr lang="cs-CZ" sz="1400" dirty="0"/>
          </a:p>
        </p:txBody>
      </p:sp>
      <p:sp>
        <p:nvSpPr>
          <p:cNvPr id="11" name="Obdélník 10"/>
          <p:cNvSpPr/>
          <p:nvPr/>
        </p:nvSpPr>
        <p:spPr>
          <a:xfrm>
            <a:off x="539552" y="1916832"/>
            <a:ext cx="7776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Obr. 11 - </a:t>
            </a:r>
            <a:r>
              <a:rPr lang="cs-CZ" sz="1400" dirty="0" smtClean="0">
                <a:hlinkClick r:id="rId7"/>
              </a:rPr>
              <a:t>http://www.</a:t>
            </a:r>
            <a:r>
              <a:rPr lang="cs-CZ" sz="1400" dirty="0" err="1" smtClean="0">
                <a:hlinkClick r:id="rId7"/>
              </a:rPr>
              <a:t>apparelsearch.com</a:t>
            </a:r>
            <a:r>
              <a:rPr lang="cs-CZ" sz="1400" dirty="0" smtClean="0">
                <a:hlinkClick r:id="rId7"/>
              </a:rPr>
              <a:t>/</a:t>
            </a:r>
            <a:r>
              <a:rPr lang="cs-CZ" sz="1400" dirty="0" err="1" smtClean="0">
                <a:hlinkClick r:id="rId7"/>
              </a:rPr>
              <a:t>definitions</a:t>
            </a:r>
            <a:r>
              <a:rPr lang="cs-CZ" sz="1400" dirty="0" smtClean="0">
                <a:hlinkClick r:id="rId7"/>
              </a:rPr>
              <a:t>/</a:t>
            </a:r>
            <a:r>
              <a:rPr lang="cs-CZ" sz="1400" dirty="0" err="1" smtClean="0">
                <a:hlinkClick r:id="rId7"/>
              </a:rPr>
              <a:t>fashion</a:t>
            </a:r>
            <a:r>
              <a:rPr lang="cs-CZ" sz="1400" dirty="0" smtClean="0">
                <a:hlinkClick r:id="rId7"/>
              </a:rPr>
              <a:t>/1830-1840_</a:t>
            </a:r>
            <a:r>
              <a:rPr lang="cs-CZ" sz="1400" dirty="0" err="1" smtClean="0">
                <a:hlinkClick r:id="rId7"/>
              </a:rPr>
              <a:t>Fashion</a:t>
            </a:r>
            <a:r>
              <a:rPr lang="cs-CZ" sz="1400" dirty="0" smtClean="0">
                <a:hlinkClick r:id="rId7"/>
              </a:rPr>
              <a:t>_</a:t>
            </a:r>
            <a:r>
              <a:rPr lang="cs-CZ" sz="1400" dirty="0" err="1" smtClean="0">
                <a:hlinkClick r:id="rId7"/>
              </a:rPr>
              <a:t>History.htm</a:t>
            </a:r>
            <a:endParaRPr lang="cs-CZ" sz="1400" dirty="0"/>
          </a:p>
        </p:txBody>
      </p:sp>
      <p:sp>
        <p:nvSpPr>
          <p:cNvPr id="12" name="Obdélník 11"/>
          <p:cNvSpPr/>
          <p:nvPr/>
        </p:nvSpPr>
        <p:spPr>
          <a:xfrm>
            <a:off x="611560" y="2276872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Obr. 5, 6, 7 - KYBALOVÁ, L., HERBENOVÁ, O., LAMAROVÁ, M. </a:t>
            </a:r>
            <a:r>
              <a:rPr lang="cs-CZ" sz="1400" i="1" dirty="0" smtClean="0"/>
              <a:t>Obrazová encyklopedie módy</a:t>
            </a:r>
            <a:r>
              <a:rPr lang="cs-CZ" sz="1400" dirty="0" smtClean="0"/>
              <a:t>. Praha : </a:t>
            </a:r>
            <a:r>
              <a:rPr lang="cs-CZ" sz="1400" dirty="0" err="1" smtClean="0"/>
              <a:t>Artia</a:t>
            </a:r>
            <a:r>
              <a:rPr lang="cs-CZ" sz="1400" dirty="0" smtClean="0"/>
              <a:t>, 1973. s. 337, 341.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611560" y="3573016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Obr. 14 - </a:t>
            </a:r>
            <a:r>
              <a:rPr lang="cs-CZ" sz="1400" dirty="0" smtClean="0">
                <a:hlinkClick r:id="rId8"/>
              </a:rPr>
              <a:t>http://www.</a:t>
            </a:r>
            <a:r>
              <a:rPr lang="cs-CZ" sz="1400" dirty="0" err="1" smtClean="0">
                <a:hlinkClick r:id="rId8"/>
              </a:rPr>
              <a:t>historiasztuki.com.pl</a:t>
            </a:r>
            <a:r>
              <a:rPr lang="cs-CZ" sz="1400" dirty="0" smtClean="0">
                <a:hlinkClick r:id="rId8"/>
              </a:rPr>
              <a:t>/HISTORIA-UBIORU-12_</a:t>
            </a:r>
            <a:r>
              <a:rPr lang="cs-CZ" sz="1400" dirty="0" err="1" smtClean="0">
                <a:hlinkClick r:id="rId8"/>
              </a:rPr>
              <a:t>ROMANTYZM.html</a:t>
            </a:r>
            <a:r>
              <a:rPr lang="cs-CZ" sz="1400" dirty="0" smtClean="0">
                <a:hlinkClick r:id="rId8"/>
              </a:rPr>
              <a:t>#2</a:t>
            </a:r>
            <a:endParaRPr lang="cs-CZ" sz="1400" dirty="0" smtClean="0"/>
          </a:p>
          <a:p>
            <a:endParaRPr lang="cs-CZ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Biedermeier - romantismus</a:t>
            </a:r>
            <a:br>
              <a:rPr lang="cs-CZ" b="1" dirty="0" smtClean="0"/>
            </a:br>
            <a:r>
              <a:rPr lang="cs-CZ" sz="2700" dirty="0" smtClean="0"/>
              <a:t>(od slova „romantický“ – románový, dobrodružný)</a:t>
            </a:r>
            <a:br>
              <a:rPr lang="cs-CZ" sz="2700" dirty="0" smtClean="0"/>
            </a:br>
            <a:endParaRPr lang="cs-CZ" sz="27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400800" cy="1752600"/>
          </a:xfrm>
        </p:spPr>
        <p:txBody>
          <a:bodyPr/>
          <a:lstStyle/>
          <a:p>
            <a:r>
              <a:rPr lang="cs-CZ" b="1" dirty="0" smtClean="0"/>
              <a:t>r. 1815 – 1848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69093"/>
            <a:ext cx="914400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cs-CZ" sz="2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V Rakouské monarchii – </a:t>
            </a:r>
            <a:r>
              <a:rPr kumimoji="0" lang="cs-CZ" sz="26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Národní obrození</a:t>
            </a:r>
            <a:r>
              <a:rPr kumimoji="0" lang="cs-CZ" sz="2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. Hlavním úkolem</a:t>
            </a:r>
            <a:br>
              <a:rPr kumimoji="0" lang="cs-CZ" sz="2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</a:br>
            <a:r>
              <a:rPr kumimoji="0" lang="cs-CZ" sz="2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  bylo </a:t>
            </a:r>
            <a:r>
              <a:rPr kumimoji="0" lang="cs-CZ" sz="26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pozvednout český jazyk</a:t>
            </a:r>
            <a:r>
              <a:rPr kumimoji="0" lang="cs-CZ" sz="2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opět na úroveň vzdělanců </a:t>
            </a:r>
            <a:br>
              <a:rPr kumimoji="0" lang="cs-CZ" sz="2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</a:br>
            <a:r>
              <a:rPr kumimoji="0" lang="cs-CZ" sz="2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  a motivovat obyvatele českých zemí k národní uvědomělosti.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cs-CZ" sz="26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cs-CZ" sz="2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Hlavní představitelé - buditelé - obrozenci – J. </a:t>
            </a:r>
            <a:r>
              <a:rPr kumimoji="0" lang="cs-CZ" sz="2600" b="0" i="0" u="none" strike="noStrike" cap="none" normalizeH="0" baseline="0" dirty="0" err="1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Jungmann</a:t>
            </a:r>
            <a:r>
              <a:rPr kumimoji="0" lang="cs-CZ" sz="2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cs-CZ" sz="2600" dirty="0" smtClean="0">
                <a:ea typeface="Calibri" pitchFamily="34" charset="0"/>
                <a:cs typeface="Arial" pitchFamily="34" charset="0"/>
              </a:rPr>
              <a:t>   </a:t>
            </a:r>
            <a:r>
              <a:rPr kumimoji="0" lang="cs-CZ" sz="2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J. K. Tyl, </a:t>
            </a:r>
            <a:r>
              <a:rPr kumimoji="0" lang="cs-CZ" sz="26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K. H. Mácha, B. Němcová, K. J. Erben</a:t>
            </a:r>
            <a:r>
              <a:rPr kumimoji="0" lang="cs-CZ" sz="2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, F. Palacký, </a:t>
            </a:r>
            <a:br>
              <a:rPr kumimoji="0" lang="cs-CZ" sz="2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</a:br>
            <a:r>
              <a:rPr kumimoji="0" lang="cs-CZ" sz="2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  M. D. Rettigová,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cs-CZ" sz="26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cs-CZ" sz="2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v architektuře</a:t>
            </a:r>
            <a:r>
              <a:rPr kumimoji="0" lang="cs-CZ" sz="2600" b="0" i="0" u="none" strike="noStrike" cap="none" normalizeH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26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prvky z antiky, románského období a gotiky</a:t>
            </a:r>
            <a:r>
              <a:rPr kumimoji="0" lang="cs-CZ" sz="2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cs-CZ" sz="26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cs-CZ" sz="2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cs-CZ" sz="26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velký průmyslový rozvoj</a:t>
            </a:r>
            <a:r>
              <a:rPr kumimoji="0" lang="cs-CZ" sz="2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, </a:t>
            </a:r>
            <a:r>
              <a:rPr kumimoji="0" lang="cs-CZ" sz="2600" b="0" i="0" u="none" strike="noStrike" cap="none" normalizeH="0" baseline="0" dirty="0" err="1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rozvoj</a:t>
            </a:r>
            <a:r>
              <a:rPr kumimoji="0" lang="cs-CZ" sz="2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vědy, techniky, dopravy, </a:t>
            </a:r>
            <a:br>
              <a:rPr kumimoji="0" lang="cs-CZ" sz="2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</a:br>
            <a:r>
              <a:rPr kumimoji="0" lang="cs-CZ" sz="2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cs-CZ" sz="26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průmyslová revoluce -  </a:t>
            </a:r>
            <a:r>
              <a:rPr lang="cs-CZ" sz="2600" dirty="0" smtClean="0">
                <a:cs typeface="Arial" pitchFamily="34" charset="0"/>
              </a:rPr>
              <a:t>ve výrobním procesu docházelo </a:t>
            </a:r>
            <a:br>
              <a:rPr lang="cs-CZ" sz="2600" dirty="0" smtClean="0">
                <a:cs typeface="Arial" pitchFamily="34" charset="0"/>
              </a:rPr>
            </a:br>
            <a:r>
              <a:rPr lang="cs-CZ" sz="2600" dirty="0" smtClean="0">
                <a:cs typeface="Arial" pitchFamily="34" charset="0"/>
              </a:rPr>
              <a:t>   k </a:t>
            </a:r>
            <a:r>
              <a:rPr lang="cs-CZ" sz="2600" b="1" dirty="0" smtClean="0">
                <a:cs typeface="Arial" pitchFamily="34" charset="0"/>
              </a:rPr>
              <a:t>přechodu</a:t>
            </a:r>
            <a:r>
              <a:rPr lang="cs-CZ" sz="2600" dirty="0" smtClean="0">
                <a:cs typeface="Arial" pitchFamily="34" charset="0"/>
              </a:rPr>
              <a:t> od ruční výroby v manufakturách </a:t>
            </a:r>
            <a:r>
              <a:rPr lang="cs-CZ" sz="2600" b="1" dirty="0" smtClean="0">
                <a:cs typeface="Arial" pitchFamily="34" charset="0"/>
              </a:rPr>
              <a:t>k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b="1" dirty="0" smtClean="0">
                <a:cs typeface="Arial" pitchFamily="34" charset="0"/>
              </a:rPr>
              <a:t>tovární, strojní</a:t>
            </a:r>
            <a:r>
              <a:rPr lang="cs-CZ" sz="2600" dirty="0" smtClean="0">
                <a:cs typeface="Arial" pitchFamily="34" charset="0"/>
              </a:rPr>
              <a:t>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kumimoji="0" lang="cs-CZ" sz="26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2600" dirty="0" smtClean="0">
                <a:cs typeface="Arial" pitchFamily="34" charset="0"/>
              </a:rPr>
              <a:t> ve Francii v r. 1830 vypukla revoluce.</a:t>
            </a:r>
            <a:endParaRPr kumimoji="0" lang="cs-CZ" sz="26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BOŽENA NĚMCOVÁ S DĚTMI</a:t>
            </a:r>
            <a:endParaRPr lang="cs-CZ" dirty="0"/>
          </a:p>
        </p:txBody>
      </p:sp>
      <p:pic>
        <p:nvPicPr>
          <p:cNvPr id="4" name="Zástupný symbol pro obsah 3" descr="220PX-~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8319" y="1457458"/>
            <a:ext cx="7644121" cy="5211901"/>
          </a:xfrm>
        </p:spPr>
      </p:pic>
      <p:sp>
        <p:nvSpPr>
          <p:cNvPr id="5" name="Obdélník 4"/>
          <p:cNvSpPr/>
          <p:nvPr/>
        </p:nvSpPr>
        <p:spPr>
          <a:xfrm>
            <a:off x="0" y="6093296"/>
            <a:ext cx="703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Obr.1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0"/>
            <a:ext cx="8748464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cs-CZ" sz="4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HYGIENA A LÍČENÍ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cs-CZ" sz="40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cs-CZ" sz="3200" b="1" dirty="0" smtClean="0">
                <a:ea typeface="Calibri" pitchFamily="34" charset="0"/>
                <a:cs typeface="Arial" pitchFamily="34" charset="0"/>
              </a:rPr>
              <a:t> Hygiena</a:t>
            </a:r>
            <a:r>
              <a:rPr lang="cs-CZ" sz="3200" dirty="0" smtClean="0">
                <a:ea typeface="Calibri" pitchFamily="34" charset="0"/>
                <a:cs typeface="Arial" pitchFamily="34" charset="0"/>
              </a:rPr>
              <a:t> byla </a:t>
            </a:r>
            <a:r>
              <a:rPr lang="cs-CZ" sz="3200" b="1" dirty="0" smtClean="0">
                <a:ea typeface="Calibri" pitchFamily="34" charset="0"/>
                <a:cs typeface="Arial" pitchFamily="34" charset="0"/>
              </a:rPr>
              <a:t>samozřejmostí</a:t>
            </a:r>
            <a:r>
              <a:rPr lang="cs-CZ" sz="3200" dirty="0" smtClean="0">
                <a:ea typeface="Calibri" pitchFamily="34" charset="0"/>
                <a:cs typeface="Arial" pitchFamily="34" charset="0"/>
              </a:rPr>
              <a:t>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cs-CZ" sz="3200" dirty="0" smtClean="0"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3200" dirty="0" smtClean="0">
                <a:cs typeface="Arial" pitchFamily="34" charset="0"/>
              </a:rPr>
              <a:t> aby se potlačily nežádoucí pachy, vyznává</a:t>
            </a:r>
            <a:br>
              <a:rPr lang="cs-CZ" sz="3200" dirty="0" smtClean="0">
                <a:cs typeface="Arial" pitchFamily="34" charset="0"/>
              </a:rPr>
            </a:br>
            <a:r>
              <a:rPr lang="cs-CZ" sz="3200" dirty="0" smtClean="0">
                <a:cs typeface="Arial" pitchFamily="34" charset="0"/>
              </a:rPr>
              <a:t>  romantismus i </a:t>
            </a:r>
            <a:r>
              <a:rPr lang="cs-CZ" sz="3200" b="1" dirty="0" smtClean="0">
                <a:cs typeface="Arial" pitchFamily="34" charset="0"/>
              </a:rPr>
              <a:t>jemné nevtíravé vůně</a:t>
            </a:r>
            <a:r>
              <a:rPr lang="cs-CZ" sz="3200" dirty="0" smtClean="0">
                <a:cs typeface="Arial" pitchFamily="34" charset="0"/>
              </a:rPr>
              <a:t>,</a:t>
            </a:r>
            <a:endParaRPr lang="cs-CZ" sz="3200" dirty="0" smtClean="0"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cs-CZ" sz="32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3200" dirty="0" smtClean="0">
                <a:ea typeface="Calibri" pitchFamily="34" charset="0"/>
                <a:cs typeface="Arial" pitchFamily="34" charset="0"/>
              </a:rPr>
              <a:t>  </a:t>
            </a:r>
            <a:r>
              <a:rPr lang="cs-CZ" sz="3200" b="1" dirty="0" smtClean="0">
                <a:ea typeface="Calibri" pitchFamily="34" charset="0"/>
                <a:cs typeface="Arial" pitchFamily="34" charset="0"/>
              </a:rPr>
              <a:t>vlasy</a:t>
            </a:r>
            <a:r>
              <a:rPr lang="cs-CZ" sz="3200" dirty="0" smtClean="0">
                <a:ea typeface="Calibri" pitchFamily="34" charset="0"/>
                <a:cs typeface="Arial" pitchFamily="34" charset="0"/>
              </a:rPr>
              <a:t> se mírně </a:t>
            </a:r>
            <a:r>
              <a:rPr lang="cs-CZ" sz="3200" b="1" dirty="0" smtClean="0">
                <a:ea typeface="Calibri" pitchFamily="34" charset="0"/>
                <a:cs typeface="Arial" pitchFamily="34" charset="0"/>
              </a:rPr>
              <a:t>pomádovaly</a:t>
            </a:r>
            <a:r>
              <a:rPr lang="cs-CZ" sz="3200" dirty="0" smtClean="0">
                <a:ea typeface="Calibri" pitchFamily="34" charset="0"/>
                <a:cs typeface="Arial" pitchFamily="34" charset="0"/>
              </a:rPr>
              <a:t>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cs-CZ" sz="3200" dirty="0" smtClean="0">
              <a:ea typeface="Calibri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3200" dirty="0" smtClean="0">
                <a:cs typeface="Arial" pitchFamily="34" charset="0"/>
              </a:rPr>
              <a:t>  </a:t>
            </a:r>
            <a:r>
              <a:rPr lang="cs-CZ" sz="3200" b="1" dirty="0" smtClean="0">
                <a:cs typeface="Arial" pitchFamily="34" charset="0"/>
              </a:rPr>
              <a:t>líčidla pouze podtrhují přirozenou</a:t>
            </a:r>
            <a:br>
              <a:rPr lang="cs-CZ" sz="3200" b="1" dirty="0" smtClean="0">
                <a:cs typeface="Arial" pitchFamily="34" charset="0"/>
              </a:rPr>
            </a:br>
            <a:r>
              <a:rPr lang="cs-CZ" sz="3200" b="1" dirty="0" smtClean="0">
                <a:cs typeface="Arial" pitchFamily="34" charset="0"/>
              </a:rPr>
              <a:t>   ženskost</a:t>
            </a:r>
            <a:r>
              <a:rPr lang="cs-CZ" sz="3200" dirty="0" smtClean="0">
                <a:cs typeface="Arial" pitchFamily="34" charset="0"/>
              </a:rPr>
              <a:t> (používají se minimálně) –</a:t>
            </a:r>
            <a:br>
              <a:rPr lang="cs-CZ" sz="3200" dirty="0" smtClean="0">
                <a:cs typeface="Arial" pitchFamily="34" charset="0"/>
              </a:rPr>
            </a:br>
            <a:r>
              <a:rPr lang="cs-CZ" sz="3200" dirty="0" smtClean="0">
                <a:cs typeface="Arial" pitchFamily="34" charset="0"/>
              </a:rPr>
              <a:t>   ostré barvy rtěnek se nepoužívají, pouze se</a:t>
            </a:r>
            <a:br>
              <a:rPr lang="cs-CZ" sz="3200" dirty="0" smtClean="0">
                <a:cs typeface="Arial" pitchFamily="34" charset="0"/>
              </a:rPr>
            </a:br>
            <a:r>
              <a:rPr lang="cs-CZ" sz="3200" dirty="0" smtClean="0">
                <a:cs typeface="Arial" pitchFamily="34" charset="0"/>
              </a:rPr>
              <a:t>   </a:t>
            </a:r>
            <a:r>
              <a:rPr lang="cs-CZ" sz="3200" b="1" dirty="0" smtClean="0">
                <a:cs typeface="Arial" pitchFamily="34" charset="0"/>
              </a:rPr>
              <a:t>lehce dobarvují líčka</a:t>
            </a:r>
            <a:r>
              <a:rPr lang="cs-CZ" sz="3200" dirty="0" smtClean="0">
                <a:cs typeface="Arial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cs-CZ" sz="3200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4048" y="0"/>
            <a:ext cx="4139952" cy="1283742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ÚPRAVA HLAVY - ŽENY</a:t>
            </a:r>
            <a:endParaRPr lang="cs-CZ" sz="3600" dirty="0"/>
          </a:p>
        </p:txBody>
      </p:sp>
      <p:pic>
        <p:nvPicPr>
          <p:cNvPr id="5" name="Zástupný symbol pro obsah 4" descr="biedermeier A1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39267" y="1124744"/>
            <a:ext cx="4804733" cy="5733256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5929322" cy="6858000"/>
          </a:xfrm>
        </p:spPr>
        <p:txBody>
          <a:bodyPr>
            <a:normAutofit lnSpcReduction="10000"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cs-CZ" sz="2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cs-CZ" sz="2400" dirty="0" smtClean="0">
                <a:ea typeface="Times New Roman" pitchFamily="18" charset="0"/>
                <a:cs typeface="Arial" pitchFamily="34" charset="0"/>
              </a:rPr>
              <a:t>Ženy se vrátily ke </a:t>
            </a:r>
            <a:r>
              <a:rPr lang="cs-CZ" sz="2400" b="1" dirty="0" smtClean="0">
                <a:ea typeface="Times New Roman" pitchFamily="18" charset="0"/>
                <a:cs typeface="Arial" pitchFamily="34" charset="0"/>
              </a:rPr>
              <a:t>složitě vyčesaným účesům</a:t>
            </a:r>
            <a:r>
              <a:rPr lang="cs-CZ" sz="2400" dirty="0" smtClean="0">
                <a:ea typeface="Times New Roman" pitchFamily="18" charset="0"/>
                <a:cs typeface="Arial" pitchFamily="34" charset="0"/>
              </a:rPr>
              <a:t>.</a:t>
            </a:r>
            <a:br>
              <a:rPr lang="cs-CZ" sz="2400" dirty="0" smtClean="0">
                <a:ea typeface="Times New Roman" pitchFamily="18" charset="0"/>
                <a:cs typeface="Arial" pitchFamily="34" charset="0"/>
              </a:rPr>
            </a:br>
            <a:r>
              <a:rPr lang="cs-CZ" sz="2400" dirty="0" smtClean="0">
                <a:ea typeface="Times New Roman" pitchFamily="18" charset="0"/>
                <a:cs typeface="Arial" pitchFamily="34" charset="0"/>
              </a:rPr>
              <a:t> Velké dekolty odhalovaly ženskou šíji, proto</a:t>
            </a:r>
            <a:br>
              <a:rPr lang="cs-CZ" sz="2400" dirty="0" smtClean="0">
                <a:ea typeface="Times New Roman" pitchFamily="18" charset="0"/>
                <a:cs typeface="Arial" pitchFamily="34" charset="0"/>
              </a:rPr>
            </a:br>
            <a:r>
              <a:rPr lang="cs-CZ" sz="2400" dirty="0" smtClean="0">
                <a:ea typeface="Times New Roman" pitchFamily="18" charset="0"/>
                <a:cs typeface="Arial" pitchFamily="34" charset="0"/>
              </a:rPr>
              <a:t>  složité účesy.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cs-CZ" sz="2400" dirty="0" smtClean="0"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cs-CZ" sz="2400" b="1" dirty="0" smtClean="0">
                <a:ea typeface="Times New Roman" pitchFamily="18" charset="0"/>
                <a:cs typeface="Arial" pitchFamily="34" charset="0"/>
              </a:rPr>
              <a:t>Temeno</a:t>
            </a:r>
            <a:r>
              <a:rPr lang="cs-CZ" sz="2400" dirty="0" smtClean="0">
                <a:ea typeface="Times New Roman" pitchFamily="18" charset="0"/>
                <a:cs typeface="Arial" pitchFamily="34" charset="0"/>
              </a:rPr>
              <a:t> zdobily vysoké fantastické tvary, </a:t>
            </a:r>
            <a:r>
              <a:rPr lang="cs-CZ" sz="2400" b="1" dirty="0" smtClean="0">
                <a:ea typeface="Times New Roman" pitchFamily="18" charset="0"/>
                <a:cs typeface="Arial" pitchFamily="34" charset="0"/>
              </a:rPr>
              <a:t>vlasy </a:t>
            </a:r>
            <a:br>
              <a:rPr lang="cs-CZ" sz="2400" b="1" dirty="0" smtClean="0">
                <a:ea typeface="Times New Roman" pitchFamily="18" charset="0"/>
                <a:cs typeface="Arial" pitchFamily="34" charset="0"/>
              </a:rPr>
            </a:br>
            <a:r>
              <a:rPr lang="cs-CZ" sz="2400" b="1" dirty="0" smtClean="0">
                <a:ea typeface="Times New Roman" pitchFamily="18" charset="0"/>
                <a:cs typeface="Arial" pitchFamily="34" charset="0"/>
              </a:rPr>
              <a:t> splétané </a:t>
            </a:r>
            <a:r>
              <a:rPr lang="cs-CZ" sz="2400" dirty="0" smtClean="0">
                <a:ea typeface="Times New Roman" pitchFamily="18" charset="0"/>
                <a:cs typeface="Arial" pitchFamily="34" charset="0"/>
              </a:rPr>
              <a:t>z různého počtu pramenů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cs-CZ" sz="24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cs-CZ" sz="2400" b="1" dirty="0" smtClean="0">
                <a:ea typeface="Times New Roman" pitchFamily="18" charset="0"/>
                <a:cs typeface="Arial" pitchFamily="34" charset="0"/>
              </a:rPr>
              <a:t>do korunky (příčesky, ozdobné </a:t>
            </a:r>
            <a:br>
              <a:rPr lang="cs-CZ" sz="2400" b="1" dirty="0" smtClean="0">
                <a:ea typeface="Times New Roman" pitchFamily="18" charset="0"/>
                <a:cs typeface="Arial" pitchFamily="34" charset="0"/>
              </a:rPr>
            </a:br>
            <a:r>
              <a:rPr lang="cs-CZ" sz="2400" b="1" dirty="0" smtClean="0">
                <a:ea typeface="Times New Roman" pitchFamily="18" charset="0"/>
                <a:cs typeface="Arial" pitchFamily="34" charset="0"/>
              </a:rPr>
              <a:t> hřebínky, stuhy, umělé květiny</a:t>
            </a:r>
            <a:r>
              <a:rPr lang="cs-CZ" sz="2400" dirty="0" smtClean="0">
                <a:ea typeface="Times New Roman" pitchFamily="18" charset="0"/>
                <a:cs typeface="Arial" pitchFamily="34" charset="0"/>
              </a:rPr>
              <a:t>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cs-CZ" sz="2400" dirty="0" smtClean="0"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cs-CZ" sz="2400" b="1" dirty="0" smtClean="0">
                <a:ea typeface="Times New Roman" pitchFamily="18" charset="0"/>
                <a:cs typeface="Arial" pitchFamily="34" charset="0"/>
              </a:rPr>
              <a:t>Týl </a:t>
            </a:r>
            <a:r>
              <a:rPr lang="cs-CZ" sz="2400" dirty="0" smtClean="0">
                <a:ea typeface="Times New Roman" pitchFamily="18" charset="0"/>
                <a:cs typeface="Arial" pitchFamily="34" charset="0"/>
              </a:rPr>
              <a:t>se ponechává </a:t>
            </a:r>
            <a:r>
              <a:rPr lang="cs-CZ" sz="2400" b="1" dirty="0" smtClean="0">
                <a:ea typeface="Times New Roman" pitchFamily="18" charset="0"/>
                <a:cs typeface="Arial" pitchFamily="34" charset="0"/>
              </a:rPr>
              <a:t>plochý, vlasy byly </a:t>
            </a:r>
            <a:br>
              <a:rPr lang="cs-CZ" sz="2400" b="1" dirty="0" smtClean="0">
                <a:ea typeface="Times New Roman" pitchFamily="18" charset="0"/>
                <a:cs typeface="Arial" pitchFamily="34" charset="0"/>
              </a:rPr>
            </a:br>
            <a:r>
              <a:rPr lang="cs-CZ" sz="2400" b="1" dirty="0" smtClean="0">
                <a:ea typeface="Times New Roman" pitchFamily="18" charset="0"/>
                <a:cs typeface="Arial" pitchFamily="34" charset="0"/>
              </a:rPr>
              <a:t> vyčesávány hladce vzhůru</a:t>
            </a:r>
            <a:r>
              <a:rPr lang="cs-CZ" sz="2400" dirty="0" smtClean="0"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cs-CZ" sz="2400" dirty="0" smtClean="0"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cs-CZ" sz="2400" dirty="0" smtClean="0">
                <a:ea typeface="Times New Roman" pitchFamily="18" charset="0"/>
                <a:cs typeface="Arial" pitchFamily="34" charset="0"/>
              </a:rPr>
              <a:t>Vlasy se </a:t>
            </a:r>
            <a:r>
              <a:rPr lang="cs-CZ" sz="2400" b="1" dirty="0" smtClean="0">
                <a:ea typeface="Times New Roman" pitchFamily="18" charset="0"/>
                <a:cs typeface="Arial" pitchFamily="34" charset="0"/>
              </a:rPr>
              <a:t>splétaly v pletencích na  spánky</a:t>
            </a:r>
            <a:r>
              <a:rPr lang="cs-CZ" sz="2400" dirty="0" smtClean="0">
                <a:ea typeface="Times New Roman" pitchFamily="18" charset="0"/>
                <a:cs typeface="Arial" pitchFamily="34" charset="0"/>
              </a:rPr>
              <a:t>  </a:t>
            </a:r>
            <a:br>
              <a:rPr lang="cs-CZ" sz="2400" dirty="0" smtClean="0">
                <a:ea typeface="Times New Roman" pitchFamily="18" charset="0"/>
                <a:cs typeface="Arial" pitchFamily="34" charset="0"/>
              </a:rPr>
            </a:br>
            <a:r>
              <a:rPr lang="cs-CZ" sz="2400" dirty="0" smtClean="0">
                <a:ea typeface="Times New Roman" pitchFamily="18" charset="0"/>
                <a:cs typeface="Arial" pitchFamily="34" charset="0"/>
              </a:rPr>
              <a:t> (objemné), nebo </a:t>
            </a:r>
            <a:r>
              <a:rPr lang="cs-CZ" sz="2400" b="1" dirty="0" smtClean="0">
                <a:ea typeface="Times New Roman" pitchFamily="18" charset="0"/>
                <a:cs typeface="Arial" pitchFamily="34" charset="0"/>
              </a:rPr>
              <a:t>spadaly po stranách</a:t>
            </a:r>
            <a:r>
              <a:rPr lang="cs-CZ" sz="2400" dirty="0" smtClean="0">
                <a:ea typeface="Times New Roman" pitchFamily="18" charset="0"/>
                <a:cs typeface="Arial" pitchFamily="34" charset="0"/>
              </a:rPr>
              <a:t> </a:t>
            </a:r>
            <a:br>
              <a:rPr lang="cs-CZ" sz="2400" dirty="0" smtClean="0">
                <a:ea typeface="Times New Roman" pitchFamily="18" charset="0"/>
                <a:cs typeface="Arial" pitchFamily="34" charset="0"/>
              </a:rPr>
            </a:br>
            <a:r>
              <a:rPr lang="cs-CZ" sz="2400" dirty="0" smtClean="0">
                <a:ea typeface="Times New Roman" pitchFamily="18" charset="0"/>
                <a:cs typeface="Arial" pitchFamily="34" charset="0"/>
              </a:rPr>
              <a:t>  </a:t>
            </a:r>
            <a:r>
              <a:rPr lang="cs-CZ" sz="2400" b="1" dirty="0" smtClean="0">
                <a:ea typeface="Times New Roman" pitchFamily="18" charset="0"/>
                <a:cs typeface="Arial" pitchFamily="34" charset="0"/>
              </a:rPr>
              <a:t>ve svislých loknách</a:t>
            </a:r>
            <a:r>
              <a:rPr lang="cs-CZ" sz="2400" dirty="0" smtClean="0"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cs-CZ" sz="2400" dirty="0" smtClean="0"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cs-CZ" sz="2400" b="1" dirty="0" smtClean="0">
                <a:ea typeface="Times New Roman" pitchFamily="18" charset="0"/>
                <a:cs typeface="Arial" pitchFamily="34" charset="0"/>
              </a:rPr>
              <a:t>Všechny druhy pěšinek  </a:t>
            </a:r>
            <a:r>
              <a:rPr lang="cs-CZ" sz="2400" dirty="0" smtClean="0">
                <a:ea typeface="Times New Roman" pitchFamily="18" charset="0"/>
                <a:cs typeface="Arial" pitchFamily="34" charset="0"/>
              </a:rPr>
              <a:t>(uprostřed, </a:t>
            </a:r>
            <a:br>
              <a:rPr lang="cs-CZ" sz="2400" dirty="0" smtClean="0">
                <a:ea typeface="Times New Roman" pitchFamily="18" charset="0"/>
                <a:cs typeface="Arial" pitchFamily="34" charset="0"/>
              </a:rPr>
            </a:br>
            <a:r>
              <a:rPr lang="cs-CZ" sz="2400" dirty="0" smtClean="0">
                <a:ea typeface="Times New Roman" pitchFamily="18" charset="0"/>
                <a:cs typeface="Arial" pitchFamily="34" charset="0"/>
              </a:rPr>
              <a:t>  šikmá, kruhová), s vlasy hladce </a:t>
            </a:r>
            <a:br>
              <a:rPr lang="cs-CZ" sz="2400" dirty="0" smtClean="0">
                <a:ea typeface="Times New Roman" pitchFamily="18" charset="0"/>
                <a:cs typeface="Arial" pitchFamily="34" charset="0"/>
              </a:rPr>
            </a:br>
            <a:r>
              <a:rPr lang="cs-CZ" sz="2400" dirty="0" smtClean="0">
                <a:ea typeface="Times New Roman" pitchFamily="18" charset="0"/>
                <a:cs typeface="Arial" pitchFamily="34" charset="0"/>
              </a:rPr>
              <a:t>  sčesanými.</a:t>
            </a:r>
            <a:endParaRPr lang="cs-CZ" sz="2400" dirty="0" smtClean="0">
              <a:ea typeface="Times New Roman" pitchFamily="18" charset="0"/>
            </a:endParaRPr>
          </a:p>
          <a:p>
            <a:endParaRPr lang="cs-CZ" sz="2000" dirty="0"/>
          </a:p>
        </p:txBody>
      </p:sp>
      <p:sp>
        <p:nvSpPr>
          <p:cNvPr id="6" name="Obdélník 5"/>
          <p:cNvSpPr/>
          <p:nvPr/>
        </p:nvSpPr>
        <p:spPr>
          <a:xfrm>
            <a:off x="8110255" y="1628800"/>
            <a:ext cx="703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Obr.2</a:t>
            </a:r>
            <a:endParaRPr lang="cs-CZ" dirty="0"/>
          </a:p>
        </p:txBody>
      </p:sp>
      <p:cxnSp>
        <p:nvCxnSpPr>
          <p:cNvPr id="8" name="Přímá spojovací šipka 7"/>
          <p:cNvCxnSpPr/>
          <p:nvPr/>
        </p:nvCxnSpPr>
        <p:spPr>
          <a:xfrm flipV="1">
            <a:off x="4286248" y="2071678"/>
            <a:ext cx="1500198" cy="2868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V="1">
            <a:off x="3779912" y="3501008"/>
            <a:ext cx="144016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24128" y="4653136"/>
            <a:ext cx="1944216" cy="70767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512" y="0"/>
            <a:ext cx="3384376" cy="6858000"/>
          </a:xfrm>
        </p:spPr>
        <p:txBody>
          <a:bodyPr>
            <a:norm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cs-CZ" sz="3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Účesy nebraly ohled na přirozené vlastnosti vlasů </a:t>
            </a:r>
            <a:br>
              <a:rPr lang="cs-CZ" sz="3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cs-CZ" sz="3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 tvar hlavy. Ženám se v těchto účesech špatně spalo. </a:t>
            </a:r>
            <a:br>
              <a:rPr lang="cs-CZ" sz="3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cs-CZ" sz="3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Není proto divu, že tato móda rychle pominula.</a:t>
            </a:r>
            <a:endParaRPr lang="cs-CZ" sz="3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9" name="Zástupný symbol pro obsah 8" descr="11632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28619" y="0"/>
            <a:ext cx="5687410" cy="6858000"/>
          </a:xfrm>
        </p:spPr>
      </p:pic>
      <p:sp>
        <p:nvSpPr>
          <p:cNvPr id="5" name="Obdélník 4"/>
          <p:cNvSpPr/>
          <p:nvPr/>
        </p:nvSpPr>
        <p:spPr>
          <a:xfrm>
            <a:off x="2915816" y="6488668"/>
            <a:ext cx="703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Obr.3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3050"/>
            <a:ext cx="5004048" cy="1162050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>
                <a:latin typeface="Arial" pitchFamily="34" charset="0"/>
                <a:cs typeface="Arial" pitchFamily="34" charset="0"/>
              </a:rPr>
              <a:t>ÚČES A LA ŽIRAFA</a:t>
            </a:r>
            <a:r>
              <a:rPr lang="cs-CZ" sz="4000" dirty="0" smtClean="0"/>
              <a:t/>
            </a:r>
            <a:br>
              <a:rPr lang="cs-CZ" sz="4000" dirty="0" smtClean="0"/>
            </a:br>
            <a:endParaRPr lang="cs-CZ" sz="40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51520" y="1196752"/>
            <a:ext cx="4896544" cy="54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200" dirty="0" smtClean="0">
                <a:cs typeface="Arial" pitchFamily="34" charset="0"/>
              </a:rPr>
              <a:t>název podle první žirafy </a:t>
            </a:r>
            <a:br>
              <a:rPr lang="cs-CZ" sz="3200" dirty="0" smtClean="0">
                <a:cs typeface="Arial" pitchFamily="34" charset="0"/>
              </a:rPr>
            </a:br>
            <a:r>
              <a:rPr lang="cs-CZ" sz="3200" dirty="0" smtClean="0">
                <a:cs typeface="Arial" pitchFamily="34" charset="0"/>
              </a:rPr>
              <a:t>  v Paříži,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>
                <a:cs typeface="Arial" pitchFamily="34" charset="0"/>
              </a:rPr>
              <a:t> vlasy </a:t>
            </a:r>
            <a:r>
              <a:rPr lang="cs-CZ" sz="3200" b="1" dirty="0" smtClean="0">
                <a:cs typeface="Arial" pitchFamily="34" charset="0"/>
              </a:rPr>
              <a:t>vyčesané ze zátylku, </a:t>
            </a:r>
            <a:br>
              <a:rPr lang="cs-CZ" sz="3200" b="1" dirty="0" smtClean="0">
                <a:cs typeface="Arial" pitchFamily="34" charset="0"/>
              </a:rPr>
            </a:br>
            <a:r>
              <a:rPr lang="cs-CZ" sz="3200" b="1" dirty="0" smtClean="0">
                <a:cs typeface="Arial" pitchFamily="34" charset="0"/>
              </a:rPr>
              <a:t>  na temeni je přidržoval</a:t>
            </a:r>
            <a:br>
              <a:rPr lang="cs-CZ" sz="3200" b="1" dirty="0" smtClean="0">
                <a:cs typeface="Arial" pitchFamily="34" charset="0"/>
              </a:rPr>
            </a:br>
            <a:r>
              <a:rPr lang="cs-CZ" sz="3200" b="1" dirty="0" smtClean="0">
                <a:cs typeface="Arial" pitchFamily="34" charset="0"/>
              </a:rPr>
              <a:t>  vysoký hřeben</a:t>
            </a:r>
            <a:r>
              <a:rPr lang="cs-CZ" sz="3200" dirty="0" smtClean="0">
                <a:cs typeface="Arial" pitchFamily="34" charset="0"/>
              </a:rPr>
              <a:t>,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>
                <a:cs typeface="Arial" pitchFamily="34" charset="0"/>
              </a:rPr>
              <a:t> ozdobené </a:t>
            </a:r>
            <a:r>
              <a:rPr lang="cs-CZ" sz="3200" b="1" dirty="0" smtClean="0">
                <a:cs typeface="Arial" pitchFamily="34" charset="0"/>
              </a:rPr>
              <a:t>perlami, </a:t>
            </a:r>
            <a:br>
              <a:rPr lang="cs-CZ" sz="3200" b="1" dirty="0" smtClean="0">
                <a:cs typeface="Arial" pitchFamily="34" charset="0"/>
              </a:rPr>
            </a:br>
            <a:r>
              <a:rPr lang="cs-CZ" sz="3200" b="1" dirty="0" smtClean="0">
                <a:cs typeface="Arial" pitchFamily="34" charset="0"/>
              </a:rPr>
              <a:t>  stuhami, závojíčky, </a:t>
            </a:r>
            <a:br>
              <a:rPr lang="cs-CZ" sz="3200" b="1" dirty="0" smtClean="0">
                <a:cs typeface="Arial" pitchFamily="34" charset="0"/>
              </a:rPr>
            </a:br>
            <a:r>
              <a:rPr lang="cs-CZ" sz="3200" b="1" dirty="0" smtClean="0">
                <a:cs typeface="Arial" pitchFamily="34" charset="0"/>
              </a:rPr>
              <a:t>  květinami, šňůrkami </a:t>
            </a:r>
            <a:br>
              <a:rPr lang="cs-CZ" sz="3200" b="1" dirty="0" smtClean="0">
                <a:cs typeface="Arial" pitchFamily="34" charset="0"/>
              </a:rPr>
            </a:br>
            <a:r>
              <a:rPr lang="cs-CZ" sz="3200" b="1" dirty="0" smtClean="0">
                <a:cs typeface="Arial" pitchFamily="34" charset="0"/>
              </a:rPr>
              <a:t>  korálků</a:t>
            </a:r>
            <a:r>
              <a:rPr lang="cs-CZ" sz="3200" dirty="0" smtClean="0">
                <a:cs typeface="Arial" pitchFamily="34" charset="0"/>
              </a:rPr>
              <a:t>.</a:t>
            </a:r>
            <a:endParaRPr lang="cs-CZ" sz="3200" dirty="0">
              <a:cs typeface="Arial" pitchFamily="34" charset="0"/>
            </a:endParaRPr>
          </a:p>
        </p:txBody>
      </p:sp>
      <p:pic>
        <p:nvPicPr>
          <p:cNvPr id="5" name="Zástupný symbol pro obsah 4" descr="IMAG04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0"/>
            <a:ext cx="4139952" cy="6899920"/>
          </a:xfrm>
        </p:spPr>
      </p:pic>
      <p:sp>
        <p:nvSpPr>
          <p:cNvPr id="6" name="Obdélník 5"/>
          <p:cNvSpPr/>
          <p:nvPr/>
        </p:nvSpPr>
        <p:spPr>
          <a:xfrm>
            <a:off x="4283968" y="6488668"/>
            <a:ext cx="703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Obr.4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 descr="Biedermeier 542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32130" cy="6858000"/>
          </a:xfrm>
        </p:spPr>
      </p:pic>
      <p:pic>
        <p:nvPicPr>
          <p:cNvPr id="6" name="Zástupný symbol pro obsah 5" descr="Biedermeier542.t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98264" y="0"/>
            <a:ext cx="4745736" cy="6858000"/>
          </a:xfrm>
        </p:spPr>
      </p:pic>
      <p:sp>
        <p:nvSpPr>
          <p:cNvPr id="8" name="Obdélník 7"/>
          <p:cNvSpPr/>
          <p:nvPr/>
        </p:nvSpPr>
        <p:spPr>
          <a:xfrm>
            <a:off x="4644008" y="6488668"/>
            <a:ext cx="703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Obr.5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0" y="6488668"/>
            <a:ext cx="703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Obr.6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298</Words>
  <Application>Microsoft Office PowerPoint</Application>
  <PresentationFormat>Předvádění na obrazovce (4:3)</PresentationFormat>
  <Paragraphs>111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sady Office</vt:lpstr>
      <vt:lpstr>Snímek 1</vt:lpstr>
      <vt:lpstr>Biedermeier - romantismus (od slova „romantický“ – románový, dobrodružný) </vt:lpstr>
      <vt:lpstr>Snímek 3</vt:lpstr>
      <vt:lpstr>BOŽENA NĚMCOVÁ S DĚTMI</vt:lpstr>
      <vt:lpstr>Snímek 5</vt:lpstr>
      <vt:lpstr>ÚPRAVA HLAVY - ŽENY</vt:lpstr>
      <vt:lpstr>Snímek 7</vt:lpstr>
      <vt:lpstr>ÚČES A LA ŽIRAFA </vt:lpstr>
      <vt:lpstr>Snímek 9</vt:lpstr>
      <vt:lpstr>Snímek 10</vt:lpstr>
      <vt:lpstr>Snímek 11</vt:lpstr>
      <vt:lpstr>Snímek 12</vt:lpstr>
      <vt:lpstr>ODĚV - ŽENY</vt:lpstr>
      <vt:lpstr>ODĚV A KLOBOUK ŽENY</vt:lpstr>
      <vt:lpstr>ÚPRAVA HLAVY - MUŽI</vt:lpstr>
      <vt:lpstr>Snímek 16</vt:lpstr>
      <vt:lpstr>ODĚV - MUŽI</vt:lpstr>
      <vt:lpstr>Snímek 18</vt:lpstr>
      <vt:lpstr>Snímek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Romantismus – biedermeier</dc:title>
  <cp:lastModifiedBy>ucitel</cp:lastModifiedBy>
  <cp:revision>64</cp:revision>
  <dcterms:modified xsi:type="dcterms:W3CDTF">2012-12-03T10:33:49Z</dcterms:modified>
</cp:coreProperties>
</file>