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56" r:id="rId3"/>
    <p:sldId id="259" r:id="rId4"/>
    <p:sldId id="272" r:id="rId5"/>
    <p:sldId id="271" r:id="rId6"/>
    <p:sldId id="276" r:id="rId7"/>
    <p:sldId id="288" r:id="rId8"/>
    <p:sldId id="264" r:id="rId9"/>
    <p:sldId id="286" r:id="rId10"/>
    <p:sldId id="285" r:id="rId11"/>
    <p:sldId id="277" r:id="rId12"/>
    <p:sldId id="269" r:id="rId13"/>
    <p:sldId id="284" r:id="rId14"/>
    <p:sldId id="262" r:id="rId15"/>
    <p:sldId id="281" r:id="rId16"/>
    <p:sldId id="282" r:id="rId17"/>
    <p:sldId id="289" r:id="rId18"/>
    <p:sldId id="266" r:id="rId19"/>
    <p:sldId id="278" r:id="rId20"/>
    <p:sldId id="279" r:id="rId21"/>
    <p:sldId id="26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mpress_Elisabeth_of_Austria,_everyday_hairstyle.jpg" TargetMode="External"/><Relationship Id="rId3" Type="http://schemas.openxmlformats.org/officeDocument/2006/relationships/hyperlink" Target="http://cs.wikipedia.org/wiki/Soubor:Narodni_divadlo_Praha_1881.jpg" TargetMode="External"/><Relationship Id="rId7" Type="http://schemas.openxmlformats.org/officeDocument/2006/relationships/hyperlink" Target="http://commons.wikimedia.org/wiki/Franz_Joseph_I._(%C3%96sterreich-Ungarn)" TargetMode="External"/><Relationship Id="rId2" Type="http://schemas.openxmlformats.org/officeDocument/2006/relationships/hyperlink" Target="http://www.korzetorium.cz/zlata-era-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istoriasztuki.com.pl/HISTORIA-UBIORU-13-HISTORYZMY.html" TargetMode="External"/><Relationship Id="rId5" Type="http://schemas.openxmlformats.org/officeDocument/2006/relationships/hyperlink" Target="http://www.tyden.cz/rubriky/media/stolety-kuryr/socani-zadaji-lidove-milice-hornici-stavkuji-a-cisari-rokuji_228554.html" TargetMode="External"/><Relationship Id="rId4" Type="http://schemas.openxmlformats.org/officeDocument/2006/relationships/hyperlink" Target="http://cs.wikipedia.org/wiki/Soubor:Exposition_universelle_de_1867.png" TargetMode="External"/><Relationship Id="rId9" Type="http://schemas.openxmlformats.org/officeDocument/2006/relationships/hyperlink" Target="http://memories-of-time.blog.cz/0902/victorian-beauty-zenska-mod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860032" y="908720"/>
            <a:ext cx="400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TVÚČH3B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_</a:t>
            </a:r>
            <a:r>
              <a:rPr lang="cs-CZ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6060_NES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14282" y="1571612"/>
            <a:ext cx="87154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Výukový materiál v rámci projektu OPVK 1.5 Peníze středním školám</a:t>
            </a:r>
          </a:p>
          <a:p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Číslo projektu:	CZ.1.07/1.5.00/34.0883 </a:t>
            </a:r>
          </a:p>
          <a:p>
            <a:r>
              <a:rPr lang="cs-CZ" sz="1400" dirty="0" smtClean="0"/>
              <a:t>Název projektu:	Rozvoj vzdělanosti</a:t>
            </a:r>
          </a:p>
          <a:p>
            <a:r>
              <a:rPr lang="cs-CZ" sz="1400" dirty="0" smtClean="0"/>
              <a:t>Číslo šablony:   	III/2</a:t>
            </a:r>
            <a:br>
              <a:rPr lang="cs-CZ" sz="1400" dirty="0" smtClean="0"/>
            </a:br>
            <a:r>
              <a:rPr lang="cs-CZ" sz="1400" dirty="0" smtClean="0"/>
              <a:t>Datum vytvoření:	13. 11. 2012</a:t>
            </a:r>
            <a:br>
              <a:rPr lang="cs-CZ" sz="1400" dirty="0" smtClean="0"/>
            </a:br>
            <a:r>
              <a:rPr lang="cs-CZ" sz="1400" dirty="0" smtClean="0"/>
              <a:t>Autor:		Mgr. Kateřina Nesrstová</a:t>
            </a:r>
          </a:p>
          <a:p>
            <a:r>
              <a:rPr lang="cs-CZ" sz="1400" dirty="0" smtClean="0"/>
              <a:t>Určeno pro předmět:       Tvorba účesu </a:t>
            </a:r>
            <a:br>
              <a:rPr lang="cs-CZ" sz="1400" dirty="0" smtClean="0"/>
            </a:br>
            <a:r>
              <a:rPr lang="cs-CZ" sz="1400" dirty="0" smtClean="0"/>
              <a:t>Tematická oblast:	Historie účesu</a:t>
            </a:r>
            <a:br>
              <a:rPr lang="cs-CZ" sz="1400" dirty="0" smtClean="0"/>
            </a:br>
            <a:r>
              <a:rPr lang="cs-CZ" sz="1400" dirty="0" smtClean="0"/>
              <a:t>Obor vzdělání:	Kadeřník (69-51-H/01), 3. ročník</a:t>
            </a:r>
            <a:br>
              <a:rPr lang="cs-CZ" sz="1400" dirty="0" smtClean="0"/>
            </a:br>
            <a:r>
              <a:rPr lang="cs-CZ" sz="1400" dirty="0" smtClean="0"/>
              <a:t>                                            </a:t>
            </a:r>
            <a:br>
              <a:rPr lang="cs-CZ" sz="1400" dirty="0" smtClean="0"/>
            </a:br>
            <a:r>
              <a:rPr lang="cs-CZ" sz="1400" dirty="0" smtClean="0"/>
              <a:t>Název výukového materiálu: druhá polovina 19. století.</a:t>
            </a:r>
          </a:p>
          <a:p>
            <a:r>
              <a:rPr lang="cs-CZ" sz="1400" dirty="0" smtClean="0"/>
              <a:t>Popis využití: prezentace s úkoly o období 2.polovina 19. století  s využitím dataprojektoru  a notebooku </a:t>
            </a:r>
            <a:br>
              <a:rPr lang="cs-CZ" sz="1400" dirty="0" smtClean="0"/>
            </a:br>
            <a:r>
              <a:rPr lang="cs-CZ" sz="1400" dirty="0" smtClean="0"/>
              <a:t>k prohlubování a upevňování učiva.</a:t>
            </a:r>
          </a:p>
          <a:p>
            <a:pPr lvl="0"/>
            <a:r>
              <a:rPr lang="cs-CZ" sz="1400" dirty="0" smtClean="0"/>
              <a:t>Učitel může využívat ukázky z filmu ANDĚLSKÁ TVÁŘ </a:t>
            </a:r>
            <a:r>
              <a:rPr lang="cs-CZ" sz="1400" smtClean="0"/>
              <a:t>dostupných na </a:t>
            </a:r>
            <a:r>
              <a:rPr lang="cs-CZ" sz="1400" u="sng" dirty="0" smtClean="0">
                <a:hlinkClick r:id="rId3"/>
              </a:rPr>
              <a:t>www.youtube.com</a:t>
            </a:r>
            <a:r>
              <a:rPr lang="cs-CZ" sz="1400" dirty="0" smtClean="0"/>
              <a:t>, kde žákům ukáže dobové kostýmy, účesy a líčení.</a:t>
            </a:r>
          </a:p>
          <a:p>
            <a:pPr lvl="0"/>
            <a:r>
              <a:rPr lang="cs-CZ" sz="1400" dirty="0" smtClean="0"/>
              <a:t>Žáci si zapisují pouze tučně zvýrazněný text z prezentace.</a:t>
            </a:r>
          </a:p>
          <a:p>
            <a:pPr lvl="0"/>
            <a:r>
              <a:rPr lang="cs-CZ" sz="1400" dirty="0" smtClean="0"/>
              <a:t>Na základě výkladu učitele a zápisu žáci řeší úkoly (označeny červeně).</a:t>
            </a:r>
          </a:p>
          <a:p>
            <a:endParaRPr lang="cs-CZ" sz="1400" dirty="0" smtClean="0"/>
          </a:p>
          <a:p>
            <a:r>
              <a:rPr lang="cs-CZ" sz="1400" dirty="0" smtClean="0"/>
              <a:t>Čas:  30 minut</a:t>
            </a:r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984" y="404664"/>
            <a:ext cx="4716016" cy="52070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krinolíny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99992" y="1052736"/>
            <a:ext cx="4644008" cy="5805264"/>
          </a:xfrm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rok 1840 – 1870 </a:t>
            </a:r>
            <a:b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období nazýváno</a:t>
            </a:r>
            <a:b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„</a:t>
            </a: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druhé rokoko</a:t>
            </a: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“ </a:t>
            </a:r>
            <a:b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(kvůli krinolíně),</a:t>
            </a:r>
            <a:endParaRPr lang="cs-CZ" dirty="0"/>
          </a:p>
        </p:txBody>
      </p:sp>
      <p:pic>
        <p:nvPicPr>
          <p:cNvPr id="5" name="Zástupný symbol pro obsah 8" descr="efb3e69aea_42201451_o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3830206"/>
          </a:xfrm>
        </p:spPr>
      </p:pic>
      <p:pic>
        <p:nvPicPr>
          <p:cNvPr id="6" name="Zástupný symbol pro obsah 9" descr="c655a2bd7e_42201079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931917"/>
            <a:ext cx="4716016" cy="392608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3789040"/>
            <a:ext cx="4427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krinolíny</a:t>
            </a: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se vyráběly </a:t>
            </a:r>
            <a:b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z mušelínu, hedvábí,</a:t>
            </a:r>
            <a:b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saténu, taftu, (množství </a:t>
            </a:r>
            <a:b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spodniček),</a:t>
            </a:r>
            <a:endParaRPr lang="cs-CZ" sz="2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krinolínu podpírala</a:t>
            </a:r>
            <a:b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elastická</a:t>
            </a:r>
            <a:b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ocelová obruč</a:t>
            </a: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cs-CZ" sz="2600" dirty="0" smtClean="0">
              <a:latin typeface="Arial" pitchFamily="34" charset="0"/>
            </a:endParaRP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427984" y="0"/>
            <a:ext cx="83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Obr.8 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635896" y="6488668"/>
            <a:ext cx="83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Obr.9 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DOBOVÁ KARIKATURA (1850)</a:t>
            </a:r>
            <a:endParaRPr lang="cs-CZ" dirty="0"/>
          </a:p>
        </p:txBody>
      </p:sp>
      <p:pic>
        <p:nvPicPr>
          <p:cNvPr id="4" name="Zástupný symbol pro obsah 3" descr="1850-crinoline-paro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" y="1552985"/>
            <a:ext cx="9143868" cy="5044367"/>
          </a:xfrm>
        </p:spPr>
      </p:pic>
      <p:sp>
        <p:nvSpPr>
          <p:cNvPr id="5" name="Obdélník 4"/>
          <p:cNvSpPr/>
          <p:nvPr/>
        </p:nvSpPr>
        <p:spPr>
          <a:xfrm>
            <a:off x="8100392" y="1124744"/>
            <a:ext cx="832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Obr.10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-práce\2011-2012\Tvorba účesu\druhá polovina 19.sol\8a0c6f7121_42197926_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0"/>
            <a:ext cx="4755342" cy="6853944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8308578" y="6488668"/>
            <a:ext cx="835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Obr.11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2844" y="1357298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cs typeface="Arial" pitchFamily="34" charset="0"/>
              </a:rPr>
              <a:t>SILUETA DÁMSKÝCH ŠATŮ</a:t>
            </a:r>
          </a:p>
          <a:p>
            <a:r>
              <a:rPr lang="cs-CZ" sz="3600" b="1" dirty="0" smtClean="0">
                <a:cs typeface="Arial" pitchFamily="34" charset="0"/>
              </a:rPr>
              <a:t>OD ROKU 1813 DO ROKU 1887.</a:t>
            </a:r>
            <a:endParaRPr lang="cs-CZ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9e0f75555f_42195680_o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0"/>
            <a:ext cx="4932040" cy="687197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5976" y="6337300"/>
            <a:ext cx="2664296" cy="5207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Turnýra z roku 1871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0"/>
            <a:ext cx="4139952" cy="6381328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po r. 1870 – nový typ</a:t>
            </a:r>
            <a:b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sukně, tzv. </a:t>
            </a:r>
            <a:r>
              <a:rPr lang="cs-CZ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turnýra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b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svrchní sukně zvednutá</a:t>
            </a:r>
            <a:b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nahoru a </a:t>
            </a:r>
            <a:r>
              <a:rPr lang="cs-CZ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 sedu</a:t>
            </a:r>
            <a:br>
              <a:rPr lang="cs-CZ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nabíraná přes</a:t>
            </a:r>
            <a:br>
              <a:rPr lang="cs-CZ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kostru 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(honzík), sukně</a:t>
            </a:r>
            <a:b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byla užší, rozšířený </a:t>
            </a:r>
            <a:b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zadní díl vyztužovala</a:t>
            </a:r>
            <a:b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kostice (žíněné</a:t>
            </a:r>
            <a:b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vycpávky, drátěné </a:t>
            </a:r>
            <a:b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podložky),</a:t>
            </a:r>
            <a:endParaRPr lang="cs-CZ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dekorativní styl</a:t>
            </a:r>
            <a:br>
              <a:rPr lang="cs-CZ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oděvu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vyžadoval</a:t>
            </a:r>
            <a:b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nákladné a těžké </a:t>
            </a:r>
            <a:b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materiály – samet,</a:t>
            </a:r>
            <a:b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brokát.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8311849" y="0"/>
            <a:ext cx="839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Obr.12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38138"/>
          </a:xfrm>
        </p:spPr>
        <p:txBody>
          <a:bodyPr/>
          <a:lstStyle/>
          <a:p>
            <a:r>
              <a:rPr lang="cs-CZ" b="1" dirty="0" smtClean="0"/>
              <a:t>TURNÝRA</a:t>
            </a:r>
            <a:endParaRPr lang="cs-CZ" b="1" dirty="0"/>
          </a:p>
        </p:txBody>
      </p:sp>
      <p:pic>
        <p:nvPicPr>
          <p:cNvPr id="5" name="Zástupný symbol pro obsah 4" descr="tuný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1436" y="1268760"/>
            <a:ext cx="3429550" cy="5608744"/>
          </a:xfrm>
        </p:spPr>
      </p:pic>
      <p:pic>
        <p:nvPicPr>
          <p:cNvPr id="6" name="Zástupný symbol pro obsah 5" descr="18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2199" y="0"/>
            <a:ext cx="5371801" cy="6858000"/>
          </a:xfrm>
        </p:spPr>
      </p:pic>
      <p:sp>
        <p:nvSpPr>
          <p:cNvPr id="7" name="Obdélník 6"/>
          <p:cNvSpPr/>
          <p:nvPr/>
        </p:nvSpPr>
        <p:spPr>
          <a:xfrm>
            <a:off x="8304411" y="0"/>
            <a:ext cx="832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Obr.14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771800" y="6237312"/>
            <a:ext cx="83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Obr.13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cs-CZ" dirty="0" smtClean="0"/>
              <a:t>Oděv ke koupání</a:t>
            </a:r>
            <a:endParaRPr lang="cs-CZ" dirty="0"/>
          </a:p>
        </p:txBody>
      </p:sp>
      <p:pic>
        <p:nvPicPr>
          <p:cNvPr id="4" name="Zástupný symbol pro obsah 3" descr="1883-Bathing-dres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48958"/>
            <a:ext cx="4680520" cy="5709042"/>
          </a:xfrm>
        </p:spPr>
      </p:pic>
      <p:sp>
        <p:nvSpPr>
          <p:cNvPr id="5" name="Obdélník 4"/>
          <p:cNvSpPr/>
          <p:nvPr/>
        </p:nvSpPr>
        <p:spPr>
          <a:xfrm>
            <a:off x="7020272" y="6488668"/>
            <a:ext cx="83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Obr.15</a:t>
            </a:r>
            <a:endParaRPr lang="cs-CZ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/>
            <a:r>
              <a:rPr lang="cs-CZ" dirty="0" smtClean="0"/>
              <a:t>Sportovní oděv</a:t>
            </a:r>
            <a:endParaRPr lang="cs-CZ" dirty="0"/>
          </a:p>
        </p:txBody>
      </p:sp>
      <p:pic>
        <p:nvPicPr>
          <p:cNvPr id="4" name="Zástupný symbol pro obsah 3" descr="1890-riding-cyc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4067" y="1196752"/>
            <a:ext cx="5188033" cy="5472608"/>
          </a:xfrm>
        </p:spPr>
      </p:pic>
      <p:sp>
        <p:nvSpPr>
          <p:cNvPr id="5" name="Obdélník 4"/>
          <p:cNvSpPr/>
          <p:nvPr/>
        </p:nvSpPr>
        <p:spPr>
          <a:xfrm>
            <a:off x="7452320" y="6237312"/>
            <a:ext cx="831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Obr.16</a:t>
            </a:r>
            <a:endParaRPr lang="cs-CZ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034" y="1928803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4. Proč se období od roku 1848 do roku 1870 někdy říká druhé rokoko?</a:t>
            </a:r>
          </a:p>
          <a:p>
            <a:endParaRPr lang="cs-CZ" sz="3200" b="1" dirty="0" smtClean="0"/>
          </a:p>
          <a:p>
            <a:r>
              <a:rPr lang="cs-CZ" sz="3200" b="1" dirty="0" smtClean="0"/>
              <a:t>5. Zakreslete do své osy 3 věci nebo osobnosti typické pro toto období.</a:t>
            </a:r>
          </a:p>
          <a:p>
            <a:endParaRPr lang="cs-CZ" sz="3200" b="1" dirty="0" smtClean="0"/>
          </a:p>
          <a:p>
            <a:r>
              <a:rPr lang="cs-CZ" sz="3200" dirty="0" smtClean="0"/>
              <a:t> 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2428860" y="1142984"/>
            <a:ext cx="3900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ÚKOLY PRO ŽÁKY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ÚPRAVA HLAVY - MUŽI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357158" y="928670"/>
            <a:ext cx="8786842" cy="1636235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kratší vlasy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endParaRPr lang="cs-CZ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špičaté kníry,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dlouhé licousy někdy spojeny s kníry a také i přes bradu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cs-CZ" sz="2400" dirty="0" smtClean="0">
              <a:latin typeface="Arial" pitchFamily="34" charset="0"/>
            </a:endParaRPr>
          </a:p>
          <a:p>
            <a:endParaRPr lang="cs-CZ" sz="3600" dirty="0"/>
          </a:p>
        </p:txBody>
      </p:sp>
      <p:pic>
        <p:nvPicPr>
          <p:cNvPr id="5" name="Zástupný symbol pro obsah 4" descr="crop-182926-cisar-vilem-ii_-a-cisar-frantisek-josef-ii_-se-sesli-ve-vidni__520x2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802577"/>
            <a:ext cx="8435280" cy="4055423"/>
          </a:xfrm>
        </p:spPr>
      </p:pic>
      <p:sp>
        <p:nvSpPr>
          <p:cNvPr id="6" name="Obdélník 5"/>
          <p:cNvSpPr/>
          <p:nvPr/>
        </p:nvSpPr>
        <p:spPr>
          <a:xfrm>
            <a:off x="7786710" y="2428868"/>
            <a:ext cx="96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Obr.17 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754760" cy="52070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ODĚV - MUŽI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960440" cy="5184576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stával se střízlivým </a:t>
            </a:r>
            <a:b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a </a:t>
            </a: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praktickým</a:t>
            </a: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(opak</a:t>
            </a:r>
            <a:b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ženského),</a:t>
            </a:r>
            <a:endParaRPr lang="cs-CZ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měnily se spíš detaily</a:t>
            </a:r>
            <a:b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a materiály než střih,</a:t>
            </a:r>
            <a:endParaRPr lang="cs-CZ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vycházkový oblek –</a:t>
            </a:r>
            <a:b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frak, cylindr, hůlka</a:t>
            </a: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endParaRPr lang="cs-CZ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kabát bez frakových</a:t>
            </a:r>
            <a:b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šosů.</a:t>
            </a:r>
            <a:endParaRPr lang="cs-CZ" sz="2800" dirty="0" smtClean="0">
              <a:latin typeface="Arial" pitchFamily="34" charset="0"/>
            </a:endParaRPr>
          </a:p>
          <a:p>
            <a:endParaRPr lang="cs-CZ" dirty="0"/>
          </a:p>
        </p:txBody>
      </p:sp>
      <p:pic>
        <p:nvPicPr>
          <p:cNvPr id="5" name="Zástupný symbol pro obsah 4" descr="1868-ThomasDArcyMcG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44683"/>
            <a:ext cx="3672408" cy="6800756"/>
          </a:xfrm>
        </p:spPr>
      </p:pic>
      <p:sp>
        <p:nvSpPr>
          <p:cNvPr id="6" name="Obdélník 5"/>
          <p:cNvSpPr/>
          <p:nvPr/>
        </p:nvSpPr>
        <p:spPr>
          <a:xfrm>
            <a:off x="3563888" y="6488668"/>
            <a:ext cx="96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Obr.18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861048"/>
            <a:ext cx="8458200" cy="1222375"/>
          </a:xfrm>
        </p:spPr>
        <p:txBody>
          <a:bodyPr/>
          <a:lstStyle/>
          <a:p>
            <a:pPr algn="ctr"/>
            <a:r>
              <a:rPr lang="cs-CZ" b="1" dirty="0" smtClean="0"/>
              <a:t>Druhá polovina 19. století</a:t>
            </a:r>
            <a:br>
              <a:rPr lang="cs-CZ" b="1" dirty="0" smtClean="0"/>
            </a:br>
            <a:r>
              <a:rPr lang="cs-CZ" b="1" dirty="0" smtClean="0"/>
              <a:t>(</a:t>
            </a:r>
            <a:r>
              <a:rPr lang="cs-CZ" sz="3200" b="1" dirty="0" smtClean="0"/>
              <a:t>druhé rokoko</a:t>
            </a:r>
            <a:r>
              <a:rPr lang="cs-CZ" b="1" dirty="0" smtClean="0"/>
              <a:t>)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5445224"/>
            <a:ext cx="8458200" cy="914400"/>
          </a:xfrm>
        </p:spPr>
        <p:txBody>
          <a:bodyPr/>
          <a:lstStyle/>
          <a:p>
            <a:pPr algn="ctr"/>
            <a:r>
              <a:rPr lang="cs-CZ" b="1" dirty="0" smtClean="0"/>
              <a:t>r. 1848 – 1890 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536504" cy="52070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Oděv po roce 1870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79512" y="1529408"/>
            <a:ext cx="4968552" cy="5328592"/>
          </a:xfr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sako, vesta a kalhoty </a:t>
            </a:r>
            <a:b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z jednotného</a:t>
            </a:r>
            <a:b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materiálu,</a:t>
            </a:r>
            <a:endParaRPr lang="cs-CZ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košile s tvrdým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připínaným límcem 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a tvrdou náprsenkou,</a:t>
            </a:r>
            <a:endParaRPr lang="cs-CZ" sz="3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tradiční kravata,</a:t>
            </a:r>
            <a:b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motýlek, </a:t>
            </a:r>
            <a:endParaRPr lang="cs-CZ" sz="3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buřinka</a:t>
            </a: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černé barvy.</a:t>
            </a:r>
            <a:endParaRPr lang="cs-CZ" sz="3200" dirty="0" smtClean="0">
              <a:latin typeface="Arial" pitchFamily="34" charset="0"/>
            </a:endParaRPr>
          </a:p>
          <a:p>
            <a:endParaRPr lang="cs-CZ" sz="3200" dirty="0"/>
          </a:p>
        </p:txBody>
      </p:sp>
      <p:pic>
        <p:nvPicPr>
          <p:cNvPr id="5" name="Zástupný symbol pro obsah 4" descr="1870-PlaidSu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2755668" cy="6858000"/>
          </a:xfrm>
        </p:spPr>
      </p:pic>
      <p:sp>
        <p:nvSpPr>
          <p:cNvPr id="6" name="Obdélník 5"/>
          <p:cNvSpPr/>
          <p:nvPr/>
        </p:nvSpPr>
        <p:spPr>
          <a:xfrm>
            <a:off x="7740352" y="6488668"/>
            <a:ext cx="96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Obr.19 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2636912"/>
            <a:ext cx="6174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13 - </a:t>
            </a:r>
            <a:r>
              <a:rPr lang="cs-CZ" sz="1400" dirty="0" smtClean="0">
                <a:hlinkClick r:id="rId2"/>
              </a:rPr>
              <a:t>http://www.</a:t>
            </a:r>
            <a:r>
              <a:rPr lang="cs-CZ" sz="1400" dirty="0" err="1" smtClean="0">
                <a:hlinkClick r:id="rId2"/>
              </a:rPr>
              <a:t>korzetorium.cz</a:t>
            </a:r>
            <a:r>
              <a:rPr lang="cs-CZ" sz="1400" dirty="0" smtClean="0">
                <a:hlinkClick r:id="rId2"/>
              </a:rPr>
              <a:t>/zlata-</a:t>
            </a:r>
            <a:r>
              <a:rPr lang="cs-CZ" sz="1400" dirty="0" err="1" smtClean="0">
                <a:hlinkClick r:id="rId2"/>
              </a:rPr>
              <a:t>era</a:t>
            </a:r>
            <a:r>
              <a:rPr lang="cs-CZ" sz="1400" dirty="0" smtClean="0">
                <a:hlinkClick r:id="rId2"/>
              </a:rPr>
              <a:t>-3.html#G1536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467544" y="620688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3 - </a:t>
            </a:r>
            <a:r>
              <a:rPr lang="cs-CZ" sz="1400" dirty="0" smtClean="0">
                <a:hlinkClick r:id="rId3"/>
              </a:rPr>
              <a:t>http://cs.wikipedia.org/wiki/Soubor:Narodni_divadlo_Praha_1881.jpg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539552" y="980728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4 - </a:t>
            </a:r>
            <a:r>
              <a:rPr lang="cs-CZ" sz="1400" dirty="0" smtClean="0">
                <a:hlinkClick r:id="rId4"/>
              </a:rPr>
              <a:t>http://cs.wikipedia.org/wiki/Soubor:Exposition_universelle_de_1867.png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323528" y="299695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17 - </a:t>
            </a:r>
            <a:r>
              <a:rPr lang="cs-CZ" sz="1400" dirty="0" smtClean="0">
                <a:hlinkClick r:id="rId5"/>
              </a:rPr>
              <a:t>http://www.</a:t>
            </a:r>
            <a:r>
              <a:rPr lang="cs-CZ" sz="1400" dirty="0" err="1" smtClean="0">
                <a:hlinkClick r:id="rId5"/>
              </a:rPr>
              <a:t>tyden.cz</a:t>
            </a:r>
            <a:r>
              <a:rPr lang="cs-CZ" sz="1400" dirty="0" smtClean="0">
                <a:hlinkClick r:id="rId5"/>
              </a:rPr>
              <a:t>/rubriky/media/</a:t>
            </a:r>
            <a:r>
              <a:rPr lang="cs-CZ" sz="1400" dirty="0" err="1" smtClean="0">
                <a:hlinkClick r:id="rId5"/>
              </a:rPr>
              <a:t>stolety</a:t>
            </a:r>
            <a:r>
              <a:rPr lang="cs-CZ" sz="1400" dirty="0" smtClean="0">
                <a:hlinkClick r:id="rId5"/>
              </a:rPr>
              <a:t>-</a:t>
            </a:r>
            <a:r>
              <a:rPr lang="cs-CZ" sz="1400" dirty="0" err="1" smtClean="0">
                <a:hlinkClick r:id="rId5"/>
              </a:rPr>
              <a:t>kuryr</a:t>
            </a:r>
            <a:r>
              <a:rPr lang="cs-CZ" sz="1400" dirty="0" smtClean="0">
                <a:hlinkClick r:id="rId5"/>
              </a:rPr>
              <a:t>/socani-</a:t>
            </a:r>
            <a:r>
              <a:rPr lang="cs-CZ" sz="1400" dirty="0" err="1" smtClean="0">
                <a:hlinkClick r:id="rId5"/>
              </a:rPr>
              <a:t>zadaji</a:t>
            </a:r>
            <a:r>
              <a:rPr lang="cs-CZ" sz="1400" dirty="0" smtClean="0">
                <a:hlinkClick r:id="rId5"/>
              </a:rPr>
              <a:t>-</a:t>
            </a:r>
            <a:r>
              <a:rPr lang="cs-CZ" sz="1400" dirty="0" err="1" smtClean="0">
                <a:hlinkClick r:id="rId5"/>
              </a:rPr>
              <a:t>lidove</a:t>
            </a:r>
            <a:r>
              <a:rPr lang="cs-CZ" sz="1400" dirty="0" smtClean="0">
                <a:hlinkClick r:id="rId5"/>
              </a:rPr>
              <a:t>-milice-hornici-</a:t>
            </a:r>
            <a:r>
              <a:rPr lang="cs-CZ" sz="1400" dirty="0" err="1" smtClean="0">
                <a:hlinkClick r:id="rId5"/>
              </a:rPr>
              <a:t>stavkuji</a:t>
            </a:r>
            <a:r>
              <a:rPr lang="cs-CZ" sz="1400" dirty="0" smtClean="0">
                <a:hlinkClick r:id="rId5"/>
              </a:rPr>
              <a:t>-a-</a:t>
            </a:r>
            <a:r>
              <a:rPr lang="cs-CZ" sz="1400" dirty="0" err="1" smtClean="0">
                <a:hlinkClick r:id="rId5"/>
              </a:rPr>
              <a:t>cisari</a:t>
            </a:r>
            <a:r>
              <a:rPr lang="cs-CZ" sz="1400" dirty="0" smtClean="0">
                <a:hlinkClick r:id="rId5"/>
              </a:rPr>
              <a:t>-rokuji_228554.html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467544" y="1988840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6, 7, 10 - </a:t>
            </a:r>
            <a:r>
              <a:rPr lang="cs-CZ" sz="1400" dirty="0" smtClean="0">
                <a:hlinkClick r:id="rId6"/>
              </a:rPr>
              <a:t>http://www.</a:t>
            </a:r>
            <a:r>
              <a:rPr lang="cs-CZ" sz="1400" dirty="0" err="1" smtClean="0">
                <a:hlinkClick r:id="rId6"/>
              </a:rPr>
              <a:t>historiasztuki.com.pl</a:t>
            </a:r>
            <a:r>
              <a:rPr lang="cs-CZ" sz="1400" dirty="0" smtClean="0">
                <a:hlinkClick r:id="rId6"/>
              </a:rPr>
              <a:t>/HISTORIA-UBIORU-13-</a:t>
            </a:r>
            <a:r>
              <a:rPr lang="cs-CZ" sz="1400" dirty="0" err="1" smtClean="0">
                <a:hlinkClick r:id="rId6"/>
              </a:rPr>
              <a:t>HISTORYZMY.html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467544" y="0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1 - </a:t>
            </a:r>
            <a:r>
              <a:rPr lang="cs-CZ" sz="1400" dirty="0" smtClean="0">
                <a:hlinkClick r:id="rId7"/>
              </a:rPr>
              <a:t>http://commons.wikimedia.org/wiki/Franz_Joseph_I._(%C3%96sterreich-Ungarn)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467544" y="332656"/>
            <a:ext cx="86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2 - </a:t>
            </a:r>
            <a:r>
              <a:rPr lang="cs-CZ" sz="1400" dirty="0" smtClean="0">
                <a:hlinkClick r:id="rId8"/>
              </a:rPr>
              <a:t>http://commons.wikimedia.org/wiki/File:Empress_Elisabeth_of_Austria,_everyday_hairstyle.jpg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67544" y="2348880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8, 9, 11, 12, 14, 15, 16, 18, 19 - </a:t>
            </a:r>
            <a:r>
              <a:rPr lang="cs-CZ" sz="1400" dirty="0" smtClean="0">
                <a:hlinkClick r:id="rId9"/>
              </a:rPr>
              <a:t>http://memories-of-time.blog.cz/0902/victorian-beauty-zenska-moda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67544" y="1268760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Obr. č. 5 - LÜHR, G. </a:t>
            </a:r>
            <a:r>
              <a:rPr lang="cs-CZ" sz="14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Výtvarná výchova a základní techniky pro učební obor kadeřník. </a:t>
            </a:r>
            <a:r>
              <a:rPr lang="cs-CZ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Praha : Sobotáles cz, 2004.</a:t>
            </a:r>
            <a:endParaRPr lang="cs-CZ" sz="1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ISBN 80-86706-03-6. s. 140</a:t>
            </a:r>
            <a:endParaRPr lang="cs-CZ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21191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 Evropě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vlna revolucí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tón v módě udával francouzský císařský</a:t>
            </a:r>
            <a:b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dvůr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cs-CZ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Eugenie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Napoleon III.),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 nás František Josef II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císařovna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Sissi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 Anglii královna Viktorie 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(r. 1837 – 1901: </a:t>
            </a:r>
            <a:b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viktoriánská Anglie – největší rozkvět a sláva),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(1860 –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 USA 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zvolen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prezident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odpůrce </a:t>
            </a:r>
            <a:b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otroctví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A. Lincoln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1861 – 1865 - občanská </a:t>
            </a:r>
            <a:b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válka sever proti jihu).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/>
              <a:t>RAKOUSKO-UHERSKO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2910" y="908720"/>
            <a:ext cx="3214710" cy="63976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František Josef I.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355976" y="908720"/>
            <a:ext cx="4608512" cy="639762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Alžběta Bavorská (Sissi)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 descr="Franz Josef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1" y="1418575"/>
            <a:ext cx="3290852" cy="5439426"/>
          </a:xfrm>
        </p:spPr>
      </p:pic>
      <p:pic>
        <p:nvPicPr>
          <p:cNvPr id="8" name="Zástupný symbol pro obsah 7" descr="230px-Erzsebet_kiralyne_photo_186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43921"/>
            <a:ext cx="3778105" cy="5414080"/>
          </a:xfrm>
        </p:spPr>
      </p:pic>
      <p:sp>
        <p:nvSpPr>
          <p:cNvPr id="9" name="Obdélník 8"/>
          <p:cNvSpPr/>
          <p:nvPr/>
        </p:nvSpPr>
        <p:spPr>
          <a:xfrm>
            <a:off x="611560" y="6488668"/>
            <a:ext cx="83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Obr.1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740352" y="6488668"/>
            <a:ext cx="83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Obr.2 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300" b="1" dirty="0" smtClean="0"/>
              <a:t>Národní divadlo v Praze </a:t>
            </a:r>
            <a:br>
              <a:rPr lang="cs-CZ" sz="5300" b="1" dirty="0" smtClean="0"/>
            </a:br>
            <a:r>
              <a:rPr lang="cs-CZ" dirty="0" smtClean="0"/>
              <a:t>(Postaveno v r. 1862)</a:t>
            </a:r>
            <a:endParaRPr lang="cs-CZ" dirty="0"/>
          </a:p>
        </p:txBody>
      </p:sp>
      <p:pic>
        <p:nvPicPr>
          <p:cNvPr id="4" name="Zástupný symbol pro obsah 3" descr="Narodni_divadlo_Praha_1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00199"/>
            <a:ext cx="6852727" cy="5080807"/>
          </a:xfrm>
        </p:spPr>
      </p:pic>
      <p:sp>
        <p:nvSpPr>
          <p:cNvPr id="5" name="Obdélník 4"/>
          <p:cNvSpPr/>
          <p:nvPr/>
        </p:nvSpPr>
        <p:spPr>
          <a:xfrm>
            <a:off x="7020272" y="1844824"/>
            <a:ext cx="83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Obr.3 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i="1" dirty="0" smtClean="0"/>
              <a:t>Světová výstava umění a průmyslu</a:t>
            </a:r>
            <a:r>
              <a:rPr lang="cs-CZ" sz="4000" dirty="0" smtClean="0"/>
              <a:t> </a:t>
            </a:r>
            <a:br>
              <a:rPr lang="cs-CZ" sz="4000" dirty="0" smtClean="0"/>
            </a:br>
            <a:r>
              <a:rPr lang="cs-CZ" sz="4000" i="1" dirty="0" smtClean="0"/>
              <a:t>v Paříži</a:t>
            </a:r>
            <a:r>
              <a:rPr lang="cs-CZ" sz="4000" dirty="0" smtClean="0"/>
              <a:t>, </a:t>
            </a:r>
            <a:br>
              <a:rPr lang="cs-CZ" sz="4000" dirty="0" smtClean="0"/>
            </a:br>
            <a:r>
              <a:rPr lang="cs-CZ" sz="2700" b="0" dirty="0" smtClean="0"/>
              <a:t>zúčastnilo se jí 50 226 vystavovatelů </a:t>
            </a:r>
            <a:br>
              <a:rPr lang="cs-CZ" sz="2700" b="0" dirty="0" smtClean="0"/>
            </a:br>
            <a:r>
              <a:rPr lang="cs-CZ" sz="2700" b="0" dirty="0" smtClean="0"/>
              <a:t>ze 41 zemí.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0" y="2564904"/>
            <a:ext cx="8892480" cy="4293096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technický pokrok </a:t>
            </a:r>
          </a:p>
          <a:p>
            <a:pPr lvl="0"/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např. vynález </a:t>
            </a:r>
          </a:p>
          <a:p>
            <a:pPr lvl="0"/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šicího stroje 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(1858)</a:t>
            </a:r>
          </a:p>
          <a:p>
            <a:pPr lvl="0"/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(rozmach konfekce),</a:t>
            </a:r>
          </a:p>
          <a:p>
            <a:pPr lvl="0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ideálem se stala </a:t>
            </a:r>
            <a:b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žena zámožná</a:t>
            </a: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lvl="0"/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obklopená přepychem</a:t>
            </a: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kterou by práce ponižovala, 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oděv dokazoval postavení ve společnosti.</a:t>
            </a:r>
            <a:endParaRPr lang="cs-CZ" sz="2800" dirty="0" smtClean="0">
              <a:latin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cs-CZ" dirty="0" smtClean="0">
              <a:latin typeface="Arial" pitchFamily="34" charset="0"/>
            </a:endParaRPr>
          </a:p>
          <a:p>
            <a:endParaRPr lang="cs-CZ" dirty="0"/>
          </a:p>
        </p:txBody>
      </p:sp>
      <p:pic>
        <p:nvPicPr>
          <p:cNvPr id="5" name="Zástupný symbol pro obsah 4" descr="800px-Exposition_universelle_de_1867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7335" y="1844824"/>
            <a:ext cx="5716665" cy="3744416"/>
          </a:xfrm>
        </p:spPr>
      </p:pic>
      <p:sp>
        <p:nvSpPr>
          <p:cNvPr id="6" name="Obdélník 5"/>
          <p:cNvSpPr/>
          <p:nvPr/>
        </p:nvSpPr>
        <p:spPr>
          <a:xfrm>
            <a:off x="8305244" y="1484784"/>
            <a:ext cx="83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Obr.4 </a:t>
            </a:r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71736" y="571480"/>
            <a:ext cx="3900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ÚKOLY PRO ŽÁKY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8596" y="1428736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3200" b="1" dirty="0" smtClean="0"/>
              <a:t>Kdo vládl v Rakousko-Uherské monarchii?</a:t>
            </a:r>
          </a:p>
          <a:p>
            <a:pPr marL="514350" indent="-514350">
              <a:buAutoNum type="arabicPeriod"/>
            </a:pPr>
            <a:endParaRPr lang="cs-CZ" sz="3200" b="1" dirty="0" smtClean="0"/>
          </a:p>
          <a:p>
            <a:pPr marL="514350" indent="-514350">
              <a:buAutoNum type="arabicPeriod"/>
            </a:pPr>
            <a:r>
              <a:rPr lang="cs-CZ" sz="3200" b="1" dirty="0" smtClean="0"/>
              <a:t>Jakou přezdívku měla císařovna?</a:t>
            </a:r>
            <a:r>
              <a:rPr lang="cs-CZ" sz="3200" dirty="0" smtClean="0"/>
              <a:t> </a:t>
            </a:r>
          </a:p>
          <a:p>
            <a:pPr marL="514350" indent="-514350">
              <a:buAutoNum type="arabicPeriod"/>
            </a:pPr>
            <a:endParaRPr lang="cs-CZ" sz="3200" b="1" dirty="0" smtClean="0"/>
          </a:p>
          <a:p>
            <a:pPr marL="514350" indent="-514350">
              <a:buAutoNum type="arabicPeriod"/>
            </a:pPr>
            <a:r>
              <a:rPr lang="cs-CZ" sz="3200" b="1" dirty="0" smtClean="0"/>
              <a:t>Kde se konala 4. světová výstava umění </a:t>
            </a:r>
            <a:br>
              <a:rPr lang="cs-CZ" sz="3200" b="1" dirty="0" smtClean="0"/>
            </a:br>
            <a:r>
              <a:rPr lang="cs-CZ" sz="3200" b="1" dirty="0" smtClean="0"/>
              <a:t>a průmyslu v roce 1867?</a:t>
            </a:r>
            <a:endParaRPr lang="cs-CZ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74840" cy="116205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ÚPRAVA HLAVY - ŽENY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142844" y="1643050"/>
            <a:ext cx="4786346" cy="5214950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účes se česal do výšky,</a:t>
            </a:r>
            <a:b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do čela spadalo několik</a:t>
            </a:r>
            <a:b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kadeří </a:t>
            </a: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(účesy </a:t>
            </a: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nebyly tak </a:t>
            </a:r>
            <a:b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ohromné jako v rokoku</a:t>
            </a: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cs-CZ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 týlu vlasy rozpuštěny,</a:t>
            </a:r>
            <a:b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natočeny do svislých</a:t>
            </a:r>
            <a:b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loken</a:t>
            </a: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lokny doplněné </a:t>
            </a: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stužkami </a:t>
            </a:r>
            <a:b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a květinami</a:t>
            </a: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cs-CZ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malé kloboučky </a:t>
            </a: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 peřím </a:t>
            </a:r>
            <a:b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chránily pleť před sluncem.</a:t>
            </a:r>
            <a:endParaRPr lang="cs-CZ" sz="2800" dirty="0"/>
          </a:p>
        </p:txBody>
      </p:sp>
      <p:pic>
        <p:nvPicPr>
          <p:cNvPr id="5" name="Zástupný symbol pro obsah 4" descr="secese 3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09702" y="764704"/>
            <a:ext cx="4334298" cy="5681748"/>
          </a:xfrm>
        </p:spPr>
      </p:pic>
      <p:sp>
        <p:nvSpPr>
          <p:cNvPr id="6" name="Obdélník 5"/>
          <p:cNvSpPr/>
          <p:nvPr/>
        </p:nvSpPr>
        <p:spPr>
          <a:xfrm>
            <a:off x="8305244" y="6488668"/>
            <a:ext cx="83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Obr.5 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tabLst>
                <a:tab pos="457200" algn="l"/>
              </a:tabLst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251520" y="0"/>
            <a:ext cx="4896544" cy="5085184"/>
          </a:xfr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cs-CZ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cs-CZ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Těsná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šněrovačka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(i při koupání),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na korzetech </a:t>
            </a:r>
            <a:r>
              <a:rPr lang="cs-CZ" sz="2800" b="1" dirty="0" smtClean="0"/>
              <a:t>kovová očka </a:t>
            </a:r>
            <a:br>
              <a:rPr lang="cs-CZ" sz="2800" b="1" dirty="0" smtClean="0"/>
            </a:br>
            <a:r>
              <a:rPr lang="cs-CZ" sz="2800" b="1" dirty="0" smtClean="0"/>
              <a:t>  a háčky na přední ocelové</a:t>
            </a:r>
            <a:br>
              <a:rPr lang="cs-CZ" sz="2800" b="1" dirty="0" smtClean="0"/>
            </a:br>
            <a:r>
              <a:rPr lang="cs-CZ" sz="2800" b="1" dirty="0" smtClean="0"/>
              <a:t>  výztuži</a:t>
            </a:r>
            <a:r>
              <a:rPr lang="cs-CZ" dirty="0" smtClean="0"/>
              <a:t>.</a:t>
            </a:r>
            <a:endParaRPr lang="cs-CZ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" name="Zástupný symbol pro obsah 4" descr="Gorset-18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57400"/>
            <a:ext cx="3492437" cy="4800600"/>
          </a:xfrm>
        </p:spPr>
      </p:pic>
      <p:pic>
        <p:nvPicPr>
          <p:cNvPr id="6" name="Zástupný symbol pro obsah 5" descr="Gorset-1878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0878" y="0"/>
            <a:ext cx="3983122" cy="532859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508104" y="5301208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Letní korzet z roku 1890 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0" y="6488668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Korzet z roku 1880 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827584" y="5445224"/>
            <a:ext cx="83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Obr.6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283968" y="0"/>
            <a:ext cx="83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Obr.7 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328</TotalTime>
  <Words>349</Words>
  <Application>Microsoft Office PowerPoint</Application>
  <PresentationFormat>Předvádění na obrazovce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Cesta</vt:lpstr>
      <vt:lpstr>Snímek 1</vt:lpstr>
      <vt:lpstr>Druhá polovina 19. století (druhé rokoko) </vt:lpstr>
      <vt:lpstr>Snímek 3</vt:lpstr>
      <vt:lpstr>RAKOUSKO-UHERSKO</vt:lpstr>
      <vt:lpstr>Národní divadlo v Praze  (Postaveno v r. 1862)</vt:lpstr>
      <vt:lpstr>Světová výstava umění a průmyslu  v Paříži,  zúčastnilo se jí 50 226 vystavovatelů  ze 41 zemí. </vt:lpstr>
      <vt:lpstr>Snímek 7</vt:lpstr>
      <vt:lpstr>ÚPRAVA HLAVY - ŽENY</vt:lpstr>
      <vt:lpstr>  </vt:lpstr>
      <vt:lpstr>krinolíny</vt:lpstr>
      <vt:lpstr>DOBOVÁ KARIKATURA (1850)</vt:lpstr>
      <vt:lpstr>Snímek 12</vt:lpstr>
      <vt:lpstr>Turnýra z roku 1871</vt:lpstr>
      <vt:lpstr>TURNÝRA</vt:lpstr>
      <vt:lpstr>Oděv ke koupání</vt:lpstr>
      <vt:lpstr>Sportovní oděv</vt:lpstr>
      <vt:lpstr>Snímek 17</vt:lpstr>
      <vt:lpstr>ÚPRAVA HLAVY - MUŽI</vt:lpstr>
      <vt:lpstr>ODĚV - MUŽI</vt:lpstr>
      <vt:lpstr>Oděv po roce 1870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Druhá polovina 19. století </dc:title>
  <cp:lastModifiedBy>ucitel</cp:lastModifiedBy>
  <cp:revision>62</cp:revision>
  <dcterms:modified xsi:type="dcterms:W3CDTF">2012-12-03T10:41:06Z</dcterms:modified>
</cp:coreProperties>
</file>