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2" r:id="rId6"/>
    <p:sldId id="260" r:id="rId7"/>
    <p:sldId id="269" r:id="rId8"/>
    <p:sldId id="261" r:id="rId9"/>
    <p:sldId id="268" r:id="rId10"/>
    <p:sldId id="264" r:id="rId11"/>
    <p:sldId id="267" r:id="rId12"/>
    <p:sldId id="270"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AF6E8F-107B-4C27-B948-666B1A7A4A95}" type="datetimeFigureOut">
              <a:rPr lang="cs-CZ" smtClean="0"/>
              <a:pPr/>
              <a:t>24.9.2012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85971E-9B69-4CEB-A72B-FFA616462D8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A8CBE5F-7AAD-4A39-AF53-9AA37993EEAB}" type="datetimeFigureOut">
              <a:rPr lang="cs-CZ" smtClean="0"/>
              <a:pPr/>
              <a:t>24.9.2012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A8CBE5F-7AAD-4A39-AF53-9AA37993EEAB}" type="datetimeFigureOut">
              <a:rPr lang="cs-CZ" smtClean="0"/>
              <a:pPr/>
              <a:t>24.9.2012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A8CBE5F-7AAD-4A39-AF53-9AA37993EEAB}" type="datetimeFigureOut">
              <a:rPr lang="cs-CZ" smtClean="0"/>
              <a:pPr/>
              <a:t>24.9.2012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A8CBE5F-7AAD-4A39-AF53-9AA37993EEAB}" type="datetimeFigureOut">
              <a:rPr lang="cs-CZ" smtClean="0"/>
              <a:pPr/>
              <a:t>24.9.2012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A8CBE5F-7AAD-4A39-AF53-9AA37993EEAB}" type="datetimeFigureOut">
              <a:rPr lang="cs-CZ" smtClean="0"/>
              <a:pPr/>
              <a:t>24.9.2012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A8CBE5F-7AAD-4A39-AF53-9AA37993EEAB}" type="datetimeFigureOut">
              <a:rPr lang="cs-CZ" smtClean="0"/>
              <a:pPr/>
              <a:t>24.9.2012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A2C78B-387B-459D-AA2F-058CFD336B2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CBE5F-7AAD-4A39-AF53-9AA37993EEAB}" type="datetimeFigureOut">
              <a:rPr lang="cs-CZ" smtClean="0"/>
              <a:pPr/>
              <a:t>24.9.2012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2C78B-387B-459D-AA2F-058CFD336B2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052736"/>
            <a:ext cx="7772400" cy="5256584"/>
          </a:xfrm>
        </p:spPr>
        <p:txBody>
          <a:bodyPr>
            <a:noAutofit/>
          </a:bodyPr>
          <a:lstStyle/>
          <a:p>
            <a:pPr algn="l">
              <a:lnSpc>
                <a:spcPct val="150000"/>
              </a:lnSpc>
            </a:pPr>
            <a:r>
              <a:rPr kumimoji="0" lang="cs-CZ" sz="1800" b="1" dirty="0" smtClean="0">
                <a:latin typeface="Times New Roman" pitchFamily="18" charset="0"/>
                <a:cs typeface="Times New Roman" pitchFamily="18" charset="0"/>
              </a:rPr>
              <a:t>     Výukový materiál v rámci projektu OPVK 1.5 Peníze středním </a:t>
            </a:r>
            <a:r>
              <a:rPr kumimoji="0" lang="cs-CZ" sz="1800" b="1" dirty="0" smtClean="0">
                <a:latin typeface="Times New Roman" pitchFamily="18" charset="0"/>
                <a:cs typeface="Times New Roman" pitchFamily="18" charset="0"/>
              </a:rPr>
              <a:t>školám</a:t>
            </a:r>
            <a:r>
              <a:rPr kumimoji="0" lang="cs-CZ" sz="1800" b="1" dirty="0" smtClean="0">
                <a:latin typeface="Times New Roman" pitchFamily="18" charset="0"/>
                <a:cs typeface="Times New Roman" pitchFamily="18" charset="0"/>
              </a:rPr>
              <a:t/>
            </a:r>
            <a:br>
              <a:rPr kumimoji="0" lang="cs-CZ" sz="1800" b="1" dirty="0" smtClean="0">
                <a:latin typeface="Times New Roman" pitchFamily="18" charset="0"/>
                <a:cs typeface="Times New Roman" pitchFamily="18" charset="0"/>
              </a:rPr>
            </a:br>
            <a:r>
              <a:rPr kumimoji="0" lang="cs-CZ" sz="1800" b="1" dirty="0" smtClean="0">
                <a:latin typeface="Times New Roman" pitchFamily="18" charset="0"/>
                <a:cs typeface="Times New Roman" pitchFamily="18" charset="0"/>
              </a:rPr>
              <a:t/>
            </a:r>
            <a:br>
              <a:rPr kumimoji="0" lang="cs-CZ" sz="18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a:t>
            </a:r>
            <a:r>
              <a:rPr kumimoji="0" lang="cs-CZ" sz="1600" b="1" dirty="0" smtClean="0">
                <a:latin typeface="Times New Roman" pitchFamily="18" charset="0"/>
                <a:cs typeface="Times New Roman" pitchFamily="18" charset="0"/>
              </a:rPr>
              <a:t>projektu:</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CZ.1.07/1.5.00/34.0883</a:t>
            </a:r>
            <a:r>
              <a:rPr kumimoji="0" lang="cs-CZ" sz="1600" b="1" dirty="0" smtClean="0">
                <a:latin typeface="Times New Roman" pitchFamily="18" charset="0"/>
                <a:cs typeface="Times New Roman" pitchFamily="18" charset="0"/>
              </a:rPr>
              <a:t>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projektu:		</a:t>
            </a:r>
            <a:r>
              <a:rPr kumimoji="0" lang="cs-CZ" sz="1600" dirty="0" smtClean="0">
                <a:latin typeface="Times New Roman" pitchFamily="18" charset="0"/>
                <a:cs typeface="Times New Roman" pitchFamily="18" charset="0"/>
              </a:rPr>
              <a:t>Rozvoj vzdělanosti</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šablony:   		</a:t>
            </a:r>
            <a:r>
              <a:rPr kumimoji="0" lang="cs-CZ" sz="1600" dirty="0" smtClean="0">
                <a:latin typeface="Times New Roman" pitchFamily="18" charset="0"/>
                <a:cs typeface="Times New Roman" pitchFamily="18" charset="0"/>
              </a:rPr>
              <a:t>III/2</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Datum vytvoření:		</a:t>
            </a:r>
            <a:r>
              <a:rPr lang="cs-CZ" sz="1600" dirty="0" smtClean="0">
                <a:latin typeface="Times New Roman" pitchFamily="18" charset="0"/>
                <a:cs typeface="Times New Roman" pitchFamily="18" charset="0"/>
              </a:rPr>
              <a:t>8</a:t>
            </a:r>
            <a:r>
              <a:rPr kumimoji="0" lang="cs-CZ" sz="1600" dirty="0" smtClean="0">
                <a:latin typeface="Times New Roman" pitchFamily="18" charset="0"/>
                <a:cs typeface="Times New Roman" pitchFamily="18" charset="0"/>
              </a:rPr>
              <a:t>. 9</a:t>
            </a:r>
            <a:r>
              <a:rPr kumimoji="0" lang="cs-CZ" sz="1600" dirty="0" smtClean="0">
                <a:latin typeface="Times New Roman" pitchFamily="18" charset="0"/>
                <a:cs typeface="Times New Roman" pitchFamily="18" charset="0"/>
              </a:rPr>
              <a:t>. 2012</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Autor:			</a:t>
            </a:r>
            <a:r>
              <a:rPr kumimoji="0" lang="cs-CZ" sz="1600" dirty="0" smtClean="0">
                <a:latin typeface="Times New Roman" pitchFamily="18" charset="0"/>
                <a:cs typeface="Times New Roman" pitchFamily="18" charset="0"/>
              </a:rPr>
              <a:t>Ing. Ivana Náplavová</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Určeno pro předmět:	</a:t>
            </a:r>
            <a:r>
              <a:rPr kumimoji="0" lang="cs-CZ" sz="1600" dirty="0" smtClean="0">
                <a:latin typeface="Times New Roman" pitchFamily="18" charset="0"/>
                <a:cs typeface="Times New Roman" pitchFamily="18" charset="0"/>
              </a:rPr>
              <a:t>První pomoc </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Tematická oblast:</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Integrovaný záchranný systém, jednotný postup při 				poskytování první pomoci, mimořádné situace</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Obor vzdělání:</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Masér sportovní a rekondiční 69-41-L/002 1. ročník</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výukového materiálu: 	</a:t>
            </a:r>
            <a:r>
              <a:rPr kumimoji="0" lang="cs-CZ" sz="1600" dirty="0" smtClean="0">
                <a:latin typeface="Times New Roman" pitchFamily="18" charset="0"/>
                <a:cs typeface="Times New Roman" pitchFamily="18" charset="0"/>
              </a:rPr>
              <a:t>Výuková prezentace: Základní pojmy v první pomoci</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Popis využití:		</a:t>
            </a:r>
            <a:r>
              <a:rPr kumimoji="0" lang="cs-CZ" sz="1600" dirty="0" smtClean="0">
                <a:latin typeface="Times New Roman" pitchFamily="18" charset="0"/>
                <a:cs typeface="Times New Roman" pitchFamily="18" charset="0"/>
              </a:rPr>
              <a:t>Vysvětlení základních </a:t>
            </a:r>
            <a:r>
              <a:rPr kumimoji="0" lang="cs-CZ" sz="1600" dirty="0" smtClean="0">
                <a:latin typeface="Times New Roman" pitchFamily="18" charset="0"/>
                <a:cs typeface="Times New Roman" pitchFamily="18" charset="0"/>
              </a:rPr>
              <a:t>pojmů, rozdělení pomocí, schéma </a:t>
            </a:r>
            <a:br>
              <a:rPr kumimoji="0" lang="cs-CZ" sz="1600" dirty="0" smtClean="0">
                <a:latin typeface="Times New Roman" pitchFamily="18" charset="0"/>
                <a:cs typeface="Times New Roman" pitchFamily="18" charset="0"/>
              </a:rPr>
            </a:br>
            <a:r>
              <a:rPr kumimoji="0" lang="cs-CZ" sz="1600" dirty="0" smtClean="0">
                <a:latin typeface="Times New Roman" pitchFamily="18" charset="0"/>
                <a:cs typeface="Times New Roman" pitchFamily="18" charset="0"/>
              </a:rPr>
              <a:t>			první pomoci</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Čas:  			</a:t>
            </a:r>
            <a:r>
              <a:rPr kumimoji="0" lang="cs-CZ" sz="1600" dirty="0" smtClean="0">
                <a:latin typeface="Times New Roman" pitchFamily="18" charset="0"/>
                <a:cs typeface="Times New Roman" pitchFamily="18" charset="0"/>
              </a:rPr>
              <a:t>20 minut</a:t>
            </a:r>
            <a:r>
              <a:rPr kumimoji="0" lang="cs-CZ" sz="1800" b="1" dirty="0" smtClean="0">
                <a:solidFill>
                  <a:schemeClr val="tx2"/>
                </a:solidFill>
              </a:rPr>
              <a:t/>
            </a:r>
            <a:br>
              <a:rPr kumimoji="0" lang="cs-CZ" sz="1800" b="1" dirty="0" smtClean="0">
                <a:solidFill>
                  <a:schemeClr val="tx2"/>
                </a:solidFill>
              </a:rPr>
            </a:br>
            <a:endParaRPr lang="cs-CZ" sz="1800" dirty="0"/>
          </a:p>
        </p:txBody>
      </p:sp>
      <p:sp>
        <p:nvSpPr>
          <p:cNvPr id="3" name="Podnadpis 2"/>
          <p:cNvSpPr>
            <a:spLocks noGrp="1"/>
          </p:cNvSpPr>
          <p:nvPr>
            <p:ph type="subTitle" idx="1"/>
          </p:nvPr>
        </p:nvSpPr>
        <p:spPr>
          <a:xfrm>
            <a:off x="5148064" y="332656"/>
            <a:ext cx="3376464" cy="360040"/>
          </a:xfrm>
        </p:spPr>
        <p:txBody>
          <a:bodyPr>
            <a:normAutofit fontScale="55000" lnSpcReduction="20000"/>
          </a:bodyPr>
          <a:lstStyle/>
          <a:p>
            <a:r>
              <a:rPr lang="cs-CZ" dirty="0" smtClean="0">
                <a:solidFill>
                  <a:schemeClr val="tx1"/>
                </a:solidFill>
              </a:rPr>
              <a:t>VY_32_INOVACE_PPM10260NÁP</a:t>
            </a:r>
            <a:endParaRPr lang="cs-CZ" dirty="0">
              <a:solidFill>
                <a:schemeClr val="tx1"/>
              </a:solidFill>
            </a:endParaRPr>
          </a:p>
        </p:txBody>
      </p:sp>
      <p:pic>
        <p:nvPicPr>
          <p:cNvPr id="1026" name="Picture 2" descr="C:\Users\Paul\Documents\mamca\sablony\loga\loga_pruhledne.gif"/>
          <p:cNvPicPr>
            <a:picLocks noChangeAspect="1" noChangeArrowheads="1"/>
          </p:cNvPicPr>
          <p:nvPr/>
        </p:nvPicPr>
        <p:blipFill>
          <a:blip r:embed="rId2" cstate="print"/>
          <a:srcRect/>
          <a:stretch>
            <a:fillRect/>
          </a:stretch>
        </p:blipFill>
        <p:spPr bwMode="auto">
          <a:xfrm>
            <a:off x="251520" y="0"/>
            <a:ext cx="4355976" cy="80421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Skupina 76"/>
          <p:cNvGrpSpPr/>
          <p:nvPr/>
        </p:nvGrpSpPr>
        <p:grpSpPr>
          <a:xfrm>
            <a:off x="1187624" y="476672"/>
            <a:ext cx="6840760" cy="4824536"/>
            <a:chOff x="395536" y="908720"/>
            <a:chExt cx="8280920" cy="5760640"/>
          </a:xfrm>
        </p:grpSpPr>
        <p:sp>
          <p:nvSpPr>
            <p:cNvPr id="4" name="Obdélník 3"/>
            <p:cNvSpPr/>
            <p:nvPr/>
          </p:nvSpPr>
          <p:spPr>
            <a:xfrm>
              <a:off x="2843808" y="908720"/>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9" name="Obdélník 8"/>
            <p:cNvSpPr/>
            <p:nvPr/>
          </p:nvSpPr>
          <p:spPr>
            <a:xfrm>
              <a:off x="467544"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21" name="Obdélník 20"/>
            <p:cNvSpPr/>
            <p:nvPr/>
          </p:nvSpPr>
          <p:spPr>
            <a:xfrm>
              <a:off x="755576" y="1844824"/>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smtClean="0"/>
            </a:p>
          </p:txBody>
        </p:sp>
        <p:sp>
          <p:nvSpPr>
            <p:cNvPr id="23" name="Obdélník 22"/>
            <p:cNvSpPr/>
            <p:nvPr/>
          </p:nvSpPr>
          <p:spPr>
            <a:xfrm>
              <a:off x="5292080" y="1844824"/>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smtClean="0"/>
            </a:p>
          </p:txBody>
        </p:sp>
        <p:sp>
          <p:nvSpPr>
            <p:cNvPr id="27" name="Obdélník 26"/>
            <p:cNvSpPr/>
            <p:nvPr/>
          </p:nvSpPr>
          <p:spPr>
            <a:xfrm>
              <a:off x="7164288"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0" name="Obdélník 29"/>
            <p:cNvSpPr/>
            <p:nvPr/>
          </p:nvSpPr>
          <p:spPr>
            <a:xfrm>
              <a:off x="2555776"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4" name="Obdélník 33"/>
            <p:cNvSpPr/>
            <p:nvPr/>
          </p:nvSpPr>
          <p:spPr>
            <a:xfrm>
              <a:off x="5004048"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5" name="Obdélník 34"/>
            <p:cNvSpPr/>
            <p:nvPr/>
          </p:nvSpPr>
          <p:spPr>
            <a:xfrm>
              <a:off x="395536" y="3861048"/>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6" name="Obdélník 35"/>
            <p:cNvSpPr/>
            <p:nvPr/>
          </p:nvSpPr>
          <p:spPr>
            <a:xfrm>
              <a:off x="4499992" y="3861048"/>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7" name="Obdélník 36"/>
            <p:cNvSpPr/>
            <p:nvPr/>
          </p:nvSpPr>
          <p:spPr>
            <a:xfrm>
              <a:off x="827584" y="4653136"/>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38" name="Obdélník 37"/>
            <p:cNvSpPr/>
            <p:nvPr/>
          </p:nvSpPr>
          <p:spPr>
            <a:xfrm>
              <a:off x="4788024" y="4653136"/>
              <a:ext cx="3168352"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smtClean="0"/>
            </a:p>
          </p:txBody>
        </p:sp>
        <p:sp>
          <p:nvSpPr>
            <p:cNvPr id="39" name="Obdélník 38"/>
            <p:cNvSpPr/>
            <p:nvPr/>
          </p:nvSpPr>
          <p:spPr>
            <a:xfrm>
              <a:off x="827584" y="5445224"/>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40" name="Obdélník 39"/>
            <p:cNvSpPr/>
            <p:nvPr/>
          </p:nvSpPr>
          <p:spPr>
            <a:xfrm>
              <a:off x="467544" y="6165304"/>
              <a:ext cx="295232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41" name="Obdélník 40"/>
            <p:cNvSpPr/>
            <p:nvPr/>
          </p:nvSpPr>
          <p:spPr>
            <a:xfrm>
              <a:off x="5364088" y="5445224"/>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smtClean="0"/>
            </a:p>
          </p:txBody>
        </p:sp>
        <p:sp>
          <p:nvSpPr>
            <p:cNvPr id="42" name="Obdélník 41"/>
            <p:cNvSpPr/>
            <p:nvPr/>
          </p:nvSpPr>
          <p:spPr>
            <a:xfrm>
              <a:off x="5364088" y="6237312"/>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cxnSp>
          <p:nvCxnSpPr>
            <p:cNvPr id="44" name="Přímá spojovací šipka 43"/>
            <p:cNvCxnSpPr/>
            <p:nvPr/>
          </p:nvCxnSpPr>
          <p:spPr>
            <a:xfrm>
              <a:off x="4644008" y="1556792"/>
              <a:ext cx="2160240"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Přímá spojovací šipka 45"/>
            <p:cNvCxnSpPr/>
            <p:nvPr/>
          </p:nvCxnSpPr>
          <p:spPr>
            <a:xfrm flipH="1">
              <a:off x="2195736" y="1556792"/>
              <a:ext cx="2016224"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Přímá spojovací šipka 47"/>
            <p:cNvCxnSpPr/>
            <p:nvPr/>
          </p:nvCxnSpPr>
          <p:spPr>
            <a:xfrm>
              <a:off x="7164288" y="2492896"/>
              <a:ext cx="792088"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Přímá spojovací šipka 49"/>
            <p:cNvCxnSpPr/>
            <p:nvPr/>
          </p:nvCxnSpPr>
          <p:spPr>
            <a:xfrm flipH="1">
              <a:off x="5868144" y="2492896"/>
              <a:ext cx="64807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Přímá spojovací šipka 51"/>
            <p:cNvCxnSpPr/>
            <p:nvPr/>
          </p:nvCxnSpPr>
          <p:spPr>
            <a:xfrm>
              <a:off x="2483768" y="2492896"/>
              <a:ext cx="864096"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Přímá spojovací šipka 53"/>
            <p:cNvCxnSpPr/>
            <p:nvPr/>
          </p:nvCxnSpPr>
          <p:spPr>
            <a:xfrm flipH="1">
              <a:off x="1331640" y="2492896"/>
              <a:ext cx="792088"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Přímá spojovací šipka 55"/>
            <p:cNvCxnSpPr/>
            <p:nvPr/>
          </p:nvCxnSpPr>
          <p:spPr>
            <a:xfrm>
              <a:off x="1259631" y="3501008"/>
              <a:ext cx="7580" cy="3310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Přímá spojovací šipka 57"/>
            <p:cNvCxnSpPr/>
            <p:nvPr/>
          </p:nvCxnSpPr>
          <p:spPr>
            <a:xfrm>
              <a:off x="5796136" y="3501008"/>
              <a:ext cx="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Přímá spojovací čára 59"/>
            <p:cNvCxnSpPr/>
            <p:nvPr/>
          </p:nvCxnSpPr>
          <p:spPr>
            <a:xfrm>
              <a:off x="3995936" y="3573016"/>
              <a:ext cx="0" cy="28083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Přímá spojovací čára 61"/>
            <p:cNvCxnSpPr/>
            <p:nvPr/>
          </p:nvCxnSpPr>
          <p:spPr>
            <a:xfrm>
              <a:off x="8532440" y="3573016"/>
              <a:ext cx="0" cy="28803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Přímá spojovací šipka 65"/>
            <p:cNvCxnSpPr/>
            <p:nvPr/>
          </p:nvCxnSpPr>
          <p:spPr>
            <a:xfrm flipH="1" flipV="1">
              <a:off x="3533569" y="4863786"/>
              <a:ext cx="462367" cy="53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Přímá spojovací šipka 67"/>
            <p:cNvCxnSpPr/>
            <p:nvPr/>
          </p:nvCxnSpPr>
          <p:spPr>
            <a:xfrm flipH="1">
              <a:off x="3563888" y="566124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Přímá spojovací šipka 69"/>
            <p:cNvCxnSpPr/>
            <p:nvPr/>
          </p:nvCxnSpPr>
          <p:spPr>
            <a:xfrm flipH="1">
              <a:off x="3563888" y="638132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Přímá spojovací šipka 71"/>
            <p:cNvCxnSpPr/>
            <p:nvPr/>
          </p:nvCxnSpPr>
          <p:spPr>
            <a:xfrm flipH="1">
              <a:off x="8100392" y="4869160"/>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Přímá spojovací šipka 73"/>
            <p:cNvCxnSpPr/>
            <p:nvPr/>
          </p:nvCxnSpPr>
          <p:spPr>
            <a:xfrm flipH="1">
              <a:off x="8100392" y="566124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Přímá spojovací šipka 75"/>
            <p:cNvCxnSpPr/>
            <p:nvPr/>
          </p:nvCxnSpPr>
          <p:spPr>
            <a:xfrm flipH="1">
              <a:off x="8028384" y="6453336"/>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9" name="TextovéPole 78"/>
          <p:cNvSpPr txBox="1"/>
          <p:nvPr/>
        </p:nvSpPr>
        <p:spPr>
          <a:xfrm>
            <a:off x="395536" y="260648"/>
            <a:ext cx="2483768" cy="769441"/>
          </a:xfrm>
          <a:prstGeom prst="rect">
            <a:avLst/>
          </a:prstGeom>
          <a:noFill/>
        </p:spPr>
        <p:txBody>
          <a:bodyPr wrap="square" rtlCol="0">
            <a:spAutoFit/>
          </a:bodyPr>
          <a:lstStyle/>
          <a:p>
            <a:pPr algn="ctr"/>
            <a:r>
              <a:rPr lang="cs-CZ" sz="2400" b="1" dirty="0" smtClean="0"/>
              <a:t>Vyplňte schéma </a:t>
            </a:r>
            <a:r>
              <a:rPr lang="cs-CZ" sz="2000" b="1" dirty="0" smtClean="0"/>
              <a:t>dělení první pomoci</a:t>
            </a:r>
            <a:endParaRPr lang="cs-CZ" sz="2000" b="1" dirty="0"/>
          </a:p>
        </p:txBody>
      </p:sp>
      <p:sp>
        <p:nvSpPr>
          <p:cNvPr id="80" name="TextovéPole 79"/>
          <p:cNvSpPr txBox="1"/>
          <p:nvPr/>
        </p:nvSpPr>
        <p:spPr>
          <a:xfrm>
            <a:off x="395536" y="5517232"/>
            <a:ext cx="8280920" cy="1200329"/>
          </a:xfrm>
          <a:prstGeom prst="rect">
            <a:avLst/>
          </a:prstGeom>
          <a:noFill/>
        </p:spPr>
        <p:txBody>
          <a:bodyPr wrap="square" rtlCol="0">
            <a:spAutoFit/>
          </a:bodyPr>
          <a:lstStyle/>
          <a:p>
            <a:r>
              <a:rPr lang="cs-CZ" b="1" dirty="0" smtClean="0"/>
              <a:t>Nápověda</a:t>
            </a:r>
            <a:r>
              <a:rPr lang="cs-CZ" dirty="0" smtClean="0"/>
              <a:t>: odborná, zdravotnická první pomoc, hasičský záchranný sbor, první pomoc, báňská záchranná služba, náhodný účastník nehody, laická, speleologická </a:t>
            </a:r>
            <a:r>
              <a:rPr lang="cs-CZ" dirty="0" err="1" smtClean="0"/>
              <a:t>záchr</a:t>
            </a:r>
            <a:r>
              <a:rPr lang="cs-CZ" dirty="0" smtClean="0"/>
              <a:t>. služba, laická, praktický lékař, náhodný účastník nehody, </a:t>
            </a:r>
            <a:r>
              <a:rPr lang="cs-CZ" dirty="0" err="1" smtClean="0"/>
              <a:t>odb</a:t>
            </a:r>
            <a:r>
              <a:rPr lang="cs-CZ" dirty="0" smtClean="0"/>
              <a:t>. pracoviště polikliniky, technická první pomoc, odborná, zdravotnická záchranná služba</a:t>
            </a:r>
            <a:endParaRPr lang="cs-CZ" dirty="0"/>
          </a:p>
        </p:txBody>
      </p:sp>
      <p:sp>
        <p:nvSpPr>
          <p:cNvPr id="83" name="Obdélník 82"/>
          <p:cNvSpPr/>
          <p:nvPr/>
        </p:nvSpPr>
        <p:spPr>
          <a:xfrm>
            <a:off x="7236296" y="0"/>
            <a:ext cx="136815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76"/>
          <p:cNvGrpSpPr/>
          <p:nvPr/>
        </p:nvGrpSpPr>
        <p:grpSpPr>
          <a:xfrm>
            <a:off x="395536" y="548680"/>
            <a:ext cx="8280920" cy="5760640"/>
            <a:chOff x="395536" y="908720"/>
            <a:chExt cx="8280920" cy="5760640"/>
          </a:xfrm>
        </p:grpSpPr>
        <p:sp>
          <p:nvSpPr>
            <p:cNvPr id="4" name="Obdélník 3"/>
            <p:cNvSpPr/>
            <p:nvPr/>
          </p:nvSpPr>
          <p:spPr>
            <a:xfrm>
              <a:off x="2843808" y="908720"/>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první pomoc</a:t>
              </a:r>
              <a:endParaRPr lang="cs-CZ" dirty="0"/>
            </a:p>
          </p:txBody>
        </p:sp>
        <p:sp>
          <p:nvSpPr>
            <p:cNvPr id="9" name="Obdélník 8"/>
            <p:cNvSpPr/>
            <p:nvPr/>
          </p:nvSpPr>
          <p:spPr>
            <a:xfrm>
              <a:off x="467544"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laická</a:t>
              </a:r>
              <a:endParaRPr lang="cs-CZ" dirty="0"/>
            </a:p>
          </p:txBody>
        </p:sp>
        <p:sp>
          <p:nvSpPr>
            <p:cNvPr id="21" name="Obdélník 20"/>
            <p:cNvSpPr/>
            <p:nvPr/>
          </p:nvSpPr>
          <p:spPr>
            <a:xfrm>
              <a:off x="755576" y="1844824"/>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technická první pomoc</a:t>
              </a:r>
            </a:p>
          </p:txBody>
        </p:sp>
        <p:sp>
          <p:nvSpPr>
            <p:cNvPr id="23" name="Obdélník 22"/>
            <p:cNvSpPr/>
            <p:nvPr/>
          </p:nvSpPr>
          <p:spPr>
            <a:xfrm>
              <a:off x="5292080" y="1844824"/>
              <a:ext cx="3096344"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zdravotnická první pomoc</a:t>
              </a:r>
            </a:p>
          </p:txBody>
        </p:sp>
        <p:sp>
          <p:nvSpPr>
            <p:cNvPr id="27" name="Obdélník 26"/>
            <p:cNvSpPr/>
            <p:nvPr/>
          </p:nvSpPr>
          <p:spPr>
            <a:xfrm>
              <a:off x="7164288"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odborná</a:t>
              </a:r>
              <a:endParaRPr lang="cs-CZ" dirty="0"/>
            </a:p>
          </p:txBody>
        </p:sp>
        <p:sp>
          <p:nvSpPr>
            <p:cNvPr id="30" name="Obdélník 29"/>
            <p:cNvSpPr/>
            <p:nvPr/>
          </p:nvSpPr>
          <p:spPr>
            <a:xfrm>
              <a:off x="2555776"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odborná</a:t>
              </a:r>
              <a:endParaRPr lang="cs-CZ" dirty="0"/>
            </a:p>
          </p:txBody>
        </p:sp>
        <p:sp>
          <p:nvSpPr>
            <p:cNvPr id="34" name="Obdélník 33"/>
            <p:cNvSpPr/>
            <p:nvPr/>
          </p:nvSpPr>
          <p:spPr>
            <a:xfrm>
              <a:off x="5004048" y="2852936"/>
              <a:ext cx="1512168" cy="576064"/>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laická</a:t>
              </a:r>
              <a:endParaRPr lang="cs-CZ" dirty="0"/>
            </a:p>
          </p:txBody>
        </p:sp>
        <p:sp>
          <p:nvSpPr>
            <p:cNvPr id="35" name="Obdélník 34"/>
            <p:cNvSpPr/>
            <p:nvPr/>
          </p:nvSpPr>
          <p:spPr>
            <a:xfrm>
              <a:off x="395536" y="3861048"/>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náhodný účastník nehody</a:t>
              </a:r>
              <a:endParaRPr lang="cs-CZ" dirty="0"/>
            </a:p>
          </p:txBody>
        </p:sp>
        <p:sp>
          <p:nvSpPr>
            <p:cNvPr id="36" name="Obdélník 35"/>
            <p:cNvSpPr/>
            <p:nvPr/>
          </p:nvSpPr>
          <p:spPr>
            <a:xfrm>
              <a:off x="4499992" y="3861048"/>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náhodný účastník nehody</a:t>
              </a:r>
              <a:endParaRPr lang="cs-CZ" dirty="0"/>
            </a:p>
          </p:txBody>
        </p:sp>
        <p:sp>
          <p:nvSpPr>
            <p:cNvPr id="37" name="Obdélník 36"/>
            <p:cNvSpPr/>
            <p:nvPr/>
          </p:nvSpPr>
          <p:spPr>
            <a:xfrm>
              <a:off x="827584" y="4653136"/>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hasičský záchranný sbor</a:t>
              </a:r>
              <a:endParaRPr lang="cs-CZ" dirty="0"/>
            </a:p>
          </p:txBody>
        </p:sp>
        <p:sp>
          <p:nvSpPr>
            <p:cNvPr id="38" name="Obdélník 37"/>
            <p:cNvSpPr/>
            <p:nvPr/>
          </p:nvSpPr>
          <p:spPr>
            <a:xfrm>
              <a:off x="4788024" y="4653136"/>
              <a:ext cx="3168352"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zdravotnická záchranná  služba</a:t>
              </a:r>
            </a:p>
          </p:txBody>
        </p:sp>
        <p:sp>
          <p:nvSpPr>
            <p:cNvPr id="39" name="Obdélník 38"/>
            <p:cNvSpPr/>
            <p:nvPr/>
          </p:nvSpPr>
          <p:spPr>
            <a:xfrm>
              <a:off x="827584" y="5445224"/>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báňská záchranná služba</a:t>
              </a:r>
              <a:endParaRPr lang="cs-CZ" dirty="0"/>
            </a:p>
          </p:txBody>
        </p:sp>
        <p:sp>
          <p:nvSpPr>
            <p:cNvPr id="40" name="Obdélník 39"/>
            <p:cNvSpPr/>
            <p:nvPr/>
          </p:nvSpPr>
          <p:spPr>
            <a:xfrm>
              <a:off x="467544" y="6165304"/>
              <a:ext cx="295232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speleologická </a:t>
              </a:r>
              <a:r>
                <a:rPr lang="cs-CZ" dirty="0" err="1" smtClean="0"/>
                <a:t>záchr</a:t>
              </a:r>
              <a:r>
                <a:rPr lang="cs-CZ" dirty="0" smtClean="0"/>
                <a:t>. služba</a:t>
              </a:r>
              <a:endParaRPr lang="cs-CZ" dirty="0"/>
            </a:p>
          </p:txBody>
        </p:sp>
        <p:sp>
          <p:nvSpPr>
            <p:cNvPr id="41" name="Obdélník 40"/>
            <p:cNvSpPr/>
            <p:nvPr/>
          </p:nvSpPr>
          <p:spPr>
            <a:xfrm>
              <a:off x="5364088" y="5445224"/>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praktický lékař</a:t>
              </a:r>
            </a:p>
          </p:txBody>
        </p:sp>
        <p:sp>
          <p:nvSpPr>
            <p:cNvPr id="42" name="Obdélník 41"/>
            <p:cNvSpPr/>
            <p:nvPr/>
          </p:nvSpPr>
          <p:spPr>
            <a:xfrm>
              <a:off x="5364088" y="6237312"/>
              <a:ext cx="2592288" cy="432048"/>
            </a:xfrm>
            <a:prstGeom prst="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err="1" smtClean="0"/>
                <a:t>odb</a:t>
              </a:r>
              <a:r>
                <a:rPr lang="cs-CZ" dirty="0" smtClean="0"/>
                <a:t>. pracoviště polikliniky</a:t>
              </a:r>
              <a:endParaRPr lang="cs-CZ" dirty="0"/>
            </a:p>
          </p:txBody>
        </p:sp>
        <p:cxnSp>
          <p:nvCxnSpPr>
            <p:cNvPr id="44" name="Přímá spojovací šipka 43"/>
            <p:cNvCxnSpPr/>
            <p:nvPr/>
          </p:nvCxnSpPr>
          <p:spPr>
            <a:xfrm>
              <a:off x="4644008" y="1556792"/>
              <a:ext cx="2160240"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Přímá spojovací šipka 45"/>
            <p:cNvCxnSpPr/>
            <p:nvPr/>
          </p:nvCxnSpPr>
          <p:spPr>
            <a:xfrm flipH="1">
              <a:off x="2195736" y="1556792"/>
              <a:ext cx="2016224"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Přímá spojovací šipka 47"/>
            <p:cNvCxnSpPr/>
            <p:nvPr/>
          </p:nvCxnSpPr>
          <p:spPr>
            <a:xfrm>
              <a:off x="7164288" y="2492896"/>
              <a:ext cx="792088"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Přímá spojovací šipka 49"/>
            <p:cNvCxnSpPr/>
            <p:nvPr/>
          </p:nvCxnSpPr>
          <p:spPr>
            <a:xfrm flipH="1">
              <a:off x="5868144" y="2492896"/>
              <a:ext cx="64807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Přímá spojovací šipka 51"/>
            <p:cNvCxnSpPr/>
            <p:nvPr/>
          </p:nvCxnSpPr>
          <p:spPr>
            <a:xfrm>
              <a:off x="2483768" y="2492896"/>
              <a:ext cx="864096"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Přímá spojovací šipka 53"/>
            <p:cNvCxnSpPr/>
            <p:nvPr/>
          </p:nvCxnSpPr>
          <p:spPr>
            <a:xfrm flipH="1">
              <a:off x="1331640" y="2492896"/>
              <a:ext cx="792088"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Přímá spojovací šipka 55"/>
            <p:cNvCxnSpPr/>
            <p:nvPr/>
          </p:nvCxnSpPr>
          <p:spPr>
            <a:xfrm>
              <a:off x="1259632" y="3501008"/>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Přímá spojovací šipka 57"/>
            <p:cNvCxnSpPr/>
            <p:nvPr/>
          </p:nvCxnSpPr>
          <p:spPr>
            <a:xfrm>
              <a:off x="5796136" y="3501008"/>
              <a:ext cx="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Přímá spojovací čára 59"/>
            <p:cNvCxnSpPr/>
            <p:nvPr/>
          </p:nvCxnSpPr>
          <p:spPr>
            <a:xfrm>
              <a:off x="3995936" y="3501008"/>
              <a:ext cx="0" cy="28803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Přímá spojovací čára 61"/>
            <p:cNvCxnSpPr/>
            <p:nvPr/>
          </p:nvCxnSpPr>
          <p:spPr>
            <a:xfrm>
              <a:off x="8532440" y="3501008"/>
              <a:ext cx="0" cy="29523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Přímá spojovací šipka 65"/>
            <p:cNvCxnSpPr/>
            <p:nvPr/>
          </p:nvCxnSpPr>
          <p:spPr>
            <a:xfrm flipH="1">
              <a:off x="3635896" y="4869160"/>
              <a:ext cx="36004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Přímá spojovací šipka 67"/>
            <p:cNvCxnSpPr/>
            <p:nvPr/>
          </p:nvCxnSpPr>
          <p:spPr>
            <a:xfrm flipH="1">
              <a:off x="3563888" y="566124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Přímá spojovací šipka 69"/>
            <p:cNvCxnSpPr/>
            <p:nvPr/>
          </p:nvCxnSpPr>
          <p:spPr>
            <a:xfrm flipH="1">
              <a:off x="3563888" y="638132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Přímá spojovací šipka 71"/>
            <p:cNvCxnSpPr/>
            <p:nvPr/>
          </p:nvCxnSpPr>
          <p:spPr>
            <a:xfrm flipH="1">
              <a:off x="8100392" y="4869160"/>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Přímá spojovací šipka 73"/>
            <p:cNvCxnSpPr/>
            <p:nvPr/>
          </p:nvCxnSpPr>
          <p:spPr>
            <a:xfrm flipH="1">
              <a:off x="8100392" y="566124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Přímá spojovací šipka 75"/>
            <p:cNvCxnSpPr/>
            <p:nvPr/>
          </p:nvCxnSpPr>
          <p:spPr>
            <a:xfrm flipH="1">
              <a:off x="8028384" y="6453336"/>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8" name="TextovéPole 77"/>
          <p:cNvSpPr txBox="1"/>
          <p:nvPr/>
        </p:nvSpPr>
        <p:spPr>
          <a:xfrm>
            <a:off x="539552" y="476672"/>
            <a:ext cx="1224136" cy="461665"/>
          </a:xfrm>
          <a:prstGeom prst="rect">
            <a:avLst/>
          </a:prstGeom>
          <a:noFill/>
        </p:spPr>
        <p:txBody>
          <a:bodyPr wrap="square" rtlCol="0">
            <a:spAutoFit/>
          </a:bodyPr>
          <a:lstStyle/>
          <a:p>
            <a:r>
              <a:rPr lang="cs-CZ" sz="2400" b="1" dirty="0" smtClean="0">
                <a:solidFill>
                  <a:srgbClr val="C00000"/>
                </a:solidFill>
              </a:rPr>
              <a:t>řešení:</a:t>
            </a:r>
            <a:endParaRPr lang="cs-CZ" sz="2400"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99592" y="692696"/>
            <a:ext cx="7704856" cy="923330"/>
          </a:xfrm>
          <a:prstGeom prst="rect">
            <a:avLst/>
          </a:prstGeom>
          <a:noFill/>
        </p:spPr>
        <p:txBody>
          <a:bodyPr wrap="square" rtlCol="0">
            <a:spAutoFit/>
          </a:bodyPr>
          <a:lstStyle/>
          <a:p>
            <a:r>
              <a:rPr lang="cs-CZ" dirty="0" smtClean="0"/>
              <a:t>Zdroje:</a:t>
            </a:r>
          </a:p>
          <a:p>
            <a:r>
              <a:rPr lang="cs-CZ" sz="1200" dirty="0" smtClean="0"/>
              <a:t>Beránková, M. - Fleková, A. – </a:t>
            </a:r>
            <a:r>
              <a:rPr lang="cs-CZ" sz="1200" dirty="0" err="1" smtClean="0"/>
              <a:t>Holzhauserová</a:t>
            </a:r>
            <a:r>
              <a:rPr lang="cs-CZ" sz="1200" dirty="0" smtClean="0"/>
              <a:t>, B.: První pomoc. Praha, </a:t>
            </a:r>
            <a:r>
              <a:rPr lang="cs-CZ" sz="1200" dirty="0" err="1" smtClean="0"/>
              <a:t>Informatorium</a:t>
            </a:r>
            <a:r>
              <a:rPr lang="cs-CZ" sz="1200" dirty="0" smtClean="0"/>
              <a:t> 2007.</a:t>
            </a:r>
          </a:p>
          <a:p>
            <a:r>
              <a:rPr lang="cs-CZ" sz="1200" dirty="0" err="1" smtClean="0"/>
              <a:t>Krivaničová</a:t>
            </a:r>
            <a:r>
              <a:rPr lang="cs-CZ" sz="1200" dirty="0" smtClean="0"/>
              <a:t>, J. a kol.: Domácí lékař. Praha, </a:t>
            </a:r>
            <a:r>
              <a:rPr lang="cs-CZ" sz="1200" dirty="0" err="1" smtClean="0"/>
              <a:t>Avicenum</a:t>
            </a:r>
            <a:r>
              <a:rPr lang="cs-CZ" sz="1200" dirty="0" smtClean="0"/>
              <a:t> </a:t>
            </a:r>
            <a:r>
              <a:rPr lang="cs-CZ" sz="1200" dirty="0" smtClean="0"/>
              <a:t>1991.</a:t>
            </a:r>
          </a:p>
          <a:p>
            <a:r>
              <a:rPr lang="cs-CZ" sz="1200" dirty="0" smtClean="0"/>
              <a:t>Zemanová, J.: První pomoc pro učitele ZŠ a SŠ. </a:t>
            </a:r>
            <a:r>
              <a:rPr lang="cs-CZ" sz="1200" smtClean="0"/>
              <a:t>Ostrava 2006.</a:t>
            </a:r>
            <a:endParaRPr lang="cs-CZ"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6" name="TextovéPole 5"/>
          <p:cNvSpPr txBox="1"/>
          <p:nvPr/>
        </p:nvSpPr>
        <p:spPr>
          <a:xfrm>
            <a:off x="899592" y="764704"/>
            <a:ext cx="7488832"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Základní pojmy</a:t>
            </a:r>
            <a:endParaRPr lang="cs-CZ" sz="2400" b="1" dirty="0">
              <a:solidFill>
                <a:srgbClr val="C00000"/>
              </a:solidFill>
              <a:latin typeface="Times New Roman" pitchFamily="18" charset="0"/>
              <a:cs typeface="Times New Roman" pitchFamily="18" charset="0"/>
            </a:endParaRPr>
          </a:p>
        </p:txBody>
      </p:sp>
      <p:sp>
        <p:nvSpPr>
          <p:cNvPr id="7" name="TextovéPole 6"/>
          <p:cNvSpPr txBox="1"/>
          <p:nvPr/>
        </p:nvSpPr>
        <p:spPr>
          <a:xfrm>
            <a:off x="971600" y="1484784"/>
            <a:ext cx="6192688" cy="1477328"/>
          </a:xfrm>
          <a:prstGeom prst="rect">
            <a:avLst/>
          </a:prstGeom>
          <a:noFill/>
        </p:spPr>
        <p:txBody>
          <a:bodyPr wrap="square" rtlCol="0">
            <a:spAutoFit/>
          </a:bodyPr>
          <a:lstStyle/>
          <a:p>
            <a:r>
              <a:rPr lang="cs-CZ" b="1" dirty="0" smtClean="0"/>
              <a:t>První pomoc: </a:t>
            </a:r>
          </a:p>
          <a:p>
            <a:r>
              <a:rPr lang="cs-CZ" dirty="0" smtClean="0"/>
              <a:t>Soubor jednoduchých a účelných základních odborných a technických opatření, která slouží nejen k odvrácení ohrožení života, ale také k zabránění dalšího poškození zdraví a ke zmírnění psychického a fyzického utrpení postižených.</a:t>
            </a:r>
            <a:endParaRPr lang="cs-CZ" dirty="0"/>
          </a:p>
        </p:txBody>
      </p:sp>
      <p:sp>
        <p:nvSpPr>
          <p:cNvPr id="8" name="TextovéPole 7"/>
          <p:cNvSpPr txBox="1"/>
          <p:nvPr/>
        </p:nvSpPr>
        <p:spPr>
          <a:xfrm>
            <a:off x="971600" y="3356992"/>
            <a:ext cx="6840760" cy="1477328"/>
          </a:xfrm>
          <a:prstGeom prst="rect">
            <a:avLst/>
          </a:prstGeom>
          <a:noFill/>
          <a:ln w="38100">
            <a:solidFill>
              <a:srgbClr val="C00000"/>
            </a:solidFill>
          </a:ln>
        </p:spPr>
        <p:txBody>
          <a:bodyPr wrap="square" rtlCol="0">
            <a:spAutoFit/>
          </a:bodyPr>
          <a:lstStyle/>
          <a:p>
            <a:pPr algn="ctr"/>
            <a:endParaRPr lang="cs-CZ" dirty="0" smtClean="0"/>
          </a:p>
          <a:p>
            <a:pPr algn="ctr"/>
            <a:r>
              <a:rPr lang="cs-CZ" dirty="0" smtClean="0"/>
              <a:t>Poskytování první pomoci je nejen </a:t>
            </a:r>
            <a:r>
              <a:rPr lang="cs-CZ" b="1" dirty="0" smtClean="0"/>
              <a:t>morální</a:t>
            </a:r>
            <a:r>
              <a:rPr lang="cs-CZ" dirty="0" smtClean="0"/>
              <a:t> - obecně lidskou povinností, ale v ČR je povinnost poskytnout první pomoc uložena i </a:t>
            </a:r>
            <a:r>
              <a:rPr lang="cs-CZ" b="1" dirty="0" smtClean="0"/>
              <a:t>právními předpisy</a:t>
            </a:r>
            <a:r>
              <a:rPr lang="cs-CZ" dirty="0" smtClean="0"/>
              <a:t> trestního zákona.</a:t>
            </a:r>
          </a:p>
          <a:p>
            <a:pPr algn="ctr"/>
            <a:endParaRPr lang="cs-CZ" dirty="0"/>
          </a:p>
        </p:txBody>
      </p:sp>
      <p:sp>
        <p:nvSpPr>
          <p:cNvPr id="5" name="TextovéPole 4"/>
          <p:cNvSpPr txBox="1"/>
          <p:nvPr/>
        </p:nvSpPr>
        <p:spPr>
          <a:xfrm>
            <a:off x="467544" y="5301208"/>
            <a:ext cx="7848872" cy="461665"/>
          </a:xfrm>
          <a:prstGeom prst="rect">
            <a:avLst/>
          </a:prstGeom>
          <a:noFill/>
        </p:spPr>
        <p:txBody>
          <a:bodyPr wrap="square" rtlCol="0">
            <a:spAutoFit/>
          </a:bodyPr>
          <a:lstStyle/>
          <a:p>
            <a:pPr algn="ctr"/>
            <a:r>
              <a:rPr lang="cs-CZ" sz="2400" b="1" dirty="0" smtClean="0">
                <a:solidFill>
                  <a:srgbClr val="C00000"/>
                </a:solidFill>
              </a:rPr>
              <a:t>!!!   Hlavní zásada – pomáhat aniž bychom ublížili   !!!</a:t>
            </a:r>
            <a:endParaRPr lang="cs-CZ" sz="2400" b="1" dirty="0">
              <a:solidFill>
                <a:srgbClr val="C00000"/>
              </a:solidFill>
            </a:endParaRPr>
          </a:p>
        </p:txBody>
      </p:sp>
      <p:pic>
        <p:nvPicPr>
          <p:cNvPr id="10242" name="Picture 2" descr="File:CZ-IJ03 První pomoc.jpg"/>
          <p:cNvPicPr>
            <a:picLocks noChangeAspect="1" noChangeArrowheads="1"/>
          </p:cNvPicPr>
          <p:nvPr/>
        </p:nvPicPr>
        <p:blipFill>
          <a:blip r:embed="rId4" cstate="print"/>
          <a:srcRect/>
          <a:stretch>
            <a:fillRect/>
          </a:stretch>
        </p:blipFill>
        <p:spPr bwMode="auto">
          <a:xfrm>
            <a:off x="6804248" y="188640"/>
            <a:ext cx="1619250" cy="2238376"/>
          </a:xfrm>
          <a:prstGeom prst="rect">
            <a:avLst/>
          </a:prstGeom>
          <a:noFill/>
        </p:spPr>
      </p:pic>
      <p:sp>
        <p:nvSpPr>
          <p:cNvPr id="9" name="Obdélník 8"/>
          <p:cNvSpPr/>
          <p:nvPr/>
        </p:nvSpPr>
        <p:spPr>
          <a:xfrm>
            <a:off x="6804248" y="2420888"/>
            <a:ext cx="2339752" cy="400110"/>
          </a:xfrm>
          <a:prstGeom prst="rect">
            <a:avLst/>
          </a:prstGeom>
        </p:spPr>
        <p:txBody>
          <a:bodyPr wrap="square">
            <a:spAutoFit/>
          </a:bodyPr>
          <a:lstStyle/>
          <a:p>
            <a:r>
              <a:rPr lang="cs-CZ" sz="1000" dirty="0" smtClean="0"/>
              <a:t>http://commons.wikimedia.org/wiki/File:CZ-IJ03_Prvn%C3%AD_pomoc.jpg</a:t>
            </a:r>
            <a:endParaRPr lang="cs-CZ" sz="10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6" y="476672"/>
            <a:ext cx="7344816" cy="461665"/>
          </a:xfrm>
          <a:prstGeom prst="rect">
            <a:avLst/>
          </a:prstGeom>
          <a:noFill/>
        </p:spPr>
        <p:txBody>
          <a:bodyPr wrap="square" rtlCol="0">
            <a:spAutoFit/>
          </a:bodyPr>
          <a:lstStyle/>
          <a:p>
            <a:r>
              <a:rPr lang="cs-CZ" sz="2400" b="1" dirty="0" smtClean="0">
                <a:solidFill>
                  <a:srgbClr val="C00000"/>
                </a:solidFill>
              </a:rPr>
              <a:t>Právní předpisy:</a:t>
            </a:r>
            <a:endParaRPr lang="cs-CZ" sz="2400" b="1" dirty="0">
              <a:solidFill>
                <a:srgbClr val="C00000"/>
              </a:solidFill>
            </a:endParaRPr>
          </a:p>
        </p:txBody>
      </p:sp>
      <p:sp>
        <p:nvSpPr>
          <p:cNvPr id="3" name="TextovéPole 2"/>
          <p:cNvSpPr txBox="1"/>
          <p:nvPr/>
        </p:nvSpPr>
        <p:spPr>
          <a:xfrm>
            <a:off x="827584" y="1052736"/>
            <a:ext cx="7848872" cy="2308324"/>
          </a:xfrm>
          <a:prstGeom prst="rect">
            <a:avLst/>
          </a:prstGeom>
          <a:noFill/>
        </p:spPr>
        <p:txBody>
          <a:bodyPr wrap="square" rtlCol="0">
            <a:spAutoFit/>
          </a:bodyPr>
          <a:lstStyle/>
          <a:p>
            <a:r>
              <a:rPr lang="cs-CZ" b="1" dirty="0" smtClean="0"/>
              <a:t>§ 207 trestního zákona:</a:t>
            </a:r>
          </a:p>
          <a:p>
            <a:pPr marL="342900" indent="-342900">
              <a:buAutoNum type="arabicParenBoth"/>
            </a:pPr>
            <a:r>
              <a:rPr lang="cs-CZ" dirty="0" smtClean="0"/>
              <a:t>Kdo osobě, která je v nebezpečí smrti nebo jeví známky vážné poruchy zdraví, neposkytne potřebnou pomoc, ač tak může učinit bez nebezpečí pro sebe nebo jiného, bude potrestán odnětím svobody až na jeden rok.</a:t>
            </a:r>
          </a:p>
          <a:p>
            <a:pPr marL="342900" indent="-342900">
              <a:buAutoNum type="arabicParenBoth"/>
            </a:pPr>
            <a:r>
              <a:rPr lang="cs-CZ" dirty="0" smtClean="0"/>
              <a:t>Kdo osobě, která je v nebezpečí smrti nebo jeví známky vážné poruchy zdraví, neposkytne potřebnou pomoc, ač je podle povahy svého zaměstnání povinen takovou pomoc poskytnout, bude potrestán odnětím svobody až na dvě léta nebo zákazem činnosti.</a:t>
            </a:r>
            <a:endParaRPr lang="cs-CZ" dirty="0"/>
          </a:p>
        </p:txBody>
      </p:sp>
      <p:sp>
        <p:nvSpPr>
          <p:cNvPr id="4" name="TextovéPole 3"/>
          <p:cNvSpPr txBox="1"/>
          <p:nvPr/>
        </p:nvSpPr>
        <p:spPr>
          <a:xfrm>
            <a:off x="827584" y="3356992"/>
            <a:ext cx="7848872" cy="1477328"/>
          </a:xfrm>
          <a:prstGeom prst="rect">
            <a:avLst/>
          </a:prstGeom>
          <a:noFill/>
        </p:spPr>
        <p:txBody>
          <a:bodyPr wrap="square" rtlCol="0">
            <a:spAutoFit/>
          </a:bodyPr>
          <a:lstStyle/>
          <a:p>
            <a:r>
              <a:rPr lang="cs-CZ" b="1" dirty="0" smtClean="0"/>
              <a:t>§ 208 trestního zákona:</a:t>
            </a:r>
          </a:p>
          <a:p>
            <a:r>
              <a:rPr lang="cs-CZ" dirty="0" smtClean="0"/>
              <a:t>Řidič dopravního prostředku, který po dopravní nehodě, na níž měl účast, neposkytne osobě, která při nehodě utrpěla újmu na zdraví, potřebnou pomoc, ač tak může učinit bez nebezpečí pro sebe nebo jiného, bude potrestán odnětím svobody až na tři léta nebo zákazem činnosti.</a:t>
            </a:r>
            <a:endParaRPr lang="cs-CZ" dirty="0"/>
          </a:p>
        </p:txBody>
      </p:sp>
      <p:sp>
        <p:nvSpPr>
          <p:cNvPr id="5" name="TextovéPole 4"/>
          <p:cNvSpPr txBox="1"/>
          <p:nvPr/>
        </p:nvSpPr>
        <p:spPr>
          <a:xfrm>
            <a:off x="827584" y="5085184"/>
            <a:ext cx="7848872" cy="923330"/>
          </a:xfrm>
          <a:prstGeom prst="rect">
            <a:avLst/>
          </a:prstGeom>
          <a:noFill/>
        </p:spPr>
        <p:txBody>
          <a:bodyPr wrap="square" rtlCol="0">
            <a:spAutoFit/>
          </a:bodyPr>
          <a:lstStyle/>
          <a:p>
            <a:r>
              <a:rPr lang="cs-CZ" b="1" dirty="0" smtClean="0"/>
              <a:t>§ 418 občanského zákona:</a:t>
            </a:r>
          </a:p>
          <a:p>
            <a:r>
              <a:rPr lang="cs-CZ" dirty="0" smtClean="0"/>
              <a:t>Ten, kdo odvracel přímo hrozící nebezpečí, není odpovědný za škodu, kterou tím způsobil, pokud ovšem jde o škody nutné a přiměřené. </a:t>
            </a:r>
            <a:endParaRPr lang="cs-CZ" dirty="0"/>
          </a:p>
        </p:txBody>
      </p:sp>
      <p:pic>
        <p:nvPicPr>
          <p:cNvPr id="9218" name="Picture 2" descr="File:HSSection sign.svg"/>
          <p:cNvPicPr>
            <a:picLocks noChangeAspect="1" noChangeArrowheads="1"/>
          </p:cNvPicPr>
          <p:nvPr/>
        </p:nvPicPr>
        <p:blipFill>
          <a:blip r:embed="rId2" cstate="print"/>
          <a:srcRect/>
          <a:stretch>
            <a:fillRect/>
          </a:stretch>
        </p:blipFill>
        <p:spPr bwMode="auto">
          <a:xfrm>
            <a:off x="5148064" y="260648"/>
            <a:ext cx="792088" cy="792088"/>
          </a:xfrm>
          <a:prstGeom prst="rect">
            <a:avLst/>
          </a:prstGeom>
          <a:noFill/>
        </p:spPr>
      </p:pic>
      <p:pic>
        <p:nvPicPr>
          <p:cNvPr id="7" name="Picture 2" descr="File:HSSection sign.svg"/>
          <p:cNvPicPr>
            <a:picLocks noChangeAspect="1" noChangeArrowheads="1"/>
          </p:cNvPicPr>
          <p:nvPr/>
        </p:nvPicPr>
        <p:blipFill>
          <a:blip r:embed="rId2" cstate="print"/>
          <a:srcRect/>
          <a:stretch>
            <a:fillRect/>
          </a:stretch>
        </p:blipFill>
        <p:spPr bwMode="auto">
          <a:xfrm>
            <a:off x="4211960" y="260648"/>
            <a:ext cx="792088" cy="792088"/>
          </a:xfrm>
          <a:prstGeom prst="rect">
            <a:avLst/>
          </a:prstGeom>
          <a:noFill/>
        </p:spPr>
      </p:pic>
      <p:pic>
        <p:nvPicPr>
          <p:cNvPr id="8" name="Picture 2" descr="File:HSSection sign.svg"/>
          <p:cNvPicPr>
            <a:picLocks noChangeAspect="1" noChangeArrowheads="1"/>
          </p:cNvPicPr>
          <p:nvPr/>
        </p:nvPicPr>
        <p:blipFill>
          <a:blip r:embed="rId2" cstate="print"/>
          <a:srcRect/>
          <a:stretch>
            <a:fillRect/>
          </a:stretch>
        </p:blipFill>
        <p:spPr bwMode="auto">
          <a:xfrm>
            <a:off x="6156176" y="260648"/>
            <a:ext cx="792088" cy="792088"/>
          </a:xfrm>
          <a:prstGeom prst="rect">
            <a:avLst/>
          </a:prstGeom>
          <a:noFill/>
        </p:spPr>
      </p:pic>
      <p:pic>
        <p:nvPicPr>
          <p:cNvPr id="9" name="Picture 2" descr="File:HSSection sign.svg"/>
          <p:cNvPicPr>
            <a:picLocks noChangeAspect="1" noChangeArrowheads="1"/>
          </p:cNvPicPr>
          <p:nvPr/>
        </p:nvPicPr>
        <p:blipFill>
          <a:blip r:embed="rId2" cstate="print"/>
          <a:srcRect/>
          <a:stretch>
            <a:fillRect/>
          </a:stretch>
        </p:blipFill>
        <p:spPr bwMode="auto">
          <a:xfrm>
            <a:off x="7092280" y="260648"/>
            <a:ext cx="792088" cy="792088"/>
          </a:xfrm>
          <a:prstGeom prst="rect">
            <a:avLst/>
          </a:prstGeom>
          <a:noFill/>
        </p:spPr>
      </p:pic>
      <p:pic>
        <p:nvPicPr>
          <p:cNvPr id="10" name="Picture 2" descr="File:HSSection sign.svg"/>
          <p:cNvPicPr>
            <a:picLocks noChangeAspect="1" noChangeArrowheads="1"/>
          </p:cNvPicPr>
          <p:nvPr/>
        </p:nvPicPr>
        <p:blipFill>
          <a:blip r:embed="rId2" cstate="print"/>
          <a:srcRect/>
          <a:stretch>
            <a:fillRect/>
          </a:stretch>
        </p:blipFill>
        <p:spPr bwMode="auto">
          <a:xfrm>
            <a:off x="8100392" y="260648"/>
            <a:ext cx="792088" cy="792088"/>
          </a:xfrm>
          <a:prstGeom prst="rect">
            <a:avLst/>
          </a:prstGeom>
          <a:noFill/>
        </p:spPr>
      </p:pic>
      <p:sp>
        <p:nvSpPr>
          <p:cNvPr id="11" name="Obdélník 10"/>
          <p:cNvSpPr/>
          <p:nvPr/>
        </p:nvSpPr>
        <p:spPr>
          <a:xfrm>
            <a:off x="5364088" y="1052736"/>
            <a:ext cx="3384376" cy="246221"/>
          </a:xfrm>
          <a:prstGeom prst="rect">
            <a:avLst/>
          </a:prstGeom>
        </p:spPr>
        <p:txBody>
          <a:bodyPr wrap="square">
            <a:spAutoFit/>
          </a:bodyPr>
          <a:lstStyle/>
          <a:p>
            <a:r>
              <a:rPr lang="cs-CZ" sz="1000" dirty="0" smtClean="0"/>
              <a:t>http://commons.wikimedia.org/wiki/File:HSSection_sign.svg</a:t>
            </a:r>
            <a:endParaRPr lang="cs-CZ"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ovéPole 8"/>
          <p:cNvSpPr txBox="1"/>
          <p:nvPr/>
        </p:nvSpPr>
        <p:spPr>
          <a:xfrm>
            <a:off x="2051720" y="2204864"/>
            <a:ext cx="2448272" cy="1231106"/>
          </a:xfrm>
          <a:prstGeom prst="rect">
            <a:avLst/>
          </a:prstGeom>
          <a:noFill/>
        </p:spPr>
        <p:txBody>
          <a:bodyPr wrap="square" rtlCol="0">
            <a:spAutoFit/>
          </a:bodyPr>
          <a:lstStyle/>
          <a:p>
            <a:r>
              <a:rPr lang="cs-CZ" sz="2000" b="1" dirty="0" smtClean="0"/>
              <a:t>pomůcky:</a:t>
            </a:r>
          </a:p>
          <a:p>
            <a:pPr>
              <a:buFont typeface="Arial" pitchFamily="34" charset="0"/>
              <a:buChar char="•"/>
            </a:pPr>
            <a:r>
              <a:rPr lang="cs-CZ" dirty="0" smtClean="0"/>
              <a:t>   psací potřeby </a:t>
            </a:r>
          </a:p>
          <a:p>
            <a:pPr>
              <a:buFont typeface="Arial" pitchFamily="34" charset="0"/>
              <a:buChar char="•"/>
            </a:pPr>
            <a:r>
              <a:rPr lang="cs-CZ" dirty="0" smtClean="0"/>
              <a:t>   papír</a:t>
            </a:r>
          </a:p>
          <a:p>
            <a:endParaRPr lang="cs-CZ" dirty="0"/>
          </a:p>
        </p:txBody>
      </p:sp>
      <p:sp>
        <p:nvSpPr>
          <p:cNvPr id="10" name="TextovéPole 9"/>
          <p:cNvSpPr txBox="1"/>
          <p:nvPr/>
        </p:nvSpPr>
        <p:spPr>
          <a:xfrm>
            <a:off x="1043608" y="1124744"/>
            <a:ext cx="2520280" cy="461665"/>
          </a:xfrm>
          <a:prstGeom prst="rect">
            <a:avLst/>
          </a:prstGeom>
          <a:noFill/>
        </p:spPr>
        <p:txBody>
          <a:bodyPr wrap="square" rtlCol="0">
            <a:spAutoFit/>
          </a:bodyPr>
          <a:lstStyle/>
          <a:p>
            <a:r>
              <a:rPr lang="cs-CZ" sz="2400" b="1" dirty="0" smtClean="0"/>
              <a:t>práce ve dvojici</a:t>
            </a:r>
            <a:endParaRPr lang="cs-CZ" sz="2400" b="1" dirty="0"/>
          </a:p>
        </p:txBody>
      </p:sp>
      <p:sp>
        <p:nvSpPr>
          <p:cNvPr id="11" name="TextovéPole 10"/>
          <p:cNvSpPr txBox="1"/>
          <p:nvPr/>
        </p:nvSpPr>
        <p:spPr>
          <a:xfrm>
            <a:off x="5148064" y="2204864"/>
            <a:ext cx="1728192" cy="830997"/>
          </a:xfrm>
          <a:prstGeom prst="rect">
            <a:avLst/>
          </a:prstGeom>
          <a:noFill/>
        </p:spPr>
        <p:txBody>
          <a:bodyPr wrap="square" rtlCol="0">
            <a:spAutoFit/>
          </a:bodyPr>
          <a:lstStyle/>
          <a:p>
            <a:r>
              <a:rPr lang="cs-CZ" sz="2400" b="1" dirty="0" smtClean="0"/>
              <a:t>čas:</a:t>
            </a:r>
          </a:p>
          <a:p>
            <a:r>
              <a:rPr lang="cs-CZ" sz="2400" b="1" dirty="0" smtClean="0"/>
              <a:t>3 minuty</a:t>
            </a:r>
            <a:endParaRPr lang="cs-CZ" sz="2400" b="1" dirty="0"/>
          </a:p>
        </p:txBody>
      </p:sp>
      <p:sp>
        <p:nvSpPr>
          <p:cNvPr id="6" name="TextovéPole 5"/>
          <p:cNvSpPr txBox="1"/>
          <p:nvPr/>
        </p:nvSpPr>
        <p:spPr>
          <a:xfrm>
            <a:off x="1043608" y="3933056"/>
            <a:ext cx="7344816" cy="1015663"/>
          </a:xfrm>
          <a:prstGeom prst="rect">
            <a:avLst/>
          </a:prstGeom>
          <a:noFill/>
        </p:spPr>
        <p:txBody>
          <a:bodyPr wrap="square" rtlCol="0">
            <a:spAutoFit/>
          </a:bodyPr>
          <a:lstStyle/>
          <a:p>
            <a:pPr algn="ctr"/>
            <a:r>
              <a:rPr lang="cs-CZ" sz="2000" b="1" dirty="0" smtClean="0">
                <a:solidFill>
                  <a:srgbClr val="C00000"/>
                </a:solidFill>
              </a:rPr>
              <a:t>Uveďte konkrétní příklady odborných zdravotnických a technických opatření, která slouží k odvrácení ohrožení života a také k zabránění dalšího poškození zdraví.</a:t>
            </a:r>
            <a:endParaRPr lang="cs-CZ" sz="2000" b="1" dirty="0">
              <a:solidFill>
                <a:srgbClr val="C00000"/>
              </a:solidFill>
            </a:endParaRPr>
          </a:p>
        </p:txBody>
      </p:sp>
      <p:sp>
        <p:nvSpPr>
          <p:cNvPr id="13" name="Obdélník 12"/>
          <p:cNvSpPr/>
          <p:nvPr/>
        </p:nvSpPr>
        <p:spPr>
          <a:xfrm>
            <a:off x="6948264" y="620688"/>
            <a:ext cx="136815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TextovéPole 13"/>
          <p:cNvSpPr txBox="1"/>
          <p:nvPr/>
        </p:nvSpPr>
        <p:spPr>
          <a:xfrm>
            <a:off x="1043608" y="3933056"/>
            <a:ext cx="7344816" cy="1015663"/>
          </a:xfrm>
          <a:prstGeom prst="rect">
            <a:avLst/>
          </a:prstGeom>
          <a:solidFill>
            <a:srgbClr val="C00000"/>
          </a:solidFill>
        </p:spPr>
        <p:txBody>
          <a:bodyPr wrap="square" rtlCol="0">
            <a:spAutoFit/>
          </a:bodyPr>
          <a:lstStyle/>
          <a:p>
            <a:pPr algn="ctr"/>
            <a:endParaRPr lang="cs-CZ" sz="2000" b="1" dirty="0" smtClean="0">
              <a:solidFill>
                <a:srgbClr val="C00000"/>
              </a:solidFill>
            </a:endParaRPr>
          </a:p>
          <a:p>
            <a:pPr algn="ctr"/>
            <a:endParaRPr lang="cs-CZ" sz="2000" b="1" dirty="0" smtClean="0">
              <a:solidFill>
                <a:srgbClr val="C00000"/>
              </a:solidFill>
            </a:endParaRPr>
          </a:p>
          <a:p>
            <a:pPr algn="ctr"/>
            <a:endParaRPr lang="cs-CZ" sz="2000" b="1" dirty="0">
              <a:solidFill>
                <a:srgbClr val="C00000"/>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889E-6 1.2951E-7 L 1.38889E-6 0.21045 " pathEditMode="fixed" rAng="0" ptsTypes="AA">
                                      <p:cBhvr>
                                        <p:cTn id="6" dur="5000" fill="hold"/>
                                        <p:tgtEl>
                                          <p:spTgt spid="14"/>
                                        </p:tgtEl>
                                        <p:attrNameLst>
                                          <p:attrName>ppt_x</p:attrName>
                                          <p:attrName>ppt_y</p:attrName>
                                        </p:attrNameLst>
                                      </p:cBhvr>
                                      <p:rCtr x="0" y="105"/>
                                    </p:animMotion>
                                  </p:childTnLst>
                                </p:cTn>
                              </p:par>
                            </p:childTnLst>
                          </p:cTn>
                        </p:par>
                      </p:childTnLst>
                    </p:cTn>
                  </p:par>
                </p:childTnLst>
              </p:cTn>
              <p:nextCondLst>
                <p:cond evt="onClick" delay="0">
                  <p:tgtEl>
                    <p:spTgt spid="14"/>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620688"/>
            <a:ext cx="7776864" cy="461665"/>
          </a:xfrm>
          <a:prstGeom prst="rect">
            <a:avLst/>
          </a:prstGeom>
          <a:noFill/>
        </p:spPr>
        <p:txBody>
          <a:bodyPr wrap="square" rtlCol="0">
            <a:spAutoFit/>
          </a:bodyPr>
          <a:lstStyle/>
          <a:p>
            <a:pPr algn="ctr"/>
            <a:r>
              <a:rPr lang="cs-CZ" sz="2400" b="1" dirty="0" smtClean="0">
                <a:solidFill>
                  <a:srgbClr val="C00000"/>
                </a:solidFill>
                <a:latin typeface="Times New Roman" pitchFamily="18" charset="0"/>
                <a:cs typeface="Times New Roman" pitchFamily="18" charset="0"/>
              </a:rPr>
              <a:t>První pomoc laická a odborná</a:t>
            </a:r>
            <a:endParaRPr lang="cs-CZ" sz="2400" b="1" dirty="0">
              <a:solidFill>
                <a:srgbClr val="C00000"/>
              </a:solidFill>
              <a:latin typeface="Times New Roman" pitchFamily="18" charset="0"/>
              <a:cs typeface="Times New Roman" pitchFamily="18" charset="0"/>
            </a:endParaRPr>
          </a:p>
        </p:txBody>
      </p:sp>
      <p:sp>
        <p:nvSpPr>
          <p:cNvPr id="3" name="TextovéPole 2"/>
          <p:cNvSpPr txBox="1"/>
          <p:nvPr/>
        </p:nvSpPr>
        <p:spPr>
          <a:xfrm>
            <a:off x="1187624" y="1556792"/>
            <a:ext cx="5904656" cy="1477328"/>
          </a:xfrm>
          <a:prstGeom prst="rect">
            <a:avLst/>
          </a:prstGeom>
          <a:noFill/>
        </p:spPr>
        <p:txBody>
          <a:bodyPr wrap="square" rtlCol="0">
            <a:spAutoFit/>
          </a:bodyPr>
          <a:lstStyle/>
          <a:p>
            <a:r>
              <a:rPr lang="cs-CZ" b="1" dirty="0" smtClean="0">
                <a:latin typeface="Times New Roman" pitchFamily="18" charset="0"/>
                <a:cs typeface="Times New Roman" pitchFamily="18" charset="0"/>
              </a:rPr>
              <a:t>laická:</a:t>
            </a:r>
          </a:p>
          <a:p>
            <a:pPr>
              <a:buFont typeface="Arial" pitchFamily="34" charset="0"/>
              <a:buChar char="•"/>
            </a:pPr>
            <a:r>
              <a:rPr lang="cs-CZ" dirty="0" smtClean="0"/>
              <a:t>   vše, co jsme schopni zvládnout bez odborného vybavení</a:t>
            </a:r>
          </a:p>
          <a:p>
            <a:pPr>
              <a:buFont typeface="Arial" pitchFamily="34" charset="0"/>
              <a:buChar char="•"/>
            </a:pPr>
            <a:r>
              <a:rPr lang="cs-CZ" dirty="0" smtClean="0"/>
              <a:t>   cílem je zachránit život</a:t>
            </a:r>
          </a:p>
          <a:p>
            <a:pPr>
              <a:buFont typeface="Arial" pitchFamily="34" charset="0"/>
              <a:buChar char="•"/>
            </a:pPr>
            <a:r>
              <a:rPr lang="cs-CZ" dirty="0" smtClean="0"/>
              <a:t>   zabránit zhoršení zdravotního stavu </a:t>
            </a:r>
          </a:p>
          <a:p>
            <a:pPr>
              <a:buFont typeface="Arial" pitchFamily="34" charset="0"/>
              <a:buChar char="•"/>
            </a:pPr>
            <a:r>
              <a:rPr lang="cs-CZ" dirty="0" smtClean="0"/>
              <a:t>   zajistit bezpečné okolí, jsme-li toho schopni</a:t>
            </a:r>
            <a:endParaRPr lang="cs-CZ" b="1" dirty="0">
              <a:latin typeface="Times New Roman" pitchFamily="18" charset="0"/>
              <a:cs typeface="Times New Roman" pitchFamily="18" charset="0"/>
            </a:endParaRPr>
          </a:p>
        </p:txBody>
      </p:sp>
      <p:sp>
        <p:nvSpPr>
          <p:cNvPr id="4" name="TextovéPole 3"/>
          <p:cNvSpPr txBox="1"/>
          <p:nvPr/>
        </p:nvSpPr>
        <p:spPr>
          <a:xfrm>
            <a:off x="1187624" y="3645024"/>
            <a:ext cx="7128792" cy="2031325"/>
          </a:xfrm>
          <a:prstGeom prst="rect">
            <a:avLst/>
          </a:prstGeom>
          <a:noFill/>
        </p:spPr>
        <p:txBody>
          <a:bodyPr wrap="square" rtlCol="0">
            <a:spAutoFit/>
          </a:bodyPr>
          <a:lstStyle/>
          <a:p>
            <a:r>
              <a:rPr lang="cs-CZ" b="1" dirty="0" smtClean="0">
                <a:latin typeface="Times New Roman" pitchFamily="18" charset="0"/>
                <a:cs typeface="Times New Roman" pitchFamily="18" charset="0"/>
              </a:rPr>
              <a:t>odborná:</a:t>
            </a:r>
          </a:p>
          <a:p>
            <a:pPr>
              <a:buFont typeface="Arial" pitchFamily="34" charset="0"/>
              <a:buChar char="•"/>
            </a:pPr>
            <a:r>
              <a:rPr lang="cs-CZ" dirty="0" smtClean="0"/>
              <a:t>   příslušníci hasičských záchranných sborů </a:t>
            </a:r>
          </a:p>
          <a:p>
            <a:pPr>
              <a:buFont typeface="Arial" pitchFamily="34" charset="0"/>
              <a:buChar char="•"/>
            </a:pPr>
            <a:r>
              <a:rPr lang="cs-CZ" dirty="0" smtClean="0"/>
              <a:t>   posádky zdravotnické záchranné služby</a:t>
            </a:r>
          </a:p>
          <a:p>
            <a:pPr>
              <a:buFont typeface="Arial" pitchFamily="34" charset="0"/>
              <a:buChar char="•"/>
            </a:pPr>
            <a:r>
              <a:rPr lang="cs-CZ" dirty="0" smtClean="0"/>
              <a:t>   odborné vybavení pro vyproštění raněných a zabezpečení místa nehody</a:t>
            </a:r>
          </a:p>
          <a:p>
            <a:pPr>
              <a:buFont typeface="Arial" pitchFamily="34" charset="0"/>
              <a:buChar char="•"/>
            </a:pPr>
            <a:r>
              <a:rPr lang="cs-CZ" dirty="0" smtClean="0"/>
              <a:t>   odborné vybavení  pro zajištění dýchacích cest</a:t>
            </a:r>
          </a:p>
          <a:p>
            <a:pPr>
              <a:buFont typeface="Arial" pitchFamily="34" charset="0"/>
              <a:buChar char="•"/>
            </a:pPr>
            <a:r>
              <a:rPr lang="cs-CZ" dirty="0" smtClean="0"/>
              <a:t>   prostředky k zajištění žilního vstupu</a:t>
            </a:r>
          </a:p>
          <a:p>
            <a:pPr>
              <a:buFont typeface="Arial" pitchFamily="34" charset="0"/>
              <a:buChar char="•"/>
            </a:pPr>
            <a:r>
              <a:rPr lang="cs-CZ" dirty="0" smtClean="0"/>
              <a:t>   léky a především diagnostické přístroje </a:t>
            </a:r>
            <a:endParaRPr lang="cs-CZ" b="1" dirty="0">
              <a:latin typeface="Times New Roman" pitchFamily="18" charset="0"/>
              <a:cs typeface="Times New Roman" pitchFamily="18" charset="0"/>
            </a:endParaRPr>
          </a:p>
        </p:txBody>
      </p:sp>
      <p:pic>
        <p:nvPicPr>
          <p:cNvPr id="8194" name="Picture 2" descr="File:Blood drop.svg"/>
          <p:cNvPicPr>
            <a:picLocks noChangeAspect="1" noChangeArrowheads="1"/>
          </p:cNvPicPr>
          <p:nvPr/>
        </p:nvPicPr>
        <p:blipFill>
          <a:blip r:embed="rId2" cstate="print"/>
          <a:srcRect/>
          <a:stretch>
            <a:fillRect/>
          </a:stretch>
        </p:blipFill>
        <p:spPr bwMode="auto">
          <a:xfrm>
            <a:off x="7308303" y="620688"/>
            <a:ext cx="1321347" cy="2160240"/>
          </a:xfrm>
          <a:prstGeom prst="rect">
            <a:avLst/>
          </a:prstGeom>
          <a:noFill/>
        </p:spPr>
      </p:pic>
      <p:sp>
        <p:nvSpPr>
          <p:cNvPr id="10" name="Obdélník 9"/>
          <p:cNvSpPr/>
          <p:nvPr/>
        </p:nvSpPr>
        <p:spPr>
          <a:xfrm>
            <a:off x="6623720" y="2852936"/>
            <a:ext cx="2520280" cy="400110"/>
          </a:xfrm>
          <a:prstGeom prst="rect">
            <a:avLst/>
          </a:prstGeom>
        </p:spPr>
        <p:txBody>
          <a:bodyPr wrap="square">
            <a:spAutoFit/>
          </a:bodyPr>
          <a:lstStyle/>
          <a:p>
            <a:r>
              <a:rPr lang="cs-CZ" sz="1000" dirty="0" smtClean="0"/>
              <a:t>http://commons.wikimedia.org/wiki/File:Blood_drop.svg</a:t>
            </a:r>
            <a:endParaRPr lang="cs-CZ"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043608" y="1052736"/>
            <a:ext cx="7272808" cy="1785104"/>
          </a:xfrm>
          <a:prstGeom prst="rect">
            <a:avLst/>
          </a:prstGeom>
          <a:noFill/>
        </p:spPr>
        <p:txBody>
          <a:bodyPr wrap="square" rtlCol="0">
            <a:spAutoFit/>
          </a:bodyPr>
          <a:lstStyle/>
          <a:p>
            <a:pPr marL="342900" indent="-342900">
              <a:buAutoNum type="arabicParenR"/>
            </a:pPr>
            <a:r>
              <a:rPr lang="cs-CZ" sz="2000" b="1" dirty="0" smtClean="0">
                <a:solidFill>
                  <a:srgbClr val="C00000"/>
                </a:solidFill>
              </a:rPr>
              <a:t>Technická první pomoc</a:t>
            </a:r>
          </a:p>
          <a:p>
            <a:endParaRPr lang="cs-CZ" dirty="0" smtClean="0"/>
          </a:p>
          <a:p>
            <a:r>
              <a:rPr lang="cs-CZ" dirty="0" smtClean="0"/>
              <a:t>Předchází nebo se současně podílí na zdravotnické první pomoci. Podstatou technické první pomoci je odstranění technických překážek a zevních příčin, které způsobily náhlou poruchu zdraví nebo které zhoršují stav postiženého, pokud jejich účinek trvá.  </a:t>
            </a:r>
            <a:endParaRPr lang="cs-CZ" dirty="0"/>
          </a:p>
        </p:txBody>
      </p:sp>
      <p:sp>
        <p:nvSpPr>
          <p:cNvPr id="4" name="TextovéPole 3"/>
          <p:cNvSpPr txBox="1"/>
          <p:nvPr/>
        </p:nvSpPr>
        <p:spPr>
          <a:xfrm>
            <a:off x="683568" y="3501008"/>
            <a:ext cx="4392488" cy="2031325"/>
          </a:xfrm>
          <a:prstGeom prst="rect">
            <a:avLst/>
          </a:prstGeom>
          <a:noFill/>
          <a:ln w="38100">
            <a:solidFill>
              <a:srgbClr val="C00000"/>
            </a:solidFill>
          </a:ln>
        </p:spPr>
        <p:txBody>
          <a:bodyPr wrap="square" rtlCol="0">
            <a:spAutoFit/>
          </a:bodyPr>
          <a:lstStyle/>
          <a:p>
            <a:pPr algn="ctr"/>
            <a:endParaRPr lang="cs-CZ" dirty="0" smtClean="0"/>
          </a:p>
          <a:p>
            <a:pPr algn="ctr"/>
            <a:r>
              <a:rPr lang="cs-CZ" dirty="0" smtClean="0"/>
              <a:t>Smyslem technické první pomoci je zajistit základní podmínky k poskytnutí zdravotnické první pomoci u postižených, kteří např.   uvízli v hořícím objektu nebo havarovaném vozidle, byli zasypáni lavinou nebo sutí atd.</a:t>
            </a:r>
          </a:p>
          <a:p>
            <a:pPr algn="ctr"/>
            <a:endParaRPr lang="cs-CZ" dirty="0"/>
          </a:p>
        </p:txBody>
      </p:sp>
      <p:pic>
        <p:nvPicPr>
          <p:cNvPr id="7170" name="Picture 2" descr="File:Ná&amp;rcaron;adí.jpg"/>
          <p:cNvPicPr>
            <a:picLocks noChangeAspect="1" noChangeArrowheads="1"/>
          </p:cNvPicPr>
          <p:nvPr/>
        </p:nvPicPr>
        <p:blipFill>
          <a:blip r:embed="rId2" cstate="print"/>
          <a:srcRect/>
          <a:stretch>
            <a:fillRect/>
          </a:stretch>
        </p:blipFill>
        <p:spPr bwMode="auto">
          <a:xfrm>
            <a:off x="5508104" y="3356992"/>
            <a:ext cx="3096344" cy="2322258"/>
          </a:xfrm>
          <a:prstGeom prst="rect">
            <a:avLst/>
          </a:prstGeom>
          <a:noFill/>
          <a:ln w="38100">
            <a:solidFill>
              <a:srgbClr val="C00000"/>
            </a:solidFill>
          </a:ln>
        </p:spPr>
      </p:pic>
      <p:sp>
        <p:nvSpPr>
          <p:cNvPr id="9" name="Obdélník 8"/>
          <p:cNvSpPr/>
          <p:nvPr/>
        </p:nvSpPr>
        <p:spPr>
          <a:xfrm>
            <a:off x="5508104" y="5805264"/>
            <a:ext cx="3222104" cy="400110"/>
          </a:xfrm>
          <a:prstGeom prst="rect">
            <a:avLst/>
          </a:prstGeom>
        </p:spPr>
        <p:txBody>
          <a:bodyPr wrap="square">
            <a:spAutoFit/>
          </a:bodyPr>
          <a:lstStyle/>
          <a:p>
            <a:r>
              <a:rPr lang="cs-CZ" sz="1000" dirty="0" smtClean="0"/>
              <a:t>http://commons.wikimedia.org/wiki/File:N%C3%A1%C5%99ad%C3%AD.jpg</a:t>
            </a:r>
            <a:endParaRPr lang="cs-CZ"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File:Hasici 2.jpg"/>
          <p:cNvPicPr>
            <a:picLocks noChangeAspect="1" noChangeArrowheads="1"/>
          </p:cNvPicPr>
          <p:nvPr/>
        </p:nvPicPr>
        <p:blipFill>
          <a:blip r:embed="rId2" cstate="print"/>
          <a:srcRect/>
          <a:stretch>
            <a:fillRect/>
          </a:stretch>
        </p:blipFill>
        <p:spPr bwMode="auto">
          <a:xfrm>
            <a:off x="5076056" y="1268760"/>
            <a:ext cx="3150350" cy="4200467"/>
          </a:xfrm>
          <a:prstGeom prst="rect">
            <a:avLst/>
          </a:prstGeom>
          <a:noFill/>
          <a:ln w="38100">
            <a:solidFill>
              <a:srgbClr val="C00000"/>
            </a:solidFill>
          </a:ln>
        </p:spPr>
      </p:pic>
      <p:sp>
        <p:nvSpPr>
          <p:cNvPr id="3" name="TextovéPole 2"/>
          <p:cNvSpPr txBox="1"/>
          <p:nvPr/>
        </p:nvSpPr>
        <p:spPr>
          <a:xfrm>
            <a:off x="611560" y="1844824"/>
            <a:ext cx="3240360" cy="2031325"/>
          </a:xfrm>
          <a:prstGeom prst="rect">
            <a:avLst/>
          </a:prstGeom>
          <a:noFill/>
        </p:spPr>
        <p:txBody>
          <a:bodyPr wrap="square" rtlCol="0">
            <a:spAutoFit/>
          </a:bodyPr>
          <a:lstStyle/>
          <a:p>
            <a:r>
              <a:rPr lang="cs-CZ" dirty="0" smtClean="0"/>
              <a:t> </a:t>
            </a:r>
          </a:p>
          <a:p>
            <a:r>
              <a:rPr lang="cs-CZ" b="1" dirty="0" smtClean="0"/>
              <a:t>b) odborná</a:t>
            </a:r>
            <a:r>
              <a:rPr lang="cs-CZ" dirty="0" smtClean="0"/>
              <a:t> technická pomoc </a:t>
            </a:r>
          </a:p>
          <a:p>
            <a:pPr>
              <a:buFont typeface="Arial" pitchFamily="34" charset="0"/>
              <a:buChar char="•"/>
            </a:pPr>
            <a:r>
              <a:rPr lang="cs-CZ" dirty="0" smtClean="0"/>
              <a:t>   speciální technická zařízení</a:t>
            </a:r>
          </a:p>
          <a:p>
            <a:pPr>
              <a:buFont typeface="Arial" pitchFamily="34" charset="0"/>
              <a:buChar char="•"/>
            </a:pPr>
            <a:r>
              <a:rPr lang="cs-CZ" dirty="0" smtClean="0"/>
              <a:t>   vyprošťovací vozy</a:t>
            </a:r>
          </a:p>
          <a:p>
            <a:pPr>
              <a:buFont typeface="Arial" pitchFamily="34" charset="0"/>
              <a:buChar char="•"/>
            </a:pPr>
            <a:r>
              <a:rPr lang="cs-CZ" dirty="0" smtClean="0"/>
              <a:t>   nářadím</a:t>
            </a:r>
          </a:p>
          <a:p>
            <a:pPr>
              <a:buFont typeface="Arial" pitchFamily="34" charset="0"/>
              <a:buChar char="•"/>
            </a:pPr>
            <a:r>
              <a:rPr lang="cs-CZ" dirty="0" smtClean="0"/>
              <a:t>   speciální hydraulické zvedáky</a:t>
            </a:r>
          </a:p>
          <a:p>
            <a:pPr>
              <a:buFont typeface="Arial" pitchFamily="34" charset="0"/>
              <a:buChar char="•"/>
            </a:pPr>
            <a:r>
              <a:rPr lang="cs-CZ" dirty="0" smtClean="0"/>
              <a:t>   hasební prostředky apod.</a:t>
            </a:r>
            <a:endParaRPr lang="cs-CZ" dirty="0"/>
          </a:p>
        </p:txBody>
      </p:sp>
      <p:sp>
        <p:nvSpPr>
          <p:cNvPr id="4" name="TextovéPole 3"/>
          <p:cNvSpPr txBox="1"/>
          <p:nvPr/>
        </p:nvSpPr>
        <p:spPr>
          <a:xfrm>
            <a:off x="611560" y="692696"/>
            <a:ext cx="5400600" cy="646331"/>
          </a:xfrm>
          <a:prstGeom prst="rect">
            <a:avLst/>
          </a:prstGeom>
          <a:noFill/>
        </p:spPr>
        <p:txBody>
          <a:bodyPr wrap="square" rtlCol="0">
            <a:spAutoFit/>
          </a:bodyPr>
          <a:lstStyle/>
          <a:p>
            <a:r>
              <a:rPr lang="cs-CZ" b="1" dirty="0" smtClean="0"/>
              <a:t>a) laická</a:t>
            </a:r>
            <a:r>
              <a:rPr lang="cs-CZ" dirty="0" smtClean="0"/>
              <a:t> technická první pomoc </a:t>
            </a:r>
          </a:p>
          <a:p>
            <a:pPr>
              <a:buFont typeface="Arial" pitchFamily="34" charset="0"/>
              <a:buChar char="•"/>
            </a:pPr>
            <a:r>
              <a:rPr lang="cs-CZ" dirty="0" smtClean="0"/>
              <a:t>   je omezená</a:t>
            </a:r>
          </a:p>
        </p:txBody>
      </p:sp>
      <p:sp>
        <p:nvSpPr>
          <p:cNvPr id="5" name="Obdélník 4"/>
          <p:cNvSpPr/>
          <p:nvPr/>
        </p:nvSpPr>
        <p:spPr>
          <a:xfrm>
            <a:off x="5220072" y="5589240"/>
            <a:ext cx="2952328" cy="246221"/>
          </a:xfrm>
          <a:prstGeom prst="rect">
            <a:avLst/>
          </a:prstGeom>
        </p:spPr>
        <p:txBody>
          <a:bodyPr wrap="square">
            <a:spAutoFit/>
          </a:bodyPr>
          <a:lstStyle/>
          <a:p>
            <a:r>
              <a:rPr lang="cs-CZ" sz="1000" dirty="0" smtClean="0"/>
              <a:t>http://commons.wikimedia.org/wiki/File:Hasici_2.jpg</a:t>
            </a:r>
            <a:endParaRPr lang="cs-CZ" sz="1000" dirty="0"/>
          </a:p>
        </p:txBody>
      </p:sp>
      <p:sp>
        <p:nvSpPr>
          <p:cNvPr id="6" name="Obdélník 5"/>
          <p:cNvSpPr/>
          <p:nvPr/>
        </p:nvSpPr>
        <p:spPr>
          <a:xfrm>
            <a:off x="539552" y="4365104"/>
            <a:ext cx="4572000" cy="1477328"/>
          </a:xfrm>
          <a:prstGeom prst="rect">
            <a:avLst/>
          </a:prstGeom>
        </p:spPr>
        <p:txBody>
          <a:bodyPr>
            <a:spAutoFit/>
          </a:bodyPr>
          <a:lstStyle/>
          <a:p>
            <a:r>
              <a:rPr lang="cs-CZ" b="1" dirty="0" smtClean="0"/>
              <a:t>pracovníci technické první pomoci: </a:t>
            </a:r>
          </a:p>
          <a:p>
            <a:pPr>
              <a:buFont typeface="Arial" pitchFamily="34" charset="0"/>
              <a:buChar char="•"/>
            </a:pPr>
            <a:r>
              <a:rPr lang="cs-CZ" dirty="0" smtClean="0"/>
              <a:t>   hasičský záchranný sbor</a:t>
            </a:r>
          </a:p>
          <a:p>
            <a:pPr>
              <a:buFont typeface="Arial" pitchFamily="34" charset="0"/>
              <a:buChar char="•"/>
            </a:pPr>
            <a:r>
              <a:rPr lang="cs-CZ" dirty="0" smtClean="0"/>
              <a:t>   báňská záchranná služba</a:t>
            </a:r>
          </a:p>
          <a:p>
            <a:pPr>
              <a:buFont typeface="Arial" pitchFamily="34" charset="0"/>
              <a:buChar char="•"/>
            </a:pPr>
            <a:r>
              <a:rPr lang="cs-CZ" dirty="0" smtClean="0"/>
              <a:t>   havarijní služba dopravních podniků</a:t>
            </a:r>
          </a:p>
          <a:p>
            <a:pPr>
              <a:buFont typeface="Arial" pitchFamily="34" charset="0"/>
              <a:buChar char="•"/>
            </a:pPr>
            <a:r>
              <a:rPr lang="cs-CZ" dirty="0" smtClean="0"/>
              <a:t>   speleologická záchranná služba apod. </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27584" y="692696"/>
            <a:ext cx="3312368" cy="400110"/>
          </a:xfrm>
          <a:prstGeom prst="rect">
            <a:avLst/>
          </a:prstGeom>
          <a:noFill/>
        </p:spPr>
        <p:txBody>
          <a:bodyPr wrap="square" rtlCol="0">
            <a:spAutoFit/>
          </a:bodyPr>
          <a:lstStyle/>
          <a:p>
            <a:pPr marL="342900" indent="-342900"/>
            <a:r>
              <a:rPr lang="cs-CZ" b="1" dirty="0" smtClean="0">
                <a:solidFill>
                  <a:srgbClr val="C00000"/>
                </a:solidFill>
              </a:rPr>
              <a:t>2) 	</a:t>
            </a:r>
            <a:r>
              <a:rPr lang="cs-CZ" sz="2000" b="1" dirty="0" smtClean="0">
                <a:solidFill>
                  <a:srgbClr val="C00000"/>
                </a:solidFill>
              </a:rPr>
              <a:t>Zdravotnická první pomoc</a:t>
            </a:r>
            <a:endParaRPr lang="cs-CZ" sz="2000" b="1" dirty="0">
              <a:solidFill>
                <a:srgbClr val="C00000"/>
              </a:solidFill>
            </a:endParaRPr>
          </a:p>
        </p:txBody>
      </p:sp>
      <p:sp>
        <p:nvSpPr>
          <p:cNvPr id="4" name="TextovéPole 3"/>
          <p:cNvSpPr txBox="1"/>
          <p:nvPr/>
        </p:nvSpPr>
        <p:spPr>
          <a:xfrm>
            <a:off x="683568" y="1556792"/>
            <a:ext cx="8136904" cy="2862322"/>
          </a:xfrm>
          <a:prstGeom prst="rect">
            <a:avLst/>
          </a:prstGeom>
          <a:noFill/>
        </p:spPr>
        <p:txBody>
          <a:bodyPr wrap="square" rtlCol="0">
            <a:spAutoFit/>
          </a:bodyPr>
          <a:lstStyle/>
          <a:p>
            <a:r>
              <a:rPr lang="cs-CZ" b="1" dirty="0" smtClean="0"/>
              <a:t>	a) laická – základní první pomoc </a:t>
            </a:r>
          </a:p>
          <a:p>
            <a:endParaRPr lang="cs-CZ" b="1" dirty="0" smtClean="0"/>
          </a:p>
          <a:p>
            <a:pPr>
              <a:buFont typeface="Arial" pitchFamily="34" charset="0"/>
              <a:buChar char="•"/>
            </a:pPr>
            <a:r>
              <a:rPr lang="cs-CZ" b="1" dirty="0" smtClean="0"/>
              <a:t>   </a:t>
            </a:r>
            <a:r>
              <a:rPr lang="cs-CZ" dirty="0" smtClean="0"/>
              <a:t>je zajišťována laiky (svépomoc, vzájemná pomoc)</a:t>
            </a:r>
          </a:p>
          <a:p>
            <a:pPr>
              <a:buFont typeface="Arial" pitchFamily="34" charset="0"/>
              <a:buChar char="•"/>
            </a:pPr>
            <a:r>
              <a:rPr lang="cs-CZ" dirty="0" smtClean="0"/>
              <a:t>   ve většině případů ji poskytují bez speciálních prostředků a vybavení</a:t>
            </a:r>
          </a:p>
          <a:p>
            <a:pPr>
              <a:buFont typeface="Arial" pitchFamily="34" charset="0"/>
              <a:buChar char="•"/>
            </a:pPr>
            <a:r>
              <a:rPr lang="cs-CZ" dirty="0" smtClean="0"/>
              <a:t>   součástí je i přivolání odborné zdravotnické první pomoci(tísňové volání)</a:t>
            </a:r>
          </a:p>
          <a:p>
            <a:pPr>
              <a:buFont typeface="Arial" pitchFamily="34" charset="0"/>
              <a:buChar char="•"/>
            </a:pPr>
            <a:r>
              <a:rPr lang="cs-CZ" dirty="0" smtClean="0"/>
              <a:t>   dohled a péče o postiženého do okamžiku dojezdu mobilních </a:t>
            </a:r>
            <a:r>
              <a:rPr lang="cs-CZ" dirty="0" smtClean="0"/>
              <a:t>zdravotnických  </a:t>
            </a:r>
            <a:r>
              <a:rPr lang="cs-CZ" dirty="0" smtClean="0"/>
              <a:t/>
            </a:r>
            <a:br>
              <a:rPr lang="cs-CZ" dirty="0" smtClean="0"/>
            </a:br>
            <a:r>
              <a:rPr lang="cs-CZ" dirty="0" smtClean="0"/>
              <a:t>     prostředků </a:t>
            </a:r>
          </a:p>
          <a:p>
            <a:pPr>
              <a:buFont typeface="Arial" pitchFamily="34" charset="0"/>
              <a:buChar char="•"/>
            </a:pPr>
            <a:r>
              <a:rPr lang="cs-CZ" dirty="0" smtClean="0"/>
              <a:t>   předání postiženého kvalifikovaným odborníkům</a:t>
            </a:r>
          </a:p>
          <a:p>
            <a:pPr>
              <a:buFont typeface="Arial" pitchFamily="34" charset="0"/>
              <a:buChar char="•"/>
            </a:pPr>
            <a:r>
              <a:rPr lang="cs-CZ" dirty="0" smtClean="0"/>
              <a:t>   součástí může být i improvizovaný transport postiženého na místo, kde mu může</a:t>
            </a:r>
            <a:br>
              <a:rPr lang="cs-CZ" dirty="0" smtClean="0"/>
            </a:br>
            <a:r>
              <a:rPr lang="cs-CZ" dirty="0" smtClean="0"/>
              <a:t>     být odborná zdravotnická pomoc poskytnuta</a:t>
            </a:r>
            <a:endParaRPr lang="cs-CZ" dirty="0"/>
          </a:p>
        </p:txBody>
      </p:sp>
      <p:sp>
        <p:nvSpPr>
          <p:cNvPr id="6" name="TextovéPole 5"/>
          <p:cNvSpPr txBox="1"/>
          <p:nvPr/>
        </p:nvSpPr>
        <p:spPr>
          <a:xfrm>
            <a:off x="683568" y="4725144"/>
            <a:ext cx="7776864" cy="1200329"/>
          </a:xfrm>
          <a:prstGeom prst="rect">
            <a:avLst/>
          </a:prstGeom>
          <a:noFill/>
          <a:ln w="38100">
            <a:solidFill>
              <a:srgbClr val="C00000"/>
            </a:solidFill>
          </a:ln>
        </p:spPr>
        <p:txBody>
          <a:bodyPr wrap="square" rtlCol="0">
            <a:spAutoFit/>
          </a:bodyPr>
          <a:lstStyle/>
          <a:p>
            <a:pPr algn="ctr"/>
            <a:endParaRPr lang="cs-CZ" dirty="0" smtClean="0"/>
          </a:p>
          <a:p>
            <a:pPr algn="ctr"/>
            <a:r>
              <a:rPr lang="cs-CZ" dirty="0" smtClean="0"/>
              <a:t>Smyslem je odvrátit ohrožení života a zabránit dalšímu poškození zdraví a také zmírnit psychické a fyzické utrpení postiženého.</a:t>
            </a:r>
          </a:p>
          <a:p>
            <a:pPr algn="ctr"/>
            <a:endParaRPr lang="cs-CZ" dirty="0"/>
          </a:p>
        </p:txBody>
      </p:sp>
      <p:pic>
        <p:nvPicPr>
          <p:cNvPr id="6146" name="Picture 2" descr="File:Opatrunki trzy.JPG"/>
          <p:cNvPicPr>
            <a:picLocks noChangeAspect="1" noChangeArrowheads="1"/>
          </p:cNvPicPr>
          <p:nvPr/>
        </p:nvPicPr>
        <p:blipFill>
          <a:blip r:embed="rId2" cstate="print"/>
          <a:srcRect/>
          <a:stretch>
            <a:fillRect/>
          </a:stretch>
        </p:blipFill>
        <p:spPr bwMode="auto">
          <a:xfrm rot="5400000">
            <a:off x="6185106" y="15694"/>
            <a:ext cx="1901773" cy="2535697"/>
          </a:xfrm>
          <a:prstGeom prst="rect">
            <a:avLst/>
          </a:prstGeom>
          <a:noFill/>
          <a:ln w="38100">
            <a:solidFill>
              <a:srgbClr val="C00000"/>
            </a:solidFill>
          </a:ln>
        </p:spPr>
      </p:pic>
      <p:sp>
        <p:nvSpPr>
          <p:cNvPr id="9" name="Obdélník 8"/>
          <p:cNvSpPr/>
          <p:nvPr/>
        </p:nvSpPr>
        <p:spPr>
          <a:xfrm>
            <a:off x="5508104" y="2204864"/>
            <a:ext cx="3419872" cy="246221"/>
          </a:xfrm>
          <a:prstGeom prst="rect">
            <a:avLst/>
          </a:prstGeom>
        </p:spPr>
        <p:txBody>
          <a:bodyPr wrap="square">
            <a:spAutoFit/>
          </a:bodyPr>
          <a:lstStyle/>
          <a:p>
            <a:pPr algn="r"/>
            <a:r>
              <a:rPr lang="cs-CZ" sz="1000" dirty="0" smtClean="0"/>
              <a:t>http://commons.wikimedia.org/wiki/File:Opatrunki_trzy.JPG </a:t>
            </a:r>
            <a:endParaRPr lang="cs-CZ"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le:Sanitka Chevrolet, ÚZZS KK.jpg"/>
          <p:cNvPicPr>
            <a:picLocks noChangeAspect="1" noChangeArrowheads="1"/>
          </p:cNvPicPr>
          <p:nvPr/>
        </p:nvPicPr>
        <p:blipFill>
          <a:blip r:embed="rId2" cstate="print"/>
          <a:srcRect/>
          <a:stretch>
            <a:fillRect/>
          </a:stretch>
        </p:blipFill>
        <p:spPr bwMode="auto">
          <a:xfrm>
            <a:off x="2339752" y="2996952"/>
            <a:ext cx="3816424" cy="2857548"/>
          </a:xfrm>
          <a:prstGeom prst="rect">
            <a:avLst/>
          </a:prstGeom>
          <a:noFill/>
          <a:ln w="38100">
            <a:solidFill>
              <a:srgbClr val="C00000"/>
            </a:solidFill>
          </a:ln>
        </p:spPr>
      </p:pic>
      <p:sp>
        <p:nvSpPr>
          <p:cNvPr id="4" name="Obdélník 3"/>
          <p:cNvSpPr/>
          <p:nvPr/>
        </p:nvSpPr>
        <p:spPr>
          <a:xfrm>
            <a:off x="2123728" y="5949280"/>
            <a:ext cx="4572000" cy="246221"/>
          </a:xfrm>
          <a:prstGeom prst="rect">
            <a:avLst/>
          </a:prstGeom>
        </p:spPr>
        <p:txBody>
          <a:bodyPr>
            <a:spAutoFit/>
          </a:bodyPr>
          <a:lstStyle/>
          <a:p>
            <a:r>
              <a:rPr lang="cs-CZ" sz="1000" dirty="0" smtClean="0"/>
              <a:t>http://commons.wikimedia.org/wiki/File:Sanitka_Chevrolet,_%C3%9AZZS_KK.jpg</a:t>
            </a:r>
            <a:endParaRPr lang="cs-CZ" sz="1000" dirty="0"/>
          </a:p>
        </p:txBody>
      </p:sp>
      <p:sp>
        <p:nvSpPr>
          <p:cNvPr id="5" name="TextovéPole 4"/>
          <p:cNvSpPr txBox="1"/>
          <p:nvPr/>
        </p:nvSpPr>
        <p:spPr>
          <a:xfrm>
            <a:off x="827584" y="692696"/>
            <a:ext cx="7344816" cy="2031325"/>
          </a:xfrm>
          <a:prstGeom prst="rect">
            <a:avLst/>
          </a:prstGeom>
          <a:noFill/>
        </p:spPr>
        <p:txBody>
          <a:bodyPr wrap="square" rtlCol="0">
            <a:spAutoFit/>
          </a:bodyPr>
          <a:lstStyle/>
          <a:p>
            <a:r>
              <a:rPr lang="cs-CZ" b="1" dirty="0" smtClean="0"/>
              <a:t>b) odborná zdravotnická první pomoc </a:t>
            </a:r>
          </a:p>
          <a:p>
            <a:endParaRPr lang="cs-CZ" b="1" dirty="0" smtClean="0"/>
          </a:p>
          <a:p>
            <a:pPr>
              <a:buFont typeface="Arial" pitchFamily="34" charset="0"/>
              <a:buChar char="•"/>
            </a:pPr>
            <a:r>
              <a:rPr lang="cs-CZ" dirty="0" smtClean="0"/>
              <a:t>   navazuje na základní první pomoc </a:t>
            </a:r>
          </a:p>
          <a:p>
            <a:pPr>
              <a:buFont typeface="Arial" pitchFamily="34" charset="0"/>
              <a:buChar char="•"/>
            </a:pPr>
            <a:r>
              <a:rPr lang="cs-CZ" dirty="0" smtClean="0"/>
              <a:t>   zajišťuje ji zdravotnická záchranná služba</a:t>
            </a:r>
          </a:p>
          <a:p>
            <a:pPr>
              <a:buFont typeface="Arial" pitchFamily="34" charset="0"/>
              <a:buChar char="•"/>
            </a:pPr>
            <a:r>
              <a:rPr lang="cs-CZ" dirty="0" smtClean="0"/>
              <a:t>   zajišťují ji i zdravotnická pracoviště linie prvního styku s nemocným </a:t>
            </a:r>
            <a:br>
              <a:rPr lang="cs-CZ" dirty="0" smtClean="0"/>
            </a:br>
            <a:r>
              <a:rPr lang="cs-CZ" dirty="0" smtClean="0"/>
              <a:t>    (praktičtí lékaři pro dospělé, pro děti a dorost, odborná pracoviště </a:t>
            </a:r>
            <a:br>
              <a:rPr lang="cs-CZ" dirty="0" smtClean="0"/>
            </a:br>
            <a:r>
              <a:rPr lang="cs-CZ" dirty="0" smtClean="0"/>
              <a:t>     poliklinik)</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806</TotalTime>
  <Words>733</Words>
  <Application>Microsoft Office PowerPoint</Application>
  <PresentationFormat>Předvádění na obrazovce (4:3)</PresentationFormat>
  <Paragraphs>103</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     Výukový materiál v rámci projektu OPVK 1.5 Peníze středním školám  Číslo projektu:  CZ.1.07/1.5.00/34.0883  Název projektu:  Rozvoj vzdělanosti Číslo šablony:     III/2 Datum vytvoření:  8. 9. 2012 Autor:   Ing. Ivana Náplavová Určeno pro předmět: První pomoc  Tematická oblast:  Integrovaný záchranný systém, jednotný postup při     poskytování první pomoci, mimořádné situace Obor vzdělání:  Masér sportovní a rekondiční 69-41-L/002 1. ročník Název výukového materiálu:  Výuková prezentace: Základní pojmy v první pomoci Popis využití:  Vysvětlení základních pojmů, rozdělení pomocí, schéma     první pomoci Čas:     20 minut </vt:lpstr>
      <vt:lpstr>Snímek 2</vt:lpstr>
      <vt:lpstr>Snímek 3</vt:lpstr>
      <vt:lpstr>Snímek 4</vt:lpstr>
      <vt:lpstr>Snímek 5</vt:lpstr>
      <vt:lpstr>Snímek 6</vt:lpstr>
      <vt:lpstr>Snímek 7</vt:lpstr>
      <vt:lpstr>Snímek 8</vt:lpstr>
      <vt:lpstr>Snímek 9</vt:lpstr>
      <vt:lpstr>Snímek 10</vt:lpstr>
      <vt:lpstr>Snímek 11</vt:lpstr>
      <vt:lpstr>Snímek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Paul</dc:creator>
  <cp:lastModifiedBy>Paul</cp:lastModifiedBy>
  <cp:revision>108</cp:revision>
  <dcterms:created xsi:type="dcterms:W3CDTF">2012-07-13T05:24:59Z</dcterms:created>
  <dcterms:modified xsi:type="dcterms:W3CDTF">2012-09-24T18:53:41Z</dcterms:modified>
</cp:coreProperties>
</file>