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7" r:id="rId3"/>
    <p:sldId id="256" r:id="rId4"/>
    <p:sldId id="258" r:id="rId5"/>
    <p:sldId id="259" r:id="rId6"/>
    <p:sldId id="267" r:id="rId7"/>
    <p:sldId id="260" r:id="rId8"/>
    <p:sldId id="261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00" autoAdjust="0"/>
    <p:restoredTop sz="94660"/>
  </p:normalViewPr>
  <p:slideViewPr>
    <p:cSldViewPr>
      <p:cViewPr varScale="1">
        <p:scale>
          <a:sx n="76" d="100"/>
          <a:sy n="76" d="100"/>
        </p:scale>
        <p:origin x="-1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97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818D8-D0D2-497D-A5E7-64F6C533C760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F6887-E246-4A87-BE54-9EA023141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F7A12-3FDB-4AEA-8E9F-161EE2886E07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A893B-D62C-4DDD-ABB6-BC4313E388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1C605-1C37-4471-A280-515AF2891A88}" type="datetimeFigureOut">
              <a:rPr lang="cs-CZ" smtClean="0"/>
              <a:pPr/>
              <a:t>28.9.2012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777BF-7B60-4B9B-8676-5968AC9EA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525658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  <a:t>     Výukový materiál v rámci projektu OPVK 1.5 Peníze středním školám</a:t>
            </a:r>
            <a:b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Číslo projektu: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CZ.1.07/1.5.00/34.0883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Název projektu: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Rozvoj vzdělanosti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Číslo šablony:   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III/2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Datum vytvoření: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19.9. 2012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Autor:	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Ing. Ivana Náplavová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Určeno pro předmět: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První pomoc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Tematická oblast: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Integrovaný záchranný systém, jednotný postup při 				poskytování první pomoci, mimořádné situace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Obor vzdělání: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Masér sportovní a rekondiční 69-41-L/002 1. ročník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Název výukového materiálu: 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Výuková prezentace: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IZS, tísňové linky</a:t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Popis využití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:	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Vysvětlení IZS, složek, kompetencí,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legislativa, aktivace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tísňové linky, úkoly pro žáky s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řešením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Čas:  20 minut</a:t>
            </a:r>
            <a:r>
              <a:rPr kumimoji="0" lang="cs-CZ" sz="1800" b="1" dirty="0" smtClean="0">
                <a:solidFill>
                  <a:schemeClr val="tx2"/>
                </a:solidFill>
              </a:rPr>
              <a:t/>
            </a:r>
            <a:br>
              <a:rPr kumimoji="0" lang="cs-CZ" sz="1800" b="1" dirty="0" smtClean="0">
                <a:solidFill>
                  <a:schemeClr val="tx2"/>
                </a:solidFill>
              </a:rPr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48064" y="332656"/>
            <a:ext cx="3376464" cy="36004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VY_32_INOVACE_PPM10360NÁP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Paul\Documents\mamca\sablony\loga\loga_pruhledn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55976" cy="8042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836712"/>
            <a:ext cx="6336704" cy="14773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 nejste jisti, volejte číslo 112 - je určeno k oznámení jakékoliv mimořádné události, zejména pokud ji bude řešit více složek IZS. 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3140968"/>
            <a:ext cx="446449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POZOR !  zneužití je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trestné</a:t>
            </a:r>
          </a:p>
          <a:p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vždy je identifikováno číslo volajícího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případně IMEI mobilního telefonu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vždy jsou předávány údaje 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lokalizaci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polohy volajícího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každé volání je zpětně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dohledatelné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všem existují záznamy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File:Bildtelefon T-View 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12976"/>
            <a:ext cx="3624064" cy="271804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5" name="Obdélník 4"/>
          <p:cNvSpPr/>
          <p:nvPr/>
        </p:nvSpPr>
        <p:spPr>
          <a:xfrm>
            <a:off x="5148064" y="6021288"/>
            <a:ext cx="315009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http://commons.wikimedia.org/wiki/File:Bildtelefon_T-View_100.JPG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764704"/>
            <a:ext cx="77048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Zdroje:</a:t>
            </a:r>
          </a:p>
          <a:p>
            <a:r>
              <a:rPr lang="cs-CZ" sz="1200" dirty="0" smtClean="0"/>
              <a:t>Beránková, M. - Fleková, A. – </a:t>
            </a:r>
            <a:r>
              <a:rPr lang="cs-CZ" sz="1200" dirty="0" err="1" smtClean="0"/>
              <a:t>Holzhauserová</a:t>
            </a:r>
            <a:r>
              <a:rPr lang="cs-CZ" sz="1200" dirty="0" smtClean="0"/>
              <a:t>, B.: První pomoc. Praha, </a:t>
            </a:r>
            <a:r>
              <a:rPr lang="cs-CZ" sz="1200" dirty="0" err="1" smtClean="0"/>
              <a:t>Informatorium</a:t>
            </a:r>
            <a:r>
              <a:rPr lang="cs-CZ" sz="1200" dirty="0" smtClean="0"/>
              <a:t> 2007.</a:t>
            </a:r>
          </a:p>
          <a:p>
            <a:r>
              <a:rPr lang="cs-CZ" sz="1200" dirty="0" err="1" smtClean="0"/>
              <a:t>Krivaničová</a:t>
            </a:r>
            <a:r>
              <a:rPr lang="cs-CZ" sz="1200" dirty="0" smtClean="0"/>
              <a:t>, J. a kol.: Domácí lékař. Praha, </a:t>
            </a:r>
            <a:r>
              <a:rPr lang="cs-CZ" sz="1200" dirty="0" err="1" smtClean="0"/>
              <a:t>Avicenum</a:t>
            </a:r>
            <a:r>
              <a:rPr lang="cs-CZ" sz="1200" dirty="0" smtClean="0"/>
              <a:t> 1991.</a:t>
            </a:r>
          </a:p>
          <a:p>
            <a:r>
              <a:rPr lang="cs-CZ" sz="1200" dirty="0" smtClean="0"/>
              <a:t>Zemanová, J.: První pomoc pro učitele ZŠ a SŠ. Ostrava 2006</a:t>
            </a:r>
            <a:r>
              <a:rPr lang="cs-CZ" sz="1200" dirty="0" smtClean="0"/>
              <a:t>.</a:t>
            </a:r>
          </a:p>
          <a:p>
            <a:r>
              <a:rPr lang="cs-CZ" sz="1200" dirty="0" smtClean="0"/>
              <a:t>http://www.</a:t>
            </a:r>
            <a:r>
              <a:rPr lang="cs-CZ" sz="1200" dirty="0" err="1" smtClean="0"/>
              <a:t>ochranaobyvatel.cz</a:t>
            </a:r>
            <a:r>
              <a:rPr lang="cs-CZ" sz="1200" dirty="0" smtClean="0"/>
              <a:t>/</a:t>
            </a:r>
            <a:endParaRPr lang="cs-CZ" sz="1200" dirty="0" smtClean="0"/>
          </a:p>
          <a:p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59632" y="332656"/>
            <a:ext cx="6120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Integrovaný záchranný systém</a:t>
            </a:r>
          </a:p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existuje v Česku od roku 2001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5085184"/>
            <a:ext cx="7344816" cy="12926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2000" dirty="0" smtClean="0">
              <a:solidFill>
                <a:srgbClr val="C00000"/>
              </a:solidFill>
            </a:endParaRPr>
          </a:p>
          <a:p>
            <a:pPr algn="ctr"/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aby nikdo </a:t>
            </a:r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nebyl opomenut, kdo pomoci může a vzájemně si nikdo z nich nepřekážel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pPr algn="ctr"/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2420888"/>
            <a:ext cx="2160240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záchranné a bezpečnostní složky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347864" y="2420888"/>
            <a:ext cx="2160000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orgány státní správy a samosprávy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84168" y="2420888"/>
            <a:ext cx="2160000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fyzické a právnické osoby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55576" y="134076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příprava na mimořádné události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záchranné a likvidační práce 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979712" y="3717032"/>
            <a:ext cx="4896544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efektivní systém  vazeb, pravidel  spolupráce 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koordinace</a:t>
            </a:r>
            <a:endParaRPr lang="cs-CZ" dirty="0"/>
          </a:p>
        </p:txBody>
      </p:sp>
      <p:cxnSp>
        <p:nvCxnSpPr>
          <p:cNvPr id="18" name="Přímá spojovací šipka 17"/>
          <p:cNvCxnSpPr/>
          <p:nvPr/>
        </p:nvCxnSpPr>
        <p:spPr>
          <a:xfrm>
            <a:off x="1907704" y="3212976"/>
            <a:ext cx="2016224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H="1">
            <a:off x="5004048" y="3212976"/>
            <a:ext cx="2088232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4499992" y="3140968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upload.wikimedia.org/wikipedia/commons/3/39/02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988840"/>
            <a:ext cx="3263051" cy="24482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2" name="TextovéPole 1"/>
          <p:cNvSpPr txBox="1"/>
          <p:nvPr/>
        </p:nvSpPr>
        <p:spPr>
          <a:xfrm>
            <a:off x="1043608" y="47667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 Základní složky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71600" y="112474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Zajišťují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nepřetržitou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pohotovost pro příjem ohlášení vzniku mimořádné události, její vyhodnocení a neodkladný zásah v místě mimořádné události.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2348880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hasičský záchranný sbor České republiky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zdravotnická záchranná služba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policie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eské republiky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164288" y="5229200"/>
            <a:ext cx="13681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</a:t>
            </a:r>
            <a:endParaRPr lang="cs-CZ" sz="5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71600" y="40770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práce ve dvojici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71600" y="458112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papír, psací potřeby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779912" y="450912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čas: 3 minuty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444208" y="4581128"/>
            <a:ext cx="2232248" cy="21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http://commons.wikimedia.org/wiki/File:02h.jpg</a:t>
            </a:r>
            <a:endParaRPr lang="cs-CZ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971600" y="544522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Uveďte 3 příklady mimořádných událostí, kterou 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složku IZS 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byste volali?</a:t>
            </a:r>
            <a:endParaRPr lang="cs-CZ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827584" y="5445224"/>
            <a:ext cx="583264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68085E-6 L 4.44444E-6 0.1154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404664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Ostatní složky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98072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Poskytují při záchranných a likvidačních pracích plánovanou pomoc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na vyžádání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71600" y="1484784"/>
            <a:ext cx="7056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vyčleněné síly a prostředky ozbrojených sil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ostatní ozbrojené bezpečnostní sbory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ostatní záchranné sbory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orgány ochrany veřejného zdraví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odborná zdravotnická zařízení na úrovni fakultních nemocnic pro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poskytování specializované péče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havarijní, pohotovostní, odborné a jiné služby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zařízení civilní ochrany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neziskové organizace a sdružení občanů, která lze využít k záchranným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a likvidačním pracím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99592" y="544522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Uveďte konkrétní příklady ostatních složek, </a:t>
            </a:r>
            <a:r>
              <a:rPr lang="cs-CZ" b="1" dirty="0" smtClean="0">
                <a:solidFill>
                  <a:srgbClr val="C00000"/>
                </a:solidFill>
              </a:rPr>
              <a:t>máte představu </a:t>
            </a:r>
            <a:r>
              <a:rPr lang="cs-CZ" b="1" dirty="0" smtClean="0">
                <a:solidFill>
                  <a:srgbClr val="C00000"/>
                </a:solidFill>
              </a:rPr>
              <a:t>„kdo to </a:t>
            </a:r>
            <a:r>
              <a:rPr lang="cs-CZ" b="1" dirty="0" smtClean="0">
                <a:solidFill>
                  <a:srgbClr val="C00000"/>
                </a:solidFill>
              </a:rPr>
              <a:t>je</a:t>
            </a:r>
            <a:r>
              <a:rPr lang="cs-CZ" b="1" dirty="0" smtClean="0">
                <a:solidFill>
                  <a:srgbClr val="C00000"/>
                </a:solidFill>
              </a:rPr>
              <a:t>?“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75656" y="479715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práce ve dvojici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635896" y="479715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papír, psací potřeby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236296" y="573325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čas: 3 minuty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6296" y="4293096"/>
            <a:ext cx="13681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ú</a:t>
            </a:r>
          </a:p>
          <a:p>
            <a:pPr algn="ctr"/>
            <a:r>
              <a:rPr lang="cs-CZ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 zamyšlení</a:t>
            </a:r>
            <a:endParaRPr lang="cs-CZ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27584" y="5445224"/>
            <a:ext cx="583264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68085E-6 L 4.44444E-6 0.1154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6926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vyčleněné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síly a prostředky ozbrojených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sil - </a:t>
            </a:r>
            <a:r>
              <a:rPr lang="cs-C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armáda</a:t>
            </a:r>
            <a:endParaRPr lang="cs-C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ostatní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ozbrojené bezpečnostní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sbory - </a:t>
            </a:r>
            <a:r>
              <a:rPr lang="cs-CZ" dirty="0" smtClean="0">
                <a:solidFill>
                  <a:schemeClr val="tx2"/>
                </a:solidFill>
              </a:rPr>
              <a:t>v</a:t>
            </a:r>
            <a:r>
              <a:rPr lang="cs-CZ" dirty="0" smtClean="0">
                <a:solidFill>
                  <a:schemeClr val="tx2"/>
                </a:solidFill>
              </a:rPr>
              <a:t>ězeňská </a:t>
            </a:r>
            <a:r>
              <a:rPr lang="cs-CZ" dirty="0" smtClean="0">
                <a:solidFill>
                  <a:schemeClr val="tx2"/>
                </a:solidFill>
              </a:rPr>
              <a:t>služba a justiční stráž</a:t>
            </a:r>
            <a:endParaRPr lang="cs-C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ostatní záchranné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sbory - </a:t>
            </a:r>
            <a:r>
              <a:rPr lang="cs-CZ" dirty="0" smtClean="0">
                <a:solidFill>
                  <a:schemeClr val="tx2"/>
                </a:solidFill>
              </a:rPr>
              <a:t>báňské </a:t>
            </a:r>
            <a:r>
              <a:rPr lang="cs-CZ" dirty="0" smtClean="0">
                <a:solidFill>
                  <a:schemeClr val="tx2"/>
                </a:solidFill>
              </a:rPr>
              <a:t>záchranné </a:t>
            </a:r>
            <a:r>
              <a:rPr lang="cs-CZ" dirty="0" smtClean="0">
                <a:solidFill>
                  <a:schemeClr val="tx2"/>
                </a:solidFill>
              </a:rPr>
              <a:t>sbory, vodní </a:t>
            </a:r>
            <a:r>
              <a:rPr lang="cs-CZ" dirty="0" smtClean="0">
                <a:solidFill>
                  <a:schemeClr val="tx2"/>
                </a:solidFill>
              </a:rPr>
              <a:t>záchranná </a:t>
            </a:r>
            <a:r>
              <a:rPr lang="cs-CZ" dirty="0" smtClean="0">
                <a:solidFill>
                  <a:schemeClr val="tx2"/>
                </a:solidFill>
              </a:rPr>
              <a:t>služba,</a:t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>     horská služba</a:t>
            </a:r>
            <a:endParaRPr lang="cs-C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orgány ochrany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veřejného zdraví</a:t>
            </a:r>
            <a:r>
              <a:rPr lang="cs-CZ" dirty="0" smtClean="0"/>
              <a:t> - </a:t>
            </a:r>
            <a:r>
              <a:rPr lang="cs-CZ" dirty="0" smtClean="0">
                <a:solidFill>
                  <a:schemeClr val="tx2"/>
                </a:solidFill>
              </a:rPr>
              <a:t>m</a:t>
            </a:r>
            <a:r>
              <a:rPr lang="cs-CZ" dirty="0" smtClean="0">
                <a:solidFill>
                  <a:schemeClr val="tx2"/>
                </a:solidFill>
              </a:rPr>
              <a:t>inisterstvo </a:t>
            </a:r>
            <a:r>
              <a:rPr lang="cs-CZ" dirty="0" smtClean="0">
                <a:solidFill>
                  <a:schemeClr val="tx2"/>
                </a:solidFill>
              </a:rPr>
              <a:t>zdravotnictví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smtClean="0">
                <a:solidFill>
                  <a:schemeClr val="tx2"/>
                </a:solidFill>
              </a:rPr>
              <a:t>krajské </a:t>
            </a:r>
            <a:r>
              <a:rPr lang="cs-CZ" dirty="0" smtClean="0">
                <a:solidFill>
                  <a:schemeClr val="tx2"/>
                </a:solidFill>
              </a:rPr>
              <a:t>hygienické</a:t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>     </a:t>
            </a:r>
            <a:r>
              <a:rPr lang="cs-CZ" dirty="0" smtClean="0">
                <a:solidFill>
                  <a:schemeClr val="tx2"/>
                </a:solidFill>
              </a:rPr>
              <a:t>stanice, </a:t>
            </a:r>
            <a:r>
              <a:rPr lang="cs-CZ" dirty="0" smtClean="0">
                <a:solidFill>
                  <a:schemeClr val="tx2"/>
                </a:solidFill>
              </a:rPr>
              <a:t> ministerstvo </a:t>
            </a:r>
            <a:r>
              <a:rPr lang="cs-CZ" dirty="0" smtClean="0">
                <a:solidFill>
                  <a:schemeClr val="tx2"/>
                </a:solidFill>
              </a:rPr>
              <a:t>obrany a </a:t>
            </a:r>
            <a:r>
              <a:rPr lang="cs-CZ" dirty="0" smtClean="0">
                <a:solidFill>
                  <a:schemeClr val="tx2"/>
                </a:solidFill>
              </a:rPr>
              <a:t>ministerstvo vnitra</a:t>
            </a:r>
            <a:endParaRPr lang="cs-C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odborná zdravotnická zařízení na úrovni fakultních nemocnic pro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poskytování specializované péče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havarijní, pohotovostní, odborné a jiné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služby - </a:t>
            </a:r>
            <a:r>
              <a:rPr lang="cs-CZ" dirty="0" smtClean="0">
                <a:solidFill>
                  <a:schemeClr val="tx2"/>
                </a:solidFill>
              </a:rPr>
              <a:t>s</a:t>
            </a:r>
            <a:r>
              <a:rPr lang="cs-CZ" dirty="0" smtClean="0">
                <a:solidFill>
                  <a:schemeClr val="tx2"/>
                </a:solidFill>
              </a:rPr>
              <a:t>vaz </a:t>
            </a:r>
            <a:r>
              <a:rPr lang="cs-CZ" dirty="0" smtClean="0">
                <a:solidFill>
                  <a:schemeClr val="tx2"/>
                </a:solidFill>
              </a:rPr>
              <a:t>záchranných brigád 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>     kynologů, český červený kříž</a:t>
            </a:r>
            <a:endParaRPr lang="cs-C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zařízení civilní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ochrany </a:t>
            </a:r>
            <a:r>
              <a:rPr lang="cs-C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 zajištění evakuace, pro zajištění první pomoci,</a:t>
            </a:r>
            <a:br>
              <a:rPr lang="cs-C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zásobování pitnou vodou..</a:t>
            </a:r>
            <a:endParaRPr lang="cs-C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neziskové organizace a sdružení občanů, která lze využít k záchranným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a likvidačním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pracím </a:t>
            </a:r>
            <a:r>
              <a:rPr lang="cs-CZ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Adra</a:t>
            </a:r>
            <a:r>
              <a:rPr lang="cs-C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Člověk v tísni, Greenpeace...</a:t>
            </a:r>
            <a:endParaRPr lang="cs-CZ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40466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Kompetence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3284984"/>
            <a:ext cx="47525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Operační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 informační středisko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IZS</a:t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  středisko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HZS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ČR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povolává potřebné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síly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nasazuje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jednotlivé složky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IZS 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konkrétních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lokalitách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trategická úroveň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krizové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orgány krajů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krizové orgány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Ministerstva vnitra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9552" y="980728"/>
            <a:ext cx="4464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Hlavní koordinátor: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Hasičský </a:t>
            </a:r>
            <a:r>
              <a:rPr lang="cs-CZ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záchranný sbor České republiky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1844824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Velitel na místě neštěstí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příslušník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Hasičského záchranného sboru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ČR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řídí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součinnost složek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koordinuje záchranné a likvidační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File:Povode&amp;ncaron; 1997 Uherské Hradišt&amp;ecaron; - nám&amp;ecaron;stí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3626386" cy="56886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9" name="Obdélník 8"/>
          <p:cNvSpPr/>
          <p:nvPr/>
        </p:nvSpPr>
        <p:spPr>
          <a:xfrm>
            <a:off x="5076056" y="6309320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http://commons.wikimedia.org/wiki/File:Povode%C5%88_1997_Uhersk%C3%A9_Hradi%C5%A1t%C4%9B_-_n%C3%A1m%C4%9Bst%C3%AD_1.jpg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548680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Legislativa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Zákon o integrovaném záchranném systému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č. 239/2000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Sb.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55679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stanoví práva a povinnosti právnických, podnikajících fyzických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a fyzických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osob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 mimořádných událostech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2636912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Pravomoci velitele zásahu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může mj. zakázat nebo omezit vstup osob na místo zásahu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nařídit evakuaci osob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stanovit jiná dočasná omezení k ochraně života, zdraví, majetku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životního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prostředí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je rovněž ze zákona oprávněn vyzvat právnické a fyzické osoby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poskytnutí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osobní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nebo věcné pomoci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43608" y="4941168"/>
            <a:ext cx="6840760" cy="1200329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Firmy a občané mají ze zákona povinnost tuto žádost o pomoc při řešení mimořádné události vyslyšet.</a:t>
            </a:r>
          </a:p>
          <a:p>
            <a:pPr algn="ctr"/>
            <a:endParaRPr lang="cs-CZ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24328" y="1988840"/>
            <a:ext cx="11521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http://commons.wikimedia.org/w/index.php?title=File:HSSection_sign.svg&amp;page=1&amp;uselang=cs</a:t>
            </a:r>
            <a:endParaRPr lang="cs-CZ" sz="800" dirty="0"/>
          </a:p>
        </p:txBody>
      </p:sp>
      <p:pic>
        <p:nvPicPr>
          <p:cNvPr id="4098" name="Picture 2" descr="File:HSSection sig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04664"/>
            <a:ext cx="1485900" cy="148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052736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hasiči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požáry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živelné pohromy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havárie a nehody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4" y="2708920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155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zdravotníci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náhlá porucha zdraví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úraz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nehoda se 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zdravotnickými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následky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4581128"/>
            <a:ext cx="3168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policie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narušení veřejného pořádku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bezpečnosti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při vzniku trestných činů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při šetření dopravních nehod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40466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Tísňové linky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27984" y="4581128"/>
            <a:ext cx="31683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156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městská policie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zajištění klidu a pořádku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řešení přestupků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nálezy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dopravní situace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zvířata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427984" y="3717032"/>
            <a:ext cx="4176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112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jednotná evropská tísňová linka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jakákoliv mimořádná událost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75856" y="476672"/>
            <a:ext cx="2808312" cy="28623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Slouží 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 ohlášení situací, kdy dochází k reálnému ohrožení životů, zdraví, životního prostředí nebo majetku, a kdy je nutný okamžitý zásah složek integrovaného záchranného systému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cs-CZ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upload.wikimedia.org/wikipedia/commons/d/db/Hungarian_Telephone_Factory_1937_Budap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764704"/>
            <a:ext cx="2304255" cy="2304256"/>
          </a:xfrm>
          <a:prstGeom prst="rect">
            <a:avLst/>
          </a:prstGeom>
          <a:solidFill>
            <a:schemeClr val="accent2"/>
          </a:solidFill>
          <a:ln w="38100">
            <a:solidFill>
              <a:srgbClr val="C00000"/>
            </a:solidFill>
          </a:ln>
        </p:spPr>
      </p:pic>
      <p:sp>
        <p:nvSpPr>
          <p:cNvPr id="10" name="Obdélník 9"/>
          <p:cNvSpPr/>
          <p:nvPr/>
        </p:nvSpPr>
        <p:spPr>
          <a:xfrm>
            <a:off x="6444208" y="3140968"/>
            <a:ext cx="23042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http://commons.wikimedia.org/wiki/File:Hungarian_Telephone_Factory_1937_Budapest.jpg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94116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  </a:t>
            </a:r>
            <a:r>
              <a:rPr lang="cs-CZ" dirty="0" smtClean="0"/>
              <a:t>je bezplatné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 v případě předplacených SIM karet je nutné mít na kartě alespoň minimální kredit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 pokud je zřejmé, koho budete potřebovat je vhodnější volat přímo </a:t>
            </a:r>
            <a:r>
              <a:rPr lang="cs-CZ" dirty="0" smtClean="0"/>
              <a:t>příslušnou</a:t>
            </a:r>
            <a:br>
              <a:rPr lang="cs-CZ" dirty="0" smtClean="0"/>
            </a:br>
            <a:r>
              <a:rPr lang="cs-CZ" dirty="0" smtClean="0"/>
              <a:t>    </a:t>
            </a:r>
            <a:r>
              <a:rPr lang="cs-CZ" dirty="0" smtClean="0"/>
              <a:t>tísňovou linku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0728"/>
            <a:ext cx="4248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 je bezplatné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 je možné volat i bez vložené SIM karty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 ze zcela vyčerpané předplacené karty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 lze volat i prostřednictvím sítí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ostatních </a:t>
            </a:r>
            <a:r>
              <a:rPr lang="cs-CZ" dirty="0" smtClean="0"/>
              <a:t>operátorů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 lze volat i ze zamknutého </a:t>
            </a:r>
            <a:r>
              <a:rPr lang="cs-CZ" dirty="0" smtClean="0"/>
              <a:t>mobilního</a:t>
            </a:r>
            <a:br>
              <a:rPr lang="cs-CZ" dirty="0" smtClean="0"/>
            </a:br>
            <a:r>
              <a:rPr lang="cs-CZ" dirty="0" smtClean="0"/>
              <a:t>    </a:t>
            </a:r>
            <a:r>
              <a:rPr lang="cs-CZ" dirty="0" smtClean="0"/>
              <a:t>telefonu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 volání v češtině, angličtině, němčině</a:t>
            </a:r>
          </a:p>
        </p:txBody>
      </p:sp>
      <p:pic>
        <p:nvPicPr>
          <p:cNvPr id="2050" name="Picture 2" descr="File:ZZS ZK, krajské opera&amp;ccaron;ní st&amp;rcaron;edisko (0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412776"/>
            <a:ext cx="4235624" cy="317671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8" name="Obdélník 7"/>
          <p:cNvSpPr/>
          <p:nvPr/>
        </p:nvSpPr>
        <p:spPr>
          <a:xfrm>
            <a:off x="1569559" y="548680"/>
            <a:ext cx="9060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112</a:t>
            </a:r>
            <a:endParaRPr lang="cs-CZ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95536" y="4149080"/>
            <a:ext cx="39966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150, 155, 156 a 158</a:t>
            </a:r>
            <a:endParaRPr lang="cs-CZ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499992" y="4653136"/>
            <a:ext cx="42484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http://commons.wikimedia.org/wiki/File:ZZS_ZK,_krajsk%C3%A9_opera%C4%8Dn%C3%AD_st%C5%99edisko_%2801%29.jpg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581</Words>
  <Application>Microsoft Office PowerPoint</Application>
  <PresentationFormat>Předvádění na obrazovce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Vlastní návrh</vt:lpstr>
      <vt:lpstr>     Výukový materiál v rámci projektu OPVK 1.5 Peníze středním školám Číslo projektu:  CZ.1.07/1.5.00/34.0883  Název projektu:  Rozvoj vzdělanosti Číslo šablony:     III/2 Datum vytvoření:  19.9. 2012 Autor:   Ing. Ivana Náplavová Určeno pro předmět: První pomoc  Tematická oblast:  Integrovaný záchranný systém, jednotný postup při     poskytování první pomoci, mimořádné situace Obor vzdělání:  Masér sportovní a rekondiční 69-41-L/002 1. ročník Název výukového materiálu:  Výuková prezentace: IZS, tísňové linky Popis využití:  Vysvětlení IZS, složek, kompetencí, legislativa, aktivace,     tísňové linky, úkoly pro žáky s řešením Čas:  20 minut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 rámci projektu OPVK 1.5 Peníze středním školám  Číslo projektu:  CZ.1.07/1.5.00/34.0883  Název projektu:  Rozvoj vzdělanosti Číslo šablony:     III/2 Datum vytvoření:  1.9. 2012 Autor:   Ing. Ivana Náplavová Určeno pro předmět: První pomoc  Tematická oblast:  Integrovaný záchranný systém, jednotný postup při     poskytování první pomoci, mimořádné situace Obor vzdělání:  Masér sportovní a rekondiční 69-41-L/002 1. ročník Název výukového materiálu:  Výuková prezentace Popis využití: Čas:  00 minut</dc:title>
  <dc:creator>Paul</dc:creator>
  <cp:lastModifiedBy>Paul</cp:lastModifiedBy>
  <cp:revision>111</cp:revision>
  <dcterms:created xsi:type="dcterms:W3CDTF">2012-07-13T12:03:27Z</dcterms:created>
  <dcterms:modified xsi:type="dcterms:W3CDTF">2012-09-28T20:07:31Z</dcterms:modified>
</cp:coreProperties>
</file>