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71" r:id="rId4"/>
    <p:sldId id="260" r:id="rId5"/>
    <p:sldId id="272" r:id="rId6"/>
    <p:sldId id="273" r:id="rId7"/>
    <p:sldId id="270" r:id="rId8"/>
    <p:sldId id="274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7CE84F3-28C3-443E-9E96-99CF82512B78}" styleName="Tmavý styl 1 – zvýraznění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4B3E4-D70B-4E0C-BEC7-AE11F0F1F034}" type="datetimeFigureOut">
              <a:rPr lang="cs-CZ" smtClean="0"/>
              <a:pPr/>
              <a:t>7.10.2012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ADA95-5089-4295-BCDB-0BA9E01FEA5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4B3E4-D70B-4E0C-BEC7-AE11F0F1F034}" type="datetimeFigureOut">
              <a:rPr lang="cs-CZ" smtClean="0"/>
              <a:pPr/>
              <a:t>7.10.2012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ADA95-5089-4295-BCDB-0BA9E01FEA5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4B3E4-D70B-4E0C-BEC7-AE11F0F1F034}" type="datetimeFigureOut">
              <a:rPr lang="cs-CZ" smtClean="0"/>
              <a:pPr/>
              <a:t>7.10.2012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ADA95-5089-4295-BCDB-0BA9E01FEA5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4B3E4-D70B-4E0C-BEC7-AE11F0F1F034}" type="datetimeFigureOut">
              <a:rPr lang="cs-CZ" smtClean="0"/>
              <a:pPr/>
              <a:t>7.10.2012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ADA95-5089-4295-BCDB-0BA9E01FEA5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4B3E4-D70B-4E0C-BEC7-AE11F0F1F034}" type="datetimeFigureOut">
              <a:rPr lang="cs-CZ" smtClean="0"/>
              <a:pPr/>
              <a:t>7.10.2012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ADA95-5089-4295-BCDB-0BA9E01FEA5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4B3E4-D70B-4E0C-BEC7-AE11F0F1F034}" type="datetimeFigureOut">
              <a:rPr lang="cs-CZ" smtClean="0"/>
              <a:pPr/>
              <a:t>7.10.2012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ADA95-5089-4295-BCDB-0BA9E01FEA5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4B3E4-D70B-4E0C-BEC7-AE11F0F1F034}" type="datetimeFigureOut">
              <a:rPr lang="cs-CZ" smtClean="0"/>
              <a:pPr/>
              <a:t>7.10.2012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ADA95-5089-4295-BCDB-0BA9E01FEA5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4B3E4-D70B-4E0C-BEC7-AE11F0F1F034}" type="datetimeFigureOut">
              <a:rPr lang="cs-CZ" smtClean="0"/>
              <a:pPr/>
              <a:t>7.10.2012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ADA95-5089-4295-BCDB-0BA9E01FEA5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4B3E4-D70B-4E0C-BEC7-AE11F0F1F034}" type="datetimeFigureOut">
              <a:rPr lang="cs-CZ" smtClean="0"/>
              <a:pPr/>
              <a:t>7.10.2012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ADA95-5089-4295-BCDB-0BA9E01FEA5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4B3E4-D70B-4E0C-BEC7-AE11F0F1F034}" type="datetimeFigureOut">
              <a:rPr lang="cs-CZ" smtClean="0"/>
              <a:pPr/>
              <a:t>7.10.2012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ADA95-5089-4295-BCDB-0BA9E01FEA5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4B3E4-D70B-4E0C-BEC7-AE11F0F1F034}" type="datetimeFigureOut">
              <a:rPr lang="cs-CZ" smtClean="0"/>
              <a:pPr/>
              <a:t>7.10.2012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ADA95-5089-4295-BCDB-0BA9E01FEA5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44B3E4-D70B-4E0C-BEC7-AE11F0F1F034}" type="datetimeFigureOut">
              <a:rPr lang="cs-CZ" smtClean="0"/>
              <a:pPr/>
              <a:t>7.10.2012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FADA95-5089-4295-BCDB-0BA9E01FEA5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Users\Paul\Documents\mamca\sablony\DUMymat%201-20\tisen.wmv" TargetMode="External"/><Relationship Id="rId4" Type="http://schemas.openxmlformats.org/officeDocument/2006/relationships/hyperlink" Target="http://www.youtube.com/watch?v=m-uPY5MU-5g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980728"/>
            <a:ext cx="7772400" cy="5256584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0" lang="cs-CZ" sz="1800" b="1" dirty="0" smtClean="0">
                <a:latin typeface="Times New Roman" pitchFamily="18" charset="0"/>
                <a:cs typeface="Times New Roman" pitchFamily="18" charset="0"/>
              </a:rPr>
              <a:t>     Výukový materiál v rámci projektu OPVK 1.5 Peníze středním školám</a:t>
            </a:r>
            <a:br>
              <a:rPr kumimoji="0" lang="cs-CZ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kumimoji="0" lang="cs-CZ" sz="1600" b="1" dirty="0" smtClean="0">
                <a:latin typeface="Times New Roman" pitchFamily="18" charset="0"/>
                <a:cs typeface="Times New Roman" pitchFamily="18" charset="0"/>
              </a:rPr>
              <a:t>Číslo projektu:</a:t>
            </a: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kumimoji="0" lang="cs-CZ" sz="1600" dirty="0" smtClean="0">
                <a:latin typeface="Times New Roman" pitchFamily="18" charset="0"/>
                <a:cs typeface="Times New Roman" pitchFamily="18" charset="0"/>
              </a:rPr>
              <a:t>CZ.1.07/1.5.00/34.0883</a:t>
            </a:r>
            <a:r>
              <a:rPr kumimoji="0" lang="cs-CZ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kumimoji="0" lang="cs-CZ" sz="1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kumimoji="0" lang="cs-CZ" sz="1600" b="1" dirty="0" smtClean="0">
                <a:latin typeface="Times New Roman" pitchFamily="18" charset="0"/>
                <a:cs typeface="Times New Roman" pitchFamily="18" charset="0"/>
              </a:rPr>
              <a:t>Název projektu:		</a:t>
            </a:r>
            <a:r>
              <a:rPr kumimoji="0" lang="cs-CZ" sz="1600" dirty="0" smtClean="0">
                <a:latin typeface="Times New Roman" pitchFamily="18" charset="0"/>
                <a:cs typeface="Times New Roman" pitchFamily="18" charset="0"/>
              </a:rPr>
              <a:t>Rozvoj vzdělanosti</a:t>
            </a:r>
            <a:r>
              <a:rPr kumimoji="0" lang="cs-CZ" sz="1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kumimoji="0" lang="cs-CZ" sz="1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kumimoji="0" lang="cs-CZ" sz="1600" b="1" dirty="0" smtClean="0">
                <a:latin typeface="Times New Roman" pitchFamily="18" charset="0"/>
                <a:cs typeface="Times New Roman" pitchFamily="18" charset="0"/>
              </a:rPr>
              <a:t>Číslo šablony:   		</a:t>
            </a:r>
            <a:r>
              <a:rPr kumimoji="0" lang="cs-CZ" sz="1600" dirty="0" smtClean="0">
                <a:latin typeface="Times New Roman" pitchFamily="18" charset="0"/>
                <a:cs typeface="Times New Roman" pitchFamily="18" charset="0"/>
              </a:rPr>
              <a:t>III/2</a:t>
            </a:r>
            <a:r>
              <a:rPr kumimoji="0" lang="cs-CZ" sz="1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kumimoji="0" lang="cs-CZ" sz="1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kumimoji="0" lang="cs-CZ" sz="1600" b="1" dirty="0" smtClean="0">
                <a:latin typeface="Times New Roman" pitchFamily="18" charset="0"/>
                <a:cs typeface="Times New Roman" pitchFamily="18" charset="0"/>
              </a:rPr>
              <a:t>Datum vytvoření:		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kumimoji="0" lang="cs-CZ" sz="1600" dirty="0" smtClean="0">
                <a:latin typeface="Times New Roman" pitchFamily="18" charset="0"/>
                <a:cs typeface="Times New Roman" pitchFamily="18" charset="0"/>
              </a:rPr>
              <a:t>.10. 2012</a:t>
            </a:r>
            <a:r>
              <a:rPr kumimoji="0" lang="cs-CZ" sz="1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kumimoji="0" lang="cs-CZ" sz="1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kumimoji="0" lang="cs-CZ" sz="1600" b="1" dirty="0" smtClean="0">
                <a:latin typeface="Times New Roman" pitchFamily="18" charset="0"/>
                <a:cs typeface="Times New Roman" pitchFamily="18" charset="0"/>
              </a:rPr>
              <a:t>Autor:			</a:t>
            </a:r>
            <a:r>
              <a:rPr kumimoji="0" lang="cs-CZ" sz="1600" dirty="0" smtClean="0">
                <a:latin typeface="Times New Roman" pitchFamily="18" charset="0"/>
                <a:cs typeface="Times New Roman" pitchFamily="18" charset="0"/>
              </a:rPr>
              <a:t>Ing. Ivana Náplavová</a:t>
            </a:r>
            <a:r>
              <a:rPr kumimoji="0" lang="cs-CZ" sz="1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kumimoji="0" lang="cs-CZ" sz="1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kumimoji="0" lang="cs-CZ" sz="1600" b="1" dirty="0" smtClean="0">
                <a:latin typeface="Times New Roman" pitchFamily="18" charset="0"/>
                <a:cs typeface="Times New Roman" pitchFamily="18" charset="0"/>
              </a:rPr>
              <a:t>Určeno pro předmět:	</a:t>
            </a:r>
            <a:r>
              <a:rPr kumimoji="0" lang="cs-CZ" sz="1600" dirty="0" smtClean="0">
                <a:latin typeface="Times New Roman" pitchFamily="18" charset="0"/>
                <a:cs typeface="Times New Roman" pitchFamily="18" charset="0"/>
              </a:rPr>
              <a:t>První pomoc </a:t>
            </a:r>
            <a:r>
              <a:rPr kumimoji="0" lang="cs-CZ" sz="1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kumimoji="0" lang="cs-CZ" sz="1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kumimoji="0" lang="cs-CZ" sz="1600" b="1" dirty="0" smtClean="0">
                <a:latin typeface="Times New Roman" pitchFamily="18" charset="0"/>
                <a:cs typeface="Times New Roman" pitchFamily="18" charset="0"/>
              </a:rPr>
              <a:t>Tematická oblast:</a:t>
            </a: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kumimoji="0" lang="cs-CZ" sz="1600" dirty="0" smtClean="0">
                <a:latin typeface="Times New Roman" pitchFamily="18" charset="0"/>
                <a:cs typeface="Times New Roman" pitchFamily="18" charset="0"/>
              </a:rPr>
              <a:t>Integrovaný záchranný systém, jednotný postup při 				poskytování první pomoci, mimořádné situace</a:t>
            </a: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1600" b="1" dirty="0">
                <a:latin typeface="Times New Roman" pitchFamily="18" charset="0"/>
                <a:cs typeface="Times New Roman" pitchFamily="18" charset="0"/>
              </a:rPr>
            </a:br>
            <a:r>
              <a:rPr kumimoji="0" lang="cs-CZ" sz="1600" b="1" dirty="0" smtClean="0">
                <a:latin typeface="Times New Roman" pitchFamily="18" charset="0"/>
                <a:cs typeface="Times New Roman" pitchFamily="18" charset="0"/>
              </a:rPr>
              <a:t>Obor vzdělání:</a:t>
            </a: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kumimoji="0" lang="cs-CZ" sz="1600" dirty="0" smtClean="0">
                <a:latin typeface="Times New Roman" pitchFamily="18" charset="0"/>
                <a:cs typeface="Times New Roman" pitchFamily="18" charset="0"/>
              </a:rPr>
              <a:t>Masér sportovní a rekondiční 69-41-L/002 1. ročník</a:t>
            </a: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1600" b="1" dirty="0">
                <a:latin typeface="Times New Roman" pitchFamily="18" charset="0"/>
                <a:cs typeface="Times New Roman" pitchFamily="18" charset="0"/>
              </a:rPr>
            </a:br>
            <a:r>
              <a:rPr kumimoji="0" lang="cs-CZ" sz="1600" b="1" dirty="0" smtClean="0">
                <a:latin typeface="Times New Roman" pitchFamily="18" charset="0"/>
                <a:cs typeface="Times New Roman" pitchFamily="18" charset="0"/>
              </a:rPr>
              <a:t>Název výukového materiálu: 	</a:t>
            </a:r>
            <a:r>
              <a:rPr kumimoji="0" lang="cs-CZ" sz="1600" dirty="0" smtClean="0">
                <a:latin typeface="Times New Roman" pitchFamily="18" charset="0"/>
                <a:cs typeface="Times New Roman" pitchFamily="18" charset="0"/>
              </a:rPr>
              <a:t>Výuková prezentace </a:t>
            </a:r>
            <a:r>
              <a:rPr kumimoji="0" lang="cs-CZ" sz="1600" b="1" dirty="0" smtClean="0">
                <a:latin typeface="Times New Roman" pitchFamily="18" charset="0"/>
                <a:cs typeface="Times New Roman" pitchFamily="18" charset="0"/>
              </a:rPr>
              <a:t>Předávání informací IZS</a:t>
            </a:r>
            <a:br>
              <a:rPr kumimoji="0" lang="cs-CZ" sz="1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kumimoji="0" lang="cs-CZ" sz="1600" b="1" dirty="0" smtClean="0">
                <a:latin typeface="Times New Roman" pitchFamily="18" charset="0"/>
                <a:cs typeface="Times New Roman" pitchFamily="18" charset="0"/>
              </a:rPr>
              <a:t>Popis využití:		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Zásady volání na tísňové linky, video, telefonická </a:t>
            </a:r>
            <a:br>
              <a:rPr lang="cs-CZ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			asistence, nácvik konkrétního volání</a:t>
            </a:r>
            <a:r>
              <a:rPr kumimoji="0" lang="cs-CZ" sz="1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kumimoji="0" lang="cs-CZ" sz="1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kumimoji="0" lang="cs-CZ" sz="1600" b="1" dirty="0" smtClean="0">
                <a:latin typeface="Times New Roman" pitchFamily="18" charset="0"/>
                <a:cs typeface="Times New Roman" pitchFamily="18" charset="0"/>
              </a:rPr>
              <a:t>Čas:  			</a:t>
            </a:r>
            <a:r>
              <a:rPr kumimoji="0" lang="cs-CZ" sz="1600" dirty="0" smtClean="0">
                <a:latin typeface="Times New Roman" pitchFamily="18" charset="0"/>
                <a:cs typeface="Times New Roman" pitchFamily="18" charset="0"/>
              </a:rPr>
              <a:t>20 minut</a:t>
            </a:r>
            <a:r>
              <a:rPr kumimoji="0" lang="cs-CZ" sz="1800" b="1" dirty="0" smtClean="0">
                <a:solidFill>
                  <a:schemeClr val="tx2"/>
                </a:solidFill>
              </a:rPr>
              <a:t/>
            </a:r>
            <a:br>
              <a:rPr kumimoji="0" lang="cs-CZ" sz="1800" b="1" dirty="0" smtClean="0">
                <a:solidFill>
                  <a:schemeClr val="tx2"/>
                </a:solidFill>
              </a:rPr>
            </a:br>
            <a:endParaRPr lang="cs-CZ" sz="1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148064" y="332656"/>
            <a:ext cx="3376464" cy="360040"/>
          </a:xfrm>
        </p:spPr>
        <p:txBody>
          <a:bodyPr>
            <a:normAutofit fontScale="55000" lnSpcReduction="20000"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VY_32_INOVACE_PPM10560NÁP</a:t>
            </a:r>
            <a:endParaRPr lang="cs-CZ" dirty="0">
              <a:solidFill>
                <a:schemeClr val="tx1"/>
              </a:solidFill>
            </a:endParaRPr>
          </a:p>
        </p:txBody>
      </p:sp>
      <p:pic>
        <p:nvPicPr>
          <p:cNvPr id="4" name="Picture 2" descr="C:\Users\Paul\Documents\mamca\sablony\loga\loga_pruhledn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355976" cy="80421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755576" y="476672"/>
            <a:ext cx="33123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Předávání informací – volání na tísňové linky</a:t>
            </a:r>
            <a:endParaRPr lang="cs-CZ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683568" y="2708920"/>
            <a:ext cx="3600400" cy="2123658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lvl="0" algn="ctr"/>
            <a:endParaRPr lang="cs-CZ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Zachovejte klid!</a:t>
            </a:r>
          </a:p>
          <a:p>
            <a:pPr lvl="0" algn="ctr"/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najděte si bezpečné místo, odkud můžete telefonovat na linku tísňového volání</a:t>
            </a:r>
          </a:p>
          <a:p>
            <a:pPr lvl="0" algn="ctr"/>
            <a:endParaRPr lang="cs-CZ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http://thumb1.shutterstock.com/photos/thumb_large/121321/121321,1305649084,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6" y="2636912"/>
            <a:ext cx="2405067" cy="2160240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</p:pic>
      <p:sp>
        <p:nvSpPr>
          <p:cNvPr id="8" name="Obdélník 7"/>
          <p:cNvSpPr/>
          <p:nvPr/>
        </p:nvSpPr>
        <p:spPr>
          <a:xfrm>
            <a:off x="6156176" y="4941168"/>
            <a:ext cx="210648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cs-CZ" sz="800" dirty="0" smtClean="0"/>
              <a:t>http://www.</a:t>
            </a:r>
            <a:r>
              <a:rPr lang="cs-CZ" sz="800" dirty="0" err="1" smtClean="0"/>
              <a:t>shutterstock.com</a:t>
            </a:r>
            <a:r>
              <a:rPr lang="cs-CZ" sz="800" dirty="0" smtClean="0"/>
              <a:t>/</a:t>
            </a:r>
            <a:r>
              <a:rPr lang="cs-CZ" sz="800" dirty="0" err="1" smtClean="0"/>
              <a:t>language.ru</a:t>
            </a:r>
            <a:r>
              <a:rPr lang="cs-CZ" sz="800" dirty="0" smtClean="0"/>
              <a:t>/pic.</a:t>
            </a:r>
            <a:r>
              <a:rPr lang="cs-CZ" sz="800" dirty="0" err="1" smtClean="0"/>
              <a:t>mhtml</a:t>
            </a:r>
            <a:r>
              <a:rPr lang="cs-CZ" sz="800" dirty="0" smtClean="0"/>
              <a:t>?id=77403802&amp;</a:t>
            </a:r>
            <a:r>
              <a:rPr lang="cs-CZ" sz="800" dirty="0" err="1" smtClean="0"/>
              <a:t>rid</a:t>
            </a:r>
            <a:r>
              <a:rPr lang="cs-CZ" sz="800" dirty="0" smtClean="0"/>
              <a:t>=871342#</a:t>
            </a:r>
            <a:endParaRPr lang="cs-CZ" sz="800" dirty="0"/>
          </a:p>
        </p:txBody>
      </p:sp>
      <p:sp>
        <p:nvSpPr>
          <p:cNvPr id="10" name="Obdélník 9"/>
          <p:cNvSpPr/>
          <p:nvPr/>
        </p:nvSpPr>
        <p:spPr>
          <a:xfrm rot="19970484">
            <a:off x="4067944" y="1561728"/>
            <a:ext cx="201622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sz="4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158</a:t>
            </a:r>
            <a:endParaRPr lang="cs-CZ" sz="4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5652120" y="1268760"/>
            <a:ext cx="201622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sz="4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155</a:t>
            </a:r>
            <a:endParaRPr lang="cs-CZ" sz="4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4139952" y="4797152"/>
            <a:ext cx="201622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sz="4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158</a:t>
            </a:r>
            <a:endParaRPr lang="cs-CZ" sz="4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3" name="Obdélník 12"/>
          <p:cNvSpPr/>
          <p:nvPr/>
        </p:nvSpPr>
        <p:spPr>
          <a:xfrm rot="2551900">
            <a:off x="226367" y="5451595"/>
            <a:ext cx="201622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sz="4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158</a:t>
            </a:r>
            <a:endParaRPr lang="cs-CZ" sz="4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4" name="Obdélník 13"/>
          <p:cNvSpPr/>
          <p:nvPr/>
        </p:nvSpPr>
        <p:spPr>
          <a:xfrm rot="19615866">
            <a:off x="6804248" y="481608"/>
            <a:ext cx="201622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sz="4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155</a:t>
            </a:r>
            <a:endParaRPr lang="cs-CZ" sz="4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5" name="Obdélník 14"/>
          <p:cNvSpPr/>
          <p:nvPr/>
        </p:nvSpPr>
        <p:spPr>
          <a:xfrm rot="20099408">
            <a:off x="3952575" y="3816852"/>
            <a:ext cx="201622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sz="4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155</a:t>
            </a:r>
            <a:endParaRPr lang="cs-CZ" sz="4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6" name="Obdélník 15"/>
          <p:cNvSpPr/>
          <p:nvPr/>
        </p:nvSpPr>
        <p:spPr>
          <a:xfrm rot="933536">
            <a:off x="4298851" y="330431"/>
            <a:ext cx="201622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sz="4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150</a:t>
            </a:r>
            <a:endParaRPr lang="cs-CZ" sz="4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7" name="Obdélník 16"/>
          <p:cNvSpPr/>
          <p:nvPr/>
        </p:nvSpPr>
        <p:spPr>
          <a:xfrm rot="739167">
            <a:off x="2051720" y="1777752"/>
            <a:ext cx="201622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sz="4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150</a:t>
            </a:r>
            <a:endParaRPr lang="cs-CZ" sz="4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8" name="Obdélník 17"/>
          <p:cNvSpPr/>
          <p:nvPr/>
        </p:nvSpPr>
        <p:spPr>
          <a:xfrm rot="20038830">
            <a:off x="2411760" y="5450160"/>
            <a:ext cx="201622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sz="4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150</a:t>
            </a:r>
            <a:endParaRPr lang="cs-CZ" sz="4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9" name="Obdélník 18"/>
          <p:cNvSpPr/>
          <p:nvPr/>
        </p:nvSpPr>
        <p:spPr>
          <a:xfrm rot="1210398">
            <a:off x="7405671" y="1593034"/>
            <a:ext cx="201622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sz="4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150</a:t>
            </a:r>
            <a:endParaRPr lang="cs-CZ" sz="4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0" name="Obdélník 19"/>
          <p:cNvSpPr/>
          <p:nvPr/>
        </p:nvSpPr>
        <p:spPr>
          <a:xfrm rot="976474">
            <a:off x="4012910" y="2761847"/>
            <a:ext cx="201622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sz="4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112</a:t>
            </a:r>
            <a:endParaRPr lang="cs-CZ" sz="4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1" name="Obdélník 20"/>
          <p:cNvSpPr/>
          <p:nvPr/>
        </p:nvSpPr>
        <p:spPr>
          <a:xfrm>
            <a:off x="1259632" y="4869160"/>
            <a:ext cx="201622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sz="4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112</a:t>
            </a:r>
            <a:endParaRPr lang="cs-CZ" sz="4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2" name="Obdélník 21"/>
          <p:cNvSpPr/>
          <p:nvPr/>
        </p:nvSpPr>
        <p:spPr>
          <a:xfrm rot="1235837">
            <a:off x="6398162" y="5271244"/>
            <a:ext cx="201622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sz="4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112</a:t>
            </a:r>
            <a:endParaRPr lang="cs-CZ" sz="4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4" name="Obdélník 23"/>
          <p:cNvSpPr/>
          <p:nvPr/>
        </p:nvSpPr>
        <p:spPr>
          <a:xfrm rot="19838042">
            <a:off x="348377" y="1636730"/>
            <a:ext cx="201622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sz="4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155</a:t>
            </a:r>
            <a:endParaRPr lang="cs-CZ" sz="4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3563888" y="5877272"/>
            <a:ext cx="4104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Zvolte číslo, pokud nevíte, kterou složku IZS volat, volejte 112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83568" y="1484784"/>
            <a:ext cx="662473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představíme se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uvedeme telefonní číslo ze kterého voláme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oznámíme název ulice, číslo domu, patro, číslo dveří,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v terénu popíšeme místo, kde došlo k nehodě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sdělíme počet poraněných osob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popíšeme poranění či příznaky chorob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uvedeme, zda někdo potřebuje vyprostit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při nepřístupnosti terénu pro vozidlo upozorníme na</a:t>
            </a:r>
            <a:br>
              <a:rPr lang="cs-CZ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stav povětrnostních podmínek</a:t>
            </a:r>
          </a:p>
          <a:p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899592" y="908720"/>
            <a:ext cx="48245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 sdělit při volání na linku 155?</a:t>
            </a:r>
            <a:endParaRPr lang="cs-CZ" sz="2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7380312" y="404664"/>
            <a:ext cx="815486" cy="600164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h</a:t>
            </a:r>
          </a:p>
          <a:p>
            <a:pPr algn="ctr"/>
            <a:r>
              <a:rPr lang="cs-CZ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</a:t>
            </a:r>
          </a:p>
          <a:p>
            <a:pPr algn="ctr"/>
            <a:r>
              <a:rPr lang="cs-CZ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l</a:t>
            </a:r>
          </a:p>
          <a:p>
            <a:pPr algn="ctr"/>
            <a:r>
              <a:rPr lang="cs-CZ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ó</a:t>
            </a:r>
          </a:p>
          <a:p>
            <a:pPr algn="ctr"/>
            <a:r>
              <a:rPr lang="cs-CZ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h</a:t>
            </a:r>
          </a:p>
          <a:p>
            <a:pPr algn="ctr"/>
            <a:r>
              <a:rPr lang="cs-CZ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</a:t>
            </a:r>
          </a:p>
          <a:p>
            <a:pPr algn="ctr"/>
            <a:r>
              <a:rPr lang="cs-CZ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l</a:t>
            </a:r>
          </a:p>
          <a:p>
            <a:pPr algn="ctr"/>
            <a:r>
              <a:rPr lang="cs-CZ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ó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tisen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1131844" y="836712"/>
            <a:ext cx="6824531" cy="4968552"/>
          </a:xfrm>
          <a:prstGeom prst="rect">
            <a:avLst/>
          </a:prstGeom>
          <a:ln w="76200">
            <a:solidFill>
              <a:srgbClr val="C00000"/>
            </a:solidFill>
          </a:ln>
        </p:spPr>
      </p:pic>
      <p:sp>
        <p:nvSpPr>
          <p:cNvPr id="6" name="TextovéPole 5"/>
          <p:cNvSpPr txBox="1"/>
          <p:nvPr/>
        </p:nvSpPr>
        <p:spPr>
          <a:xfrm>
            <a:off x="467544" y="260648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Video – tísňové linky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1475656" y="6165304"/>
            <a:ext cx="39604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4"/>
              </a:rPr>
              <a:t>http://www.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  <a:hlinkClick r:id="rId4"/>
              </a:rPr>
              <a:t>youtube.com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4"/>
              </a:rPr>
              <a:t>/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  <a:hlinkClick r:id="rId4"/>
              </a:rPr>
              <a:t>watch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4"/>
              </a:rPr>
              <a:t>?v=m-uPY5MU-5g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7452320" y="6021288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5 minut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7596336" y="6381328"/>
            <a:ext cx="864096" cy="288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err="1" smtClean="0"/>
              <a:t>tisen.wmv</a:t>
            </a:r>
            <a:endParaRPr lang="cs-CZ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7308304" y="404664"/>
            <a:ext cx="1368152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sz="60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ú</a:t>
            </a:r>
            <a:endParaRPr lang="cs-CZ" sz="6000" b="1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971600" y="4869160"/>
            <a:ext cx="68407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Vyzkoušejte si vyjmenovat, jaké informace sdělíte při tísňovém volání na linku 155 </a:t>
            </a:r>
            <a:endParaRPr lang="cs-CZ" sz="2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899592" y="4725144"/>
            <a:ext cx="7056784" cy="923330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3076" name="Picture 4" descr="http://i.idnes.cz/09/062/gal/VES2bb688_42_2205496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620688"/>
            <a:ext cx="5774850" cy="3816424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</p:pic>
      <p:sp>
        <p:nvSpPr>
          <p:cNvPr id="10" name="Obdélník 9"/>
          <p:cNvSpPr/>
          <p:nvPr/>
        </p:nvSpPr>
        <p:spPr>
          <a:xfrm>
            <a:off x="1547664" y="4437112"/>
            <a:ext cx="5760640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800" dirty="0" smtClean="0"/>
              <a:t>http://ona.</a:t>
            </a:r>
            <a:r>
              <a:rPr lang="cs-CZ" sz="800" dirty="0" err="1" smtClean="0"/>
              <a:t>idnes.cz</a:t>
            </a:r>
            <a:r>
              <a:rPr lang="cs-CZ" sz="800" dirty="0" smtClean="0"/>
              <a:t>/</a:t>
            </a:r>
            <a:r>
              <a:rPr lang="cs-CZ" sz="800" dirty="0" err="1" smtClean="0"/>
              <a:t>pri</a:t>
            </a:r>
            <a:r>
              <a:rPr lang="cs-CZ" sz="800" dirty="0" smtClean="0"/>
              <a:t>-</a:t>
            </a:r>
            <a:r>
              <a:rPr lang="cs-CZ" sz="800" dirty="0" err="1" smtClean="0"/>
              <a:t>urazech</a:t>
            </a:r>
            <a:r>
              <a:rPr lang="cs-CZ" sz="800" dirty="0" smtClean="0"/>
              <a:t>-hlavy-</a:t>
            </a:r>
            <a:r>
              <a:rPr lang="cs-CZ" sz="800" dirty="0" err="1" smtClean="0"/>
              <a:t>vzdy</a:t>
            </a:r>
            <a:r>
              <a:rPr lang="cs-CZ" sz="800" dirty="0" smtClean="0"/>
              <a:t>-volejte-155-</a:t>
            </a:r>
            <a:r>
              <a:rPr lang="cs-CZ" sz="800" dirty="0" err="1" smtClean="0"/>
              <a:t>dqp</a:t>
            </a:r>
            <a:r>
              <a:rPr lang="cs-CZ" sz="800" dirty="0" smtClean="0"/>
              <a:t>-/</a:t>
            </a:r>
            <a:r>
              <a:rPr lang="cs-CZ" sz="800" dirty="0" err="1" smtClean="0"/>
              <a:t>zdravi.aspx</a:t>
            </a:r>
            <a:r>
              <a:rPr lang="cs-CZ" sz="800" dirty="0" smtClean="0"/>
              <a:t>?c=A090612_102004_</a:t>
            </a:r>
            <a:r>
              <a:rPr lang="cs-CZ" sz="800" dirty="0" err="1" smtClean="0"/>
              <a:t>zdravi</a:t>
            </a:r>
            <a:r>
              <a:rPr lang="cs-CZ" sz="800" dirty="0" smtClean="0"/>
              <a:t>_ves. Autor: </a:t>
            </a:r>
            <a:r>
              <a:rPr lang="cs-CZ" sz="800" dirty="0" err="1" smtClean="0"/>
              <a:t>Profimedia.cz</a:t>
            </a:r>
            <a:endParaRPr lang="cs-CZ" sz="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1.3321E-6 L 0.00018 0.14246 " pathEditMode="relative" rAng="0" ptsTypes="AA">
                                      <p:cBhvr>
                                        <p:cTn id="6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11560" y="2564904"/>
            <a:ext cx="3528392" cy="3170099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txBody>
          <a:bodyPr wrap="square" lIns="288000" rIns="288000" rtlCol="0">
            <a:spAutoFit/>
          </a:bodyPr>
          <a:lstStyle/>
          <a:p>
            <a:pPr algn="ctr"/>
            <a:endParaRPr lang="cs-CZ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cs-C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telefonická asistence</a:t>
            </a:r>
          </a:p>
          <a:p>
            <a:pPr algn="ctr"/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po přijetí tísňové výzvy (bude-li to zapotřebí) vám budou sděleny informace, jakým způsobem postiženému poskytnout první pomoc.</a:t>
            </a:r>
          </a:p>
          <a:p>
            <a:pPr algn="ctr"/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683568" y="1124744"/>
            <a:ext cx="777686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Vždy po vytočení čísla 155 budete mluvit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s operátorem</a:t>
            </a:r>
            <a:r>
              <a:rPr lang="cs-CZ" sz="2000" smtClean="0">
                <a:latin typeface="Times New Roman" pitchFamily="18" charset="0"/>
                <a:cs typeface="Times New Roman" pitchFamily="18" charset="0"/>
              </a:rPr>
              <a:t>, který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má specializaci pro práci na zdravotnickém operačním středisku. </a:t>
            </a:r>
            <a:endParaRPr lang="cs-CZ" sz="2000" dirty="0"/>
          </a:p>
        </p:txBody>
      </p:sp>
      <p:sp>
        <p:nvSpPr>
          <p:cNvPr id="4" name="Obdélník 3"/>
          <p:cNvSpPr/>
          <p:nvPr/>
        </p:nvSpPr>
        <p:spPr>
          <a:xfrm>
            <a:off x="4572000" y="5733256"/>
            <a:ext cx="417646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800" dirty="0" smtClean="0"/>
              <a:t>http://commons.wikimedia.org/wiki/File:ZZS_ZK,_krajsk%C3%A9_opera%C4%8Dn%C3%AD_st%C5%99edisko_%2801%29.jpg</a:t>
            </a:r>
            <a:endParaRPr lang="cs-CZ" sz="800" dirty="0"/>
          </a:p>
        </p:txBody>
      </p:sp>
      <p:pic>
        <p:nvPicPr>
          <p:cNvPr id="17410" name="Picture 2" descr="http://upload.wikimedia.org/wikipedia/commons/b/bd/ZZS_ZK%2C_krajsk%C3%A9_opera%C4%8Dn%C3%AD_st%C5%99edisko_%2801%2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2564904"/>
            <a:ext cx="4091947" cy="3068960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827584" y="2276872"/>
            <a:ext cx="727280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000" b="1" dirty="0" smtClean="0"/>
              <a:t>Po poskytnutí první pomoci: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2000" dirty="0" smtClean="0"/>
              <a:t>   zaznamenáme jméno a příjmení postiženého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2000" dirty="0" smtClean="0"/>
              <a:t>   objektivní příznaky, popř. fyziologické funkce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2000" dirty="0" smtClean="0"/>
              <a:t>   druh poranění, způsob ošetření, popř. čas přiložení </a:t>
            </a:r>
            <a:r>
              <a:rPr lang="cs-CZ" sz="2000" dirty="0" err="1" smtClean="0"/>
              <a:t>zaškrcovadla</a:t>
            </a:r>
            <a:endParaRPr lang="cs-CZ" sz="20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2000" dirty="0" smtClean="0"/>
              <a:t>   pokud se situace na místě změní (zhorší nebo zlepší), zavoláme </a:t>
            </a:r>
            <a:br>
              <a:rPr lang="cs-CZ" sz="2000" dirty="0" smtClean="0"/>
            </a:br>
            <a:r>
              <a:rPr lang="cs-CZ" sz="2000" dirty="0" smtClean="0"/>
              <a:t>    znovu na tísňovou linku a podáme o tom zprávu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2000" dirty="0" smtClean="0"/>
              <a:t>   zajistíme osobní věci zraněného a předáme je policii nebo</a:t>
            </a:r>
            <a:br>
              <a:rPr lang="cs-CZ" sz="2000" dirty="0" smtClean="0"/>
            </a:br>
            <a:r>
              <a:rPr lang="cs-CZ" sz="2000" dirty="0" smtClean="0"/>
              <a:t>    zdravotníkům </a:t>
            </a:r>
            <a:endParaRPr lang="cs-CZ" sz="20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1043608" y="908720"/>
            <a:ext cx="30243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>
                <a:solidFill>
                  <a:srgbClr val="C00000"/>
                </a:solidFill>
              </a:rPr>
              <a:t>Co  ještě do </a:t>
            </a:r>
            <a:br>
              <a:rPr lang="cs-CZ" sz="2400" b="1" dirty="0" smtClean="0">
                <a:solidFill>
                  <a:srgbClr val="C00000"/>
                </a:solidFill>
              </a:rPr>
            </a:br>
            <a:r>
              <a:rPr lang="cs-CZ" sz="2400" b="1" dirty="0" smtClean="0">
                <a:solidFill>
                  <a:srgbClr val="C00000"/>
                </a:solidFill>
              </a:rPr>
              <a:t>doby příjezdu ZZS ?</a:t>
            </a:r>
            <a:endParaRPr lang="cs-CZ" sz="2400" b="1" dirty="0">
              <a:solidFill>
                <a:srgbClr val="C00000"/>
              </a:solidFill>
            </a:endParaRPr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548680"/>
            <a:ext cx="3145389" cy="2160240"/>
          </a:xfrm>
          <a:prstGeom prst="rect">
            <a:avLst/>
          </a:prstGeom>
          <a:noFill/>
          <a:ln w="38100">
            <a:solidFill>
              <a:srgbClr val="C00000"/>
            </a:solidFill>
            <a:miter lim="800000"/>
            <a:headEnd/>
            <a:tailEnd/>
          </a:ln>
        </p:spPr>
      </p:pic>
      <p:sp>
        <p:nvSpPr>
          <p:cNvPr id="11" name="Obdélník 10"/>
          <p:cNvSpPr/>
          <p:nvPr/>
        </p:nvSpPr>
        <p:spPr>
          <a:xfrm>
            <a:off x="6372200" y="2780928"/>
            <a:ext cx="230425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cs-CZ" sz="800" dirty="0" smtClean="0"/>
              <a:t>http://office.</a:t>
            </a:r>
            <a:r>
              <a:rPr lang="cs-CZ" sz="800" dirty="0" err="1" smtClean="0"/>
              <a:t>microsoft.com</a:t>
            </a:r>
            <a:r>
              <a:rPr lang="cs-CZ" sz="800" dirty="0" smtClean="0"/>
              <a:t>/</a:t>
            </a:r>
            <a:r>
              <a:rPr lang="cs-CZ" sz="800" dirty="0" err="1" smtClean="0"/>
              <a:t>cs</a:t>
            </a:r>
            <a:r>
              <a:rPr lang="cs-CZ" sz="800" dirty="0" smtClean="0"/>
              <a:t>-</a:t>
            </a:r>
            <a:r>
              <a:rPr lang="cs-CZ" sz="800" dirty="0" err="1" smtClean="0"/>
              <a:t>cz</a:t>
            </a:r>
            <a:r>
              <a:rPr lang="cs-CZ" sz="800" dirty="0" smtClean="0"/>
              <a:t>/</a:t>
            </a:r>
            <a:r>
              <a:rPr lang="cs-CZ" sz="800" dirty="0" err="1" smtClean="0"/>
              <a:t>images</a:t>
            </a:r>
            <a:r>
              <a:rPr lang="cs-CZ" sz="800" dirty="0" smtClean="0"/>
              <a:t>/</a:t>
            </a:r>
            <a:r>
              <a:rPr lang="cs-CZ" sz="800" dirty="0" err="1" smtClean="0"/>
              <a:t>skola</a:t>
            </a:r>
            <a:r>
              <a:rPr lang="cs-CZ" sz="800" dirty="0" smtClean="0"/>
              <a:t>-CM079001901.aspx#</a:t>
            </a:r>
            <a:r>
              <a:rPr lang="cs-CZ" sz="800" dirty="0" err="1" smtClean="0"/>
              <a:t>ai</a:t>
            </a:r>
            <a:r>
              <a:rPr lang="cs-CZ" sz="800" dirty="0" smtClean="0"/>
              <a:t>:MP900174977|</a:t>
            </a:r>
            <a:endParaRPr lang="cs-CZ" sz="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7584" y="476672"/>
            <a:ext cx="4572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 smtClean="0"/>
              <a:t>Zdroje:</a:t>
            </a:r>
          </a:p>
          <a:p>
            <a:r>
              <a:rPr lang="cs-CZ" dirty="0" smtClean="0"/>
              <a:t>Beránková, M. - Fleková, A. – </a:t>
            </a:r>
            <a:r>
              <a:rPr lang="cs-CZ" dirty="0" err="1" smtClean="0"/>
              <a:t>Holzhauserová</a:t>
            </a:r>
            <a:r>
              <a:rPr lang="cs-CZ" dirty="0" smtClean="0"/>
              <a:t>, B.: První pomoc. Praha, </a:t>
            </a:r>
            <a:r>
              <a:rPr lang="cs-CZ" dirty="0" err="1" smtClean="0"/>
              <a:t>Informatorium</a:t>
            </a:r>
            <a:r>
              <a:rPr lang="cs-CZ" dirty="0" smtClean="0"/>
              <a:t> 2007.</a:t>
            </a:r>
          </a:p>
          <a:p>
            <a:r>
              <a:rPr lang="cs-CZ" dirty="0" err="1" smtClean="0"/>
              <a:t>Krivaničová</a:t>
            </a:r>
            <a:r>
              <a:rPr lang="cs-CZ" dirty="0" smtClean="0"/>
              <a:t>, J. a kol.: Domácí lékař. Praha, </a:t>
            </a:r>
            <a:r>
              <a:rPr lang="cs-CZ" dirty="0" err="1" smtClean="0"/>
              <a:t>Avicenum</a:t>
            </a:r>
            <a:r>
              <a:rPr lang="cs-CZ" dirty="0" smtClean="0"/>
              <a:t> 1991.</a:t>
            </a:r>
          </a:p>
          <a:p>
            <a:r>
              <a:rPr lang="cs-CZ" dirty="0" smtClean="0"/>
              <a:t>Zemanová, J.: První pomoc pro učitele ZŠ a SŠ. Ostrava 2006.</a:t>
            </a:r>
          </a:p>
          <a:p>
            <a:r>
              <a:rPr lang="cs-CZ" dirty="0" smtClean="0"/>
              <a:t>http://www.</a:t>
            </a:r>
            <a:r>
              <a:rPr lang="cs-CZ" dirty="0" err="1" smtClean="0"/>
              <a:t>ochranaobyvatel.cz</a:t>
            </a:r>
            <a:r>
              <a:rPr lang="cs-CZ" dirty="0" smtClean="0"/>
              <a:t>/</a:t>
            </a:r>
          </a:p>
          <a:p>
            <a:r>
              <a:rPr lang="cs-CZ" dirty="0" smtClean="0"/>
              <a:t>http://cs.wikipedia.org/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928</TotalTime>
  <Words>337</Words>
  <Application>Microsoft Office PowerPoint</Application>
  <PresentationFormat>Předvádění na obrazovce (4:3)</PresentationFormat>
  <Paragraphs>67</Paragraphs>
  <Slides>8</Slides>
  <Notes>0</Notes>
  <HiddenSlides>0</HiddenSlides>
  <MMClips>1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sady Office</vt:lpstr>
      <vt:lpstr>     Výukový materiál v rámci projektu OPVK 1.5 Peníze středním školám Číslo projektu:  CZ.1.07/1.5.00/34.0883  Název projektu:  Rozvoj vzdělanosti Číslo šablony:     III/2 Datum vytvoření:  2.10. 2012 Autor:   Ing. Ivana Náplavová Určeno pro předmět: První pomoc  Tematická oblast:  Integrovaný záchranný systém, jednotný postup při     poskytování první pomoci, mimořádné situace Obor vzdělání:  Masér sportovní a rekondiční 69-41-L/002 1. ročník Název výukového materiálu:  Výuková prezentace Předávání informací IZS Popis využití:  Zásady volání na tísňové linky, video, telefonická      asistence, nácvik konkrétního volání Čas:     20 minut </vt:lpstr>
      <vt:lpstr>Snímek 2</vt:lpstr>
      <vt:lpstr>Snímek 3</vt:lpstr>
      <vt:lpstr>Snímek 4</vt:lpstr>
      <vt:lpstr>Snímek 5</vt:lpstr>
      <vt:lpstr>Snímek 6</vt:lpstr>
      <vt:lpstr>Snímek 7</vt:lpstr>
      <vt:lpstr>Snímek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Výukový materiál v rámci projektu OPVK 1.5 Peníze středním školám  Číslo projektu:  CZ.1.07/1.5.00/34.0883  Název projektu:  Rozvoj vzdělanosti Číslo šablony:     III/2 Datum vytvoření:  1.9. 2012 Autor:   Ing. Ivana Náplavová Určeno pro předmět: První pomoc  Tematická oblast:  Integrovaný záchranný systém, jednotný postup při     poskytování první pomoci, mimořádné situace Obor vzdělání:  Masér sportovní a rekondiční 69-41-L/002 1. ročník Název výukového materiálu:  Výuková prezentace Popis využití: Čas:  00 minut</dc:title>
  <dc:creator>Paul</dc:creator>
  <cp:lastModifiedBy>Paul</cp:lastModifiedBy>
  <cp:revision>109</cp:revision>
  <dcterms:created xsi:type="dcterms:W3CDTF">2012-07-14T06:46:03Z</dcterms:created>
  <dcterms:modified xsi:type="dcterms:W3CDTF">2012-10-07T17:39:36Z</dcterms:modified>
</cp:coreProperties>
</file>