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4" r:id="rId5"/>
    <p:sldId id="277" r:id="rId6"/>
    <p:sldId id="271" r:id="rId7"/>
    <p:sldId id="273" r:id="rId8"/>
    <p:sldId id="272" r:id="rId9"/>
    <p:sldId id="274" r:id="rId10"/>
    <p:sldId id="275" r:id="rId11"/>
    <p:sldId id="276" r:id="rId12"/>
    <p:sldId id="27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4B3E4-D70B-4E0C-BEC7-AE11F0F1F034}" type="datetimeFigureOut">
              <a:rPr lang="cs-CZ" smtClean="0"/>
              <a:pPr/>
              <a:t>7.10.2012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DA95-5089-4295-BCDB-0BA9E01FE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525658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>     Výukový materiál v rámci projektu OPVK 1.5 Peníze středním školám</a:t>
            </a:r>
            <a:b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projektu: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CZ.1.07/1.5.00/34.0883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projektu: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Rozvoj vzdělanosti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šablony:   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III/2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Datum vytvoření:	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.10. 2012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Autor:	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Ing. Ivana Náplavová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Určeno pro předmět: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První pomoc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Tematická oblast: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Integrovaný záchranný systém, jednotný postup při 				poskytování první pomoci, mimořádné situace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Obor vzdělání: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Masér sportovní a rekondiční 69-41-L/002 1. ročník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výukového materiálu: 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Výuková prezentace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Zdroje pomůcek pro poskytování 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 			první pomoci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Popis využití: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Zdroje pomůcek, rozdělení, úkoly pro žáky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Čas:  	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15 minut</a:t>
            </a:r>
            <a:r>
              <a:rPr kumimoji="0" lang="cs-CZ" sz="1800" b="1" dirty="0" smtClean="0">
                <a:solidFill>
                  <a:schemeClr val="tx2"/>
                </a:solidFill>
              </a:rPr>
              <a:t/>
            </a:r>
            <a:br>
              <a:rPr kumimoji="0" lang="cs-CZ" sz="1800" b="1" dirty="0" smtClean="0">
                <a:solidFill>
                  <a:schemeClr val="tx2"/>
                </a:solidFill>
              </a:rPr>
            </a:b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8064" y="332656"/>
            <a:ext cx="3376464" cy="360040"/>
          </a:xfrm>
        </p:spPr>
        <p:txBody>
          <a:bodyPr>
            <a:normAutofit fontScale="55000" lnSpcReduction="20000"/>
          </a:bodyPr>
          <a:lstStyle/>
          <a:p>
            <a:r>
              <a:rPr lang="cs-CZ" smtClean="0">
                <a:solidFill>
                  <a:schemeClr val="tx1"/>
                </a:solidFill>
              </a:rPr>
              <a:t>VY_32_INOVACE_PPM10760NÁP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Paul\Documents\mamca\sablony\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80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1052736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cs-CZ" sz="2000" b="1" dirty="0" smtClean="0"/>
              <a:t>Zdravotnický materiál</a:t>
            </a:r>
            <a:r>
              <a:rPr lang="cs-CZ" sz="2000" dirty="0" smtClean="0"/>
              <a:t>				    Velikost lékárničky</a:t>
            </a:r>
          </a:p>
          <a:p>
            <a:pPr fontAlgn="ctr"/>
            <a:r>
              <a:rPr lang="cs-CZ" sz="2000" dirty="0" smtClean="0"/>
              <a:t>						</a:t>
            </a:r>
            <a:r>
              <a:rPr lang="cs-CZ" sz="2000" b="1" dirty="0" smtClean="0"/>
              <a:t>I.	II.	III.</a:t>
            </a:r>
          </a:p>
          <a:p>
            <a:pPr fontAlgn="ctr"/>
            <a:r>
              <a:rPr lang="cs-CZ" sz="2000" b="1" dirty="0" smtClean="0"/>
              <a:t>Obvaz hotový s 1 polštářkem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(šíře nejméně 8 cm, savost nejméně 800 g/m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)	3ks	5ks	10ks</a:t>
            </a:r>
          </a:p>
          <a:p>
            <a:pPr fontAlgn="ctr"/>
            <a:r>
              <a:rPr lang="cs-CZ" sz="2000" b="1" dirty="0" smtClean="0"/>
              <a:t>Obvaz hotový s 2 polštářky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(šíře nejméně 8 cm, savost nejméně 800 g/m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)	3ks	5ks	10ks</a:t>
            </a:r>
          </a:p>
          <a:p>
            <a:pPr fontAlgn="ctr"/>
            <a:r>
              <a:rPr lang="cs-CZ" sz="2000" b="1" dirty="0" smtClean="0"/>
              <a:t>Šátek trojcípý (z netkaného) textilu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(délka stran nejméně 960 × 1360 × 960 mm)		2ks	3ks	6ks</a:t>
            </a:r>
          </a:p>
          <a:p>
            <a:pPr fontAlgn="ctr"/>
            <a:r>
              <a:rPr lang="cs-CZ" sz="2000" b="1" dirty="0" smtClean="0"/>
              <a:t>Náplast hladká cívka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(velikost 2,5 cm x 5 m,  lepivost 7 N/25 mm)		1ks	2ks	3ks</a:t>
            </a:r>
          </a:p>
          <a:p>
            <a:pPr fontAlgn="ctr"/>
            <a:r>
              <a:rPr lang="cs-CZ" sz="2000" b="1" dirty="0" smtClean="0"/>
              <a:t>Náplast s polštářkem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(velikost 8 cm x 4 cm, minimální lepivost 2,5 N/cm)	6ks	12ks	18ks</a:t>
            </a:r>
          </a:p>
          <a:p>
            <a:pPr fontAlgn="ctr"/>
            <a:r>
              <a:rPr lang="cs-CZ" sz="2000" b="1" dirty="0" smtClean="0"/>
              <a:t>Obinadlo škrtící pryžové </a:t>
            </a:r>
            <a:r>
              <a:rPr lang="cs-CZ" sz="2000" dirty="0" smtClean="0"/>
              <a:t>(60x1250 mm)		1ks	3ks	5ks</a:t>
            </a:r>
          </a:p>
          <a:p>
            <a:pPr fontAlgn="ctr"/>
            <a:r>
              <a:rPr lang="cs-CZ" sz="2000" b="1" dirty="0" smtClean="0"/>
              <a:t>Rouška plastová </a:t>
            </a:r>
            <a:r>
              <a:rPr lang="cs-CZ" sz="2000" dirty="0" smtClean="0"/>
              <a:t>(20 x 20 cm, tloušťka 0,05 mm)	1ks	2ks	4ks</a:t>
            </a:r>
          </a:p>
          <a:p>
            <a:pPr fontAlgn="ctr"/>
            <a:r>
              <a:rPr lang="cs-CZ" sz="2000" b="1" dirty="0" smtClean="0"/>
              <a:t>Rukavice pryžové </a:t>
            </a:r>
            <a:r>
              <a:rPr lang="cs-CZ" sz="2000" dirty="0" smtClean="0"/>
              <a:t>(latexové) chirurgické v obalu	1ks	2ks	4ks</a:t>
            </a:r>
          </a:p>
          <a:p>
            <a:pPr fontAlgn="ctr"/>
            <a:r>
              <a:rPr lang="cs-CZ" sz="2000" b="1" dirty="0" smtClean="0"/>
              <a:t>Nůžky zahnuté </a:t>
            </a:r>
            <a:r>
              <a:rPr lang="cs-CZ" sz="2000" dirty="0" smtClean="0"/>
              <a:t>(se sklonem) v antikorozní úpravě</a:t>
            </a:r>
            <a:br>
              <a:rPr lang="cs-CZ" sz="2000" dirty="0" smtClean="0"/>
            </a:br>
            <a:r>
              <a:rPr lang="cs-CZ" sz="2000" dirty="0" smtClean="0"/>
              <a:t> se zaoblenými hroty – délka min. 14 cm		1ks	</a:t>
            </a:r>
            <a:r>
              <a:rPr lang="cs-CZ" sz="2000" dirty="0" err="1" smtClean="0"/>
              <a:t>1ks</a:t>
            </a:r>
            <a:r>
              <a:rPr lang="cs-CZ" sz="2000" dirty="0" smtClean="0"/>
              <a:t>	</a:t>
            </a:r>
            <a:r>
              <a:rPr lang="cs-CZ" sz="2000" dirty="0" err="1" smtClean="0"/>
              <a:t>1ks</a:t>
            </a:r>
            <a:endParaRPr lang="cs-CZ" sz="2000" dirty="0" smtClean="0"/>
          </a:p>
          <a:p>
            <a:pPr fontAlgn="ctr"/>
            <a:r>
              <a:rPr lang="cs-CZ" sz="2000" b="1" dirty="0" smtClean="0"/>
              <a:t>Isotermická fólie </a:t>
            </a:r>
            <a:r>
              <a:rPr lang="cs-CZ" sz="2000" dirty="0" smtClean="0"/>
              <a:t>nejméně 200 x 140 cm		1ks	</a:t>
            </a:r>
            <a:r>
              <a:rPr lang="cs-CZ" sz="2000" dirty="0" err="1" smtClean="0"/>
              <a:t>1ks</a:t>
            </a:r>
            <a:r>
              <a:rPr lang="cs-CZ" sz="2000" dirty="0" smtClean="0"/>
              <a:t>	</a:t>
            </a:r>
            <a:r>
              <a:rPr lang="cs-CZ" sz="2000" dirty="0" err="1" smtClean="0"/>
              <a:t>1ks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Lékárnička pro ostatní motorová vozidla (autolékárnička)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870683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Velikost II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 vozidla pro hromadnou přepravu osob s obsaditelností do 80 cestujících včetně.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atin typeface="Arial" charset="0"/>
                <a:cs typeface="Arial" charset="0"/>
              </a:rPr>
              <a:t>Velikost III </a:t>
            </a:r>
            <a:r>
              <a:rPr lang="cs-CZ" dirty="0" smtClean="0">
                <a:latin typeface="Arial" charset="0"/>
                <a:cs typeface="Arial" charset="0"/>
              </a:rPr>
              <a:t>- vozidla pro hromadnou přepravu osob s obsaditelností více než 80 cestujících.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 vozidla městské hromadné přepravy osob je dostačující autolékárnička velikosti II bez ohledu na jejich obsaditelnost.</a:t>
            </a:r>
          </a:p>
        </p:txBody>
      </p:sp>
      <p:sp>
        <p:nvSpPr>
          <p:cNvPr id="3" name="Obdélník 2"/>
          <p:cNvSpPr/>
          <p:nvPr/>
        </p:nvSpPr>
        <p:spPr>
          <a:xfrm>
            <a:off x="6084168" y="3284984"/>
            <a:ext cx="13681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371703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hledání na internetu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59632" y="472514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Zjistěte, jaké má vlastnosti a jaké funkce plní izotermická fólie?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87624" y="4509120"/>
            <a:ext cx="6552728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2178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476672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Zdroje:</a:t>
            </a:r>
          </a:p>
          <a:p>
            <a:r>
              <a:rPr lang="cs-CZ" dirty="0" smtClean="0"/>
              <a:t>Beránková, M. - Fleková, A. – </a:t>
            </a:r>
            <a:r>
              <a:rPr lang="cs-CZ" dirty="0" err="1" smtClean="0"/>
              <a:t>Holzhauserová</a:t>
            </a:r>
            <a:r>
              <a:rPr lang="cs-CZ" dirty="0" smtClean="0"/>
              <a:t>, B.: První pomoc. Praha, </a:t>
            </a:r>
            <a:r>
              <a:rPr lang="cs-CZ" dirty="0" err="1" smtClean="0"/>
              <a:t>Informatorium</a:t>
            </a:r>
            <a:r>
              <a:rPr lang="cs-CZ" dirty="0" smtClean="0"/>
              <a:t> 2007.</a:t>
            </a:r>
          </a:p>
          <a:p>
            <a:r>
              <a:rPr lang="cs-CZ" dirty="0" err="1" smtClean="0"/>
              <a:t>Krivaničová</a:t>
            </a:r>
            <a:r>
              <a:rPr lang="cs-CZ" dirty="0" smtClean="0"/>
              <a:t>, J. a kol.: Domácí lékař. Praha, </a:t>
            </a:r>
            <a:r>
              <a:rPr lang="cs-CZ" dirty="0" err="1" smtClean="0"/>
              <a:t>Avicenum</a:t>
            </a:r>
            <a:r>
              <a:rPr lang="cs-CZ" dirty="0" smtClean="0"/>
              <a:t> 1991.</a:t>
            </a:r>
          </a:p>
          <a:p>
            <a:r>
              <a:rPr lang="cs-CZ" dirty="0" smtClean="0"/>
              <a:t>Zemanová, J.: První pomoc pro učitele ZŠ a SŠ. Ostrava 2006.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ochranaobyvatel.cz</a:t>
            </a:r>
            <a:r>
              <a:rPr lang="cs-CZ" dirty="0" smtClean="0"/>
              <a:t>/</a:t>
            </a:r>
          </a:p>
          <a:p>
            <a:r>
              <a:rPr lang="cs-CZ" dirty="0" smtClean="0"/>
              <a:t>http://cs.wikipedia.org/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700808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a) Improvizace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v případě, že nemáme žádnou lékárnu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b) Máme příruční lékárnu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domácí, z auta, z ošetřovny, malou nebo velkou přenosnou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c) Při příjezdu ZZS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odborné vybavení sanitního vozu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47667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Zdroje pomůcek pro poskytování první pomoci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ile:Handt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97152"/>
            <a:ext cx="2112235" cy="15841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611560" y="6381328"/>
            <a:ext cx="2213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http://commons.wikimedia.org/wiki/File:Handtuch.jpg</a:t>
            </a:r>
            <a:endParaRPr lang="cs-CZ" sz="800" dirty="0"/>
          </a:p>
        </p:txBody>
      </p:sp>
      <p:pic>
        <p:nvPicPr>
          <p:cNvPr id="9220" name="Picture 4" descr="File:Tablecloth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088232" cy="15661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6444208" y="1988840"/>
            <a:ext cx="2213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http://commons.wikimedia.org/wiki/File:Tablecloth_01.JPG</a:t>
            </a:r>
            <a:endParaRPr lang="cs-CZ" sz="800" dirty="0"/>
          </a:p>
        </p:txBody>
      </p:sp>
      <p:pic>
        <p:nvPicPr>
          <p:cNvPr id="9222" name="Picture 6" descr="File:Seidentuch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348880"/>
            <a:ext cx="1547664" cy="18243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6732240" y="4221088"/>
            <a:ext cx="1691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http://commons.wikimedia.org/wiki/File:Seidentuch_1.jpg</a:t>
            </a:r>
            <a:endParaRPr lang="cs-CZ" sz="800" dirty="0"/>
          </a:p>
        </p:txBody>
      </p:sp>
      <p:pic>
        <p:nvPicPr>
          <p:cNvPr id="9224" name="Picture 8" descr="Evropa,lék,Polsko,polština,p&amp;rcaron;enosné lékárni&amp;ccaron;ky,první pomoc,text,zdravotní pé&amp;ccaron;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596135"/>
            <a:ext cx="1799481" cy="1799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3707904" y="6396335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http://office.</a:t>
            </a:r>
            <a:r>
              <a:rPr lang="cs-CZ" sz="800" dirty="0" err="1" smtClean="0"/>
              <a:t>microsoft.com</a:t>
            </a:r>
            <a:r>
              <a:rPr lang="cs-CZ" sz="800" dirty="0" smtClean="0"/>
              <a:t>/</a:t>
            </a:r>
            <a:r>
              <a:rPr lang="cs-CZ" sz="800" dirty="0" err="1" smtClean="0"/>
              <a:t>cs</a:t>
            </a:r>
            <a:r>
              <a:rPr lang="cs-CZ" sz="800" dirty="0" smtClean="0"/>
              <a:t>-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images</a:t>
            </a:r>
            <a:r>
              <a:rPr lang="cs-CZ" sz="800" dirty="0" smtClean="0"/>
              <a:t>/</a:t>
            </a:r>
            <a:r>
              <a:rPr lang="cs-CZ" sz="800" dirty="0" err="1" smtClean="0"/>
              <a:t>results.aspx</a:t>
            </a:r>
            <a:r>
              <a:rPr lang="cs-CZ" sz="800" dirty="0" smtClean="0"/>
              <a:t>?</a:t>
            </a:r>
            <a:r>
              <a:rPr lang="cs-CZ" sz="800" dirty="0" err="1" smtClean="0"/>
              <a:t>qu</a:t>
            </a:r>
            <a:r>
              <a:rPr lang="cs-CZ" sz="800" dirty="0" smtClean="0"/>
              <a:t>=l%C3%A9k%C3%A1rni%C4%8Dka&amp;ex=1#</a:t>
            </a:r>
            <a:r>
              <a:rPr lang="cs-CZ" sz="800" dirty="0" err="1" smtClean="0"/>
              <a:t>ai</a:t>
            </a:r>
            <a:r>
              <a:rPr lang="cs-CZ" sz="800" dirty="0" smtClean="0"/>
              <a:t>:MC900435484|</a:t>
            </a:r>
            <a:endParaRPr lang="cs-CZ" sz="800" dirty="0"/>
          </a:p>
        </p:txBody>
      </p:sp>
      <p:pic>
        <p:nvPicPr>
          <p:cNvPr id="2" name="Picture 2" descr="File:Kryštof 09 a sanitka ZZS Z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581128"/>
            <a:ext cx="2232248" cy="16741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3" name="Obdélník 12"/>
          <p:cNvSpPr/>
          <p:nvPr/>
        </p:nvSpPr>
        <p:spPr>
          <a:xfrm>
            <a:off x="6444208" y="6309320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http://commons.wikimedia.org/wiki/File:Kry%C5%A1tof_09_a_sanitka_ZZS_ZK.jpg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Příruční lékárna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zdroj zdravotnického materiálu pro zajištění první pomoci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1484784"/>
            <a:ext cx="40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domácí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podniková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autolékárnička,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motolékárnička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nástěnná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přenosná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4293096"/>
            <a:ext cx="3096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Obsah příruční lékárny: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a) obvazový materiál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b) léčiva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c) zdravotnické pomůcky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mergency Doctor's 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293096"/>
            <a:ext cx="3161928" cy="21105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4211960" y="64533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dreamstime.com</a:t>
            </a:r>
            <a:r>
              <a:rPr lang="cs-CZ" sz="800" dirty="0" smtClean="0"/>
              <a:t>/</a:t>
            </a:r>
            <a:r>
              <a:rPr lang="cs-CZ" sz="800" dirty="0" err="1" smtClean="0"/>
              <a:t>royalty</a:t>
            </a:r>
            <a:r>
              <a:rPr lang="cs-CZ" sz="800" dirty="0" smtClean="0"/>
              <a:t>-free-</a:t>
            </a:r>
            <a:r>
              <a:rPr lang="cs-CZ" sz="800" dirty="0" err="1" smtClean="0"/>
              <a:t>stock</a:t>
            </a:r>
            <a:r>
              <a:rPr lang="cs-CZ" sz="800" dirty="0" smtClean="0"/>
              <a:t>-</a:t>
            </a:r>
            <a:r>
              <a:rPr lang="cs-CZ" sz="800" dirty="0" err="1" smtClean="0"/>
              <a:t>photos</a:t>
            </a:r>
            <a:r>
              <a:rPr lang="cs-CZ" sz="800" dirty="0" smtClean="0"/>
              <a:t>-</a:t>
            </a:r>
            <a:r>
              <a:rPr lang="cs-CZ" sz="800" dirty="0" err="1" smtClean="0"/>
              <a:t>emergency</a:t>
            </a:r>
            <a:r>
              <a:rPr lang="cs-CZ" sz="800" dirty="0" smtClean="0"/>
              <a:t>-</a:t>
            </a:r>
            <a:r>
              <a:rPr lang="cs-CZ" sz="800" dirty="0" err="1" smtClean="0"/>
              <a:t>doctor</a:t>
            </a:r>
            <a:r>
              <a:rPr lang="cs-CZ" sz="800" dirty="0" smtClean="0"/>
              <a:t>%27s-box-image22419408</a:t>
            </a:r>
            <a:endParaRPr lang="cs-CZ" sz="800" dirty="0"/>
          </a:p>
        </p:txBody>
      </p:sp>
      <p:pic>
        <p:nvPicPr>
          <p:cNvPr id="9" name="Picture 6" descr="Soubor:Erste-Hilfe-Schr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2729205" cy="22768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5292080" y="3861048"/>
            <a:ext cx="280831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http://cs.wikipedia.org/wiki/Soubor:Erste-Hilfe-Schrank.JPG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56992"/>
            <a:ext cx="1960591" cy="273630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467544" y="548680"/>
            <a:ext cx="3240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obvazový materiál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náplast s polštářkem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spofaplast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bez polštářku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leukopor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silitex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pod sterilní krytí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sterilní krytí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hotový obvaz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sterilní obinadlo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elastické obinadlo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gáza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sterilní a nesterilní vata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trojcípý šátek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gumové obinadlo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23928" y="548680"/>
            <a:ext cx="4896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léčiva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ophtal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septonex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peroxid vodíku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borová voda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endiaron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endiform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carbocit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carbosorb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smecta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panadol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paralen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ibalgin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nurofen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brufen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panthenol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mucosolvan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nasivin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ketazon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25144"/>
            <a:ext cx="2160240" cy="191683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323528" y="5949280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http://office.</a:t>
            </a:r>
            <a:r>
              <a:rPr lang="cs-CZ" sz="800" dirty="0" err="1" smtClean="0"/>
              <a:t>microsoft.com</a:t>
            </a:r>
            <a:r>
              <a:rPr lang="cs-CZ" sz="800" dirty="0" smtClean="0"/>
              <a:t>/</a:t>
            </a:r>
            <a:r>
              <a:rPr lang="cs-CZ" sz="800" dirty="0" err="1" smtClean="0"/>
              <a:t>cs</a:t>
            </a:r>
            <a:r>
              <a:rPr lang="cs-CZ" sz="800" dirty="0" smtClean="0"/>
              <a:t>-z/</a:t>
            </a:r>
            <a:r>
              <a:rPr lang="cs-CZ" sz="800" dirty="0" err="1" smtClean="0"/>
              <a:t>images</a:t>
            </a:r>
            <a:r>
              <a:rPr lang="cs-CZ" sz="800" dirty="0" smtClean="0"/>
              <a:t>/</a:t>
            </a:r>
            <a:r>
              <a:rPr lang="cs-CZ" sz="800" dirty="0" err="1" smtClean="0"/>
              <a:t>results.aspx</a:t>
            </a:r>
            <a:r>
              <a:rPr lang="cs-CZ" sz="800" dirty="0" smtClean="0"/>
              <a:t>?</a:t>
            </a:r>
            <a:r>
              <a:rPr lang="cs-CZ" sz="800" dirty="0" err="1" smtClean="0"/>
              <a:t>qu</a:t>
            </a:r>
            <a:r>
              <a:rPr lang="cs-CZ" sz="800" dirty="0" smtClean="0"/>
              <a:t>=tabletky&amp;ex=1#</a:t>
            </a:r>
            <a:r>
              <a:rPr lang="cs-CZ" sz="800" dirty="0" err="1" smtClean="0"/>
              <a:t>ai</a:t>
            </a:r>
            <a:r>
              <a:rPr lang="cs-CZ" sz="800" dirty="0" smtClean="0"/>
              <a:t>:MP900405260|</a:t>
            </a:r>
            <a:endParaRPr lang="cs-CZ" sz="800" dirty="0"/>
          </a:p>
        </p:txBody>
      </p:sp>
      <p:sp>
        <p:nvSpPr>
          <p:cNvPr id="15" name="Obdélník 14"/>
          <p:cNvSpPr/>
          <p:nvPr/>
        </p:nvSpPr>
        <p:spPr>
          <a:xfrm>
            <a:off x="6444208" y="6150114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http://office.</a:t>
            </a:r>
            <a:r>
              <a:rPr lang="cs-CZ" sz="800" dirty="0" err="1" smtClean="0"/>
              <a:t>microsoft.com</a:t>
            </a:r>
            <a:r>
              <a:rPr lang="cs-CZ" sz="800" dirty="0" smtClean="0"/>
              <a:t>/</a:t>
            </a:r>
            <a:r>
              <a:rPr lang="cs-CZ" sz="800" dirty="0" err="1" smtClean="0"/>
              <a:t>cs</a:t>
            </a:r>
            <a:r>
              <a:rPr lang="cs-CZ" sz="800" dirty="0" smtClean="0"/>
              <a:t>-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images</a:t>
            </a:r>
            <a:r>
              <a:rPr lang="cs-CZ" sz="800" dirty="0" smtClean="0"/>
              <a:t>/</a:t>
            </a:r>
            <a:r>
              <a:rPr lang="cs-CZ" sz="800" dirty="0" err="1" smtClean="0"/>
              <a:t>results.aspx</a:t>
            </a:r>
            <a:r>
              <a:rPr lang="cs-CZ" sz="800" dirty="0" smtClean="0"/>
              <a:t>?</a:t>
            </a:r>
            <a:r>
              <a:rPr lang="cs-CZ" sz="800" dirty="0" err="1" smtClean="0"/>
              <a:t>qu</a:t>
            </a:r>
            <a:r>
              <a:rPr lang="cs-CZ" sz="800" dirty="0" smtClean="0"/>
              <a:t>=obvaz&amp;ex=1#</a:t>
            </a:r>
            <a:r>
              <a:rPr lang="cs-CZ" sz="800" dirty="0" err="1" smtClean="0"/>
              <a:t>ai</a:t>
            </a:r>
            <a:r>
              <a:rPr lang="cs-CZ" sz="800" dirty="0" smtClean="0"/>
              <a:t>:MP900321167|</a:t>
            </a:r>
            <a:endParaRPr lang="cs-CZ" sz="800" dirty="0"/>
          </a:p>
        </p:txBody>
      </p:sp>
      <p:pic>
        <p:nvPicPr>
          <p:cNvPr id="7170" name="Picture 2" descr="File:&amp;Zcaron;ivo&amp;ccaron;išné uhlí (Carbocit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6672"/>
            <a:ext cx="1824964" cy="13681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4" name="Obdélník 13"/>
          <p:cNvSpPr/>
          <p:nvPr/>
        </p:nvSpPr>
        <p:spPr>
          <a:xfrm>
            <a:off x="6372200" y="191683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http://commons.wikimedia.org/wiki/File:%C5%BDivo%C4%8Di%C5%A1n%C3%A9_uhl%C3%AD_%28Carbocit%29.jpg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764704"/>
            <a:ext cx="3888432" cy="29238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s-C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c) zdravotnické pomůcky</a:t>
            </a:r>
          </a:p>
          <a:p>
            <a:endParaRPr lang="cs-C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gumové rukavice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pinzeta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nůžky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rouška PVC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špendlíky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teploměr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resuscitační rouška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365104"/>
            <a:ext cx="2736304" cy="193857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043608" y="6396335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http://office.</a:t>
            </a:r>
            <a:r>
              <a:rPr lang="cs-CZ" sz="800" dirty="0" err="1" smtClean="0"/>
              <a:t>microsoft.com</a:t>
            </a:r>
            <a:r>
              <a:rPr lang="cs-CZ" sz="800" dirty="0" smtClean="0"/>
              <a:t>/</a:t>
            </a:r>
            <a:r>
              <a:rPr lang="cs-CZ" sz="800" dirty="0" err="1" smtClean="0"/>
              <a:t>cs</a:t>
            </a:r>
            <a:r>
              <a:rPr lang="cs-CZ" sz="800" dirty="0" smtClean="0"/>
              <a:t>-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images</a:t>
            </a:r>
            <a:r>
              <a:rPr lang="cs-CZ" sz="800" dirty="0" smtClean="0"/>
              <a:t>/</a:t>
            </a:r>
            <a:r>
              <a:rPr lang="cs-CZ" sz="800" dirty="0" err="1" smtClean="0"/>
              <a:t>results.aspx</a:t>
            </a:r>
            <a:r>
              <a:rPr lang="cs-CZ" sz="800" dirty="0" smtClean="0"/>
              <a:t>?</a:t>
            </a:r>
            <a:r>
              <a:rPr lang="cs-CZ" sz="800" dirty="0" err="1" smtClean="0"/>
              <a:t>qu</a:t>
            </a:r>
            <a:r>
              <a:rPr lang="cs-CZ" sz="800" dirty="0" smtClean="0"/>
              <a:t>=rukavice&amp;ex=1#</a:t>
            </a:r>
            <a:r>
              <a:rPr lang="cs-CZ" sz="800" dirty="0" err="1" smtClean="0"/>
              <a:t>ai</a:t>
            </a:r>
            <a:r>
              <a:rPr lang="cs-CZ" sz="800" dirty="0" smtClean="0"/>
              <a:t>:MP900321128|</a:t>
            </a:r>
            <a:endParaRPr lang="cs-CZ" sz="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2539567" cy="1800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292080" y="2996952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acylpyrinhttp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://office.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microsoft.com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cz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results.aspx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=pinzeta&amp;ex=1#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:MP900321097|</a:t>
            </a:r>
            <a:endParaRPr lang="cs-CZ" sz="800" dirty="0"/>
          </a:p>
        </p:txBody>
      </p:sp>
      <p:pic>
        <p:nvPicPr>
          <p:cNvPr id="23554" name="Picture 2" descr="File:Resuscita&amp;ccaron;ní rouš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05064"/>
            <a:ext cx="2664296" cy="19982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4860031" y="6075294"/>
            <a:ext cx="3960440" cy="21544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http://commons.wikimedia.org/wiki/File:Resuscita%C4%8Dn%C3%AD_rou%C5%A1ka.jpg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69269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Domácí lékárnička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58326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Základní pravidla: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stálé místo,suché, chladnější, ne slunce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léky vždy umístěte mimo dosah dětí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obsah srovnejte tak, abyste věděli,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kde co máte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léky nikdy nenechávejte povalovat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volně po bytě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léky skladujte vždy v původních obalech (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expirace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nevyhazujte příbalové letáky a návody na použití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kontrolujte dobu použitelnosti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prošlé léčivo vraťte do lékárny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99592" y="1124744"/>
            <a:ext cx="373211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základní vybavení každé rodiny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obsah podle složení rodiny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(malé děti, senioři)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životní zvyklosti členů rodiny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(hobby, záliby, životní styl)</a:t>
            </a:r>
            <a:endParaRPr lang="cs-CZ" sz="2000" dirty="0"/>
          </a:p>
        </p:txBody>
      </p:sp>
      <p:pic>
        <p:nvPicPr>
          <p:cNvPr id="6146" name="Picture 2" descr="File:Telescope 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068960"/>
            <a:ext cx="2592288" cy="16741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6372200" y="6309320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800" dirty="0" smtClean="0"/>
              <a:t>http://commons.wikimedia.org/wiki/File:Telescope_box.jpg?uselang=cs</a:t>
            </a:r>
            <a:endParaRPr lang="cs-CZ" sz="800" dirty="0"/>
          </a:p>
        </p:txBody>
      </p:sp>
      <p:pic>
        <p:nvPicPr>
          <p:cNvPr id="6148" name="Picture 4" descr="File:3 D-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517232"/>
            <a:ext cx="1540424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6804248" y="4797152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http://commons.wikimedia.org/wiki/File:3_D-Box.jpg?uselang=cs</a:t>
            </a:r>
            <a:endParaRPr lang="cs-CZ" sz="800" dirty="0"/>
          </a:p>
        </p:txBody>
      </p:sp>
      <p:pic>
        <p:nvPicPr>
          <p:cNvPr id="6150" name="Picture 6" descr="Soubor:Erste-Hilfe-Schra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2729205" cy="22768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5580112" y="2708920"/>
            <a:ext cx="280831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http://cs.wikipedia.org/wiki/Soubor:Erste-Hilfe-Schrank.JPG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2708920"/>
            <a:ext cx="77048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Víte, co máte doma v lékárničce?</a:t>
            </a:r>
          </a:p>
          <a:p>
            <a:pPr algn="ctr"/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jaké mají vámi uvedené prostředky použití?</a:t>
            </a:r>
          </a:p>
          <a:p>
            <a:pPr algn="ctr"/>
            <a:endParaRPr lang="cs-C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prostředky rozdělte do tří skupin:</a:t>
            </a:r>
          </a:p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LÉČIVA: 	     POMŮCKY:		OBVAZOVÝ MAT.: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1600" y="422108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516216" y="764704"/>
            <a:ext cx="13681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259632" y="980728"/>
            <a:ext cx="3672408" cy="1292662"/>
            <a:chOff x="1115616" y="1916832"/>
            <a:chExt cx="3672408" cy="1292662"/>
          </a:xfrm>
        </p:grpSpPr>
        <p:sp>
          <p:nvSpPr>
            <p:cNvPr id="5" name="TextovéPole 4"/>
            <p:cNvSpPr txBox="1"/>
            <p:nvPr/>
          </p:nvSpPr>
          <p:spPr>
            <a:xfrm>
              <a:off x="1115616" y="1916832"/>
              <a:ext cx="244827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>
                  <a:latin typeface="Times New Roman" pitchFamily="18" charset="0"/>
                  <a:cs typeface="Times New Roman" pitchFamily="18" charset="0"/>
                </a:rPr>
                <a:t>pomůcky:</a:t>
              </a:r>
            </a:p>
            <a:p>
              <a:pPr>
                <a:buFont typeface="Arial" pitchFamily="34" charset="0"/>
                <a:buChar char="•"/>
              </a:pPr>
              <a:r>
                <a:rPr lang="cs-CZ" sz="2000" dirty="0" smtClean="0">
                  <a:latin typeface="Times New Roman" pitchFamily="18" charset="0"/>
                  <a:cs typeface="Times New Roman" pitchFamily="18" charset="0"/>
                </a:rPr>
                <a:t>   psací potřeby </a:t>
              </a:r>
            </a:p>
            <a:p>
              <a:pPr>
                <a:buFont typeface="Arial" pitchFamily="34" charset="0"/>
                <a:buChar char="•"/>
              </a:pPr>
              <a:r>
                <a:rPr lang="cs-CZ" sz="2000" dirty="0" smtClean="0">
                  <a:latin typeface="Times New Roman" pitchFamily="18" charset="0"/>
                  <a:cs typeface="Times New Roman" pitchFamily="18" charset="0"/>
                </a:rPr>
                <a:t>   papír</a:t>
              </a:r>
            </a:p>
            <a:p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347864" y="1916832"/>
              <a:ext cx="1440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>
                  <a:latin typeface="Times New Roman" pitchFamily="18" charset="0"/>
                  <a:cs typeface="Times New Roman" pitchFamily="18" charset="0"/>
                </a:rPr>
                <a:t>čas:</a:t>
              </a:r>
            </a:p>
            <a:p>
              <a:r>
                <a:rPr lang="cs-CZ" sz="2000" b="1" dirty="0" smtClean="0">
                  <a:latin typeface="Times New Roman" pitchFamily="18" charset="0"/>
                  <a:cs typeface="Times New Roman" pitchFamily="18" charset="0"/>
                </a:rPr>
                <a:t>3 minuty</a:t>
              </a:r>
              <a:endParaRPr lang="cs-CZ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83568" y="2636912"/>
            <a:ext cx="7848872" cy="20313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3326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Autolékárnička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motolékárnička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908720"/>
            <a:ext cx="80648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je povinnou výbavou motorového vozidla předepsanou právními předpisy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České republiky (kromě mopedu a motokola, jednonápravového traktoru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s přívěsem a motorového vozíku)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vozidlo musí být vybaveno příslušným druhem lékárničky pro poskytnutí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první pomoci. </a:t>
            </a:r>
          </a:p>
        </p:txBody>
      </p:sp>
      <p:pic>
        <p:nvPicPr>
          <p:cNvPr id="4098" name="Picture 2" descr="Autolékárni&amp;ccaron;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24944"/>
            <a:ext cx="4381500" cy="30384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39552" y="3284984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musí být správně zabalená,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označená a uložená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provozovatel vozidla musí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lékárničku udržovat v řádném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stavu a jednotlivé druhy zdrav.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potřeb obměňovat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4283969" y="6021288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 smtClean="0"/>
              <a:t>foto: František Vlček, Lidové noviny</a:t>
            </a:r>
            <a:r>
              <a:rPr lang="cs-CZ" sz="800" dirty="0" smtClean="0"/>
              <a:t> http://www.lidovky.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autolekarnicky</a:t>
            </a:r>
            <a:r>
              <a:rPr lang="cs-CZ" sz="800" dirty="0" smtClean="0"/>
              <a:t>-se-</a:t>
            </a:r>
            <a:r>
              <a:rPr lang="cs-CZ" sz="800" dirty="0" err="1" smtClean="0"/>
              <a:t>mozna</a:t>
            </a:r>
            <a:r>
              <a:rPr lang="cs-CZ" sz="800" dirty="0" smtClean="0"/>
              <a:t>-budou-</a:t>
            </a:r>
            <a:r>
              <a:rPr lang="cs-CZ" sz="800" dirty="0" err="1" smtClean="0"/>
              <a:t>opet</a:t>
            </a:r>
            <a:r>
              <a:rPr lang="cs-CZ" sz="800" dirty="0" smtClean="0"/>
              <a:t>-</a:t>
            </a:r>
            <a:r>
              <a:rPr lang="cs-CZ" sz="800" dirty="0" err="1" smtClean="0"/>
              <a:t>menit</a:t>
            </a:r>
            <a:r>
              <a:rPr lang="cs-CZ" sz="800" dirty="0" smtClean="0"/>
              <a:t>-</a:t>
            </a:r>
            <a:r>
              <a:rPr lang="cs-CZ" sz="800" dirty="0" err="1" smtClean="0"/>
              <a:t>resuscitacni</a:t>
            </a:r>
            <a:r>
              <a:rPr lang="cs-CZ" sz="800" dirty="0" smtClean="0"/>
              <a:t>-masky-nevyhovuji-14s-/</a:t>
            </a:r>
            <a:r>
              <a:rPr lang="cs-CZ" sz="800" dirty="0" err="1" smtClean="0"/>
              <a:t>ln</a:t>
            </a:r>
            <a:r>
              <a:rPr lang="cs-CZ" sz="800" dirty="0" smtClean="0"/>
              <a:t>_domov.</a:t>
            </a:r>
            <a:r>
              <a:rPr lang="cs-CZ" sz="800" dirty="0" err="1" smtClean="0"/>
              <a:t>asp</a:t>
            </a:r>
            <a:r>
              <a:rPr lang="cs-CZ" sz="800" dirty="0" smtClean="0"/>
              <a:t>?c=A110308_124806_</a:t>
            </a:r>
            <a:r>
              <a:rPr lang="cs-CZ" sz="800" dirty="0" err="1" smtClean="0"/>
              <a:t>ln</a:t>
            </a:r>
            <a:r>
              <a:rPr lang="cs-CZ" sz="800" dirty="0" smtClean="0"/>
              <a:t>_domov_ani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733345"/>
            <a:ext cx="5184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Lékárnička pro motorová vozidla kategorie L </a:t>
            </a:r>
            <a:b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motolékárnička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pro motocykly a skútry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1560" y="2636912"/>
            <a:ext cx="6336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cs-CZ" sz="2000" b="1" dirty="0" smtClean="0"/>
              <a:t>Zdravotnický materiál</a:t>
            </a:r>
          </a:p>
          <a:p>
            <a:pPr fontAlgn="ctr"/>
            <a:r>
              <a:rPr lang="cs-CZ" sz="2000" b="1" dirty="0" smtClean="0"/>
              <a:t>Obvaz hotový s 1 polštářkem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(šíře nejméně 8 cm, savost nejméně 800 g/m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)	1ks</a:t>
            </a:r>
          </a:p>
          <a:p>
            <a:pPr fontAlgn="ctr"/>
            <a:r>
              <a:rPr lang="cs-CZ" sz="2000" b="1" dirty="0" smtClean="0"/>
              <a:t>Obvaz hotový s 2 polštářky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(šíře nejméně 8 cm, savost nejméně 800 g/m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)	1ks</a:t>
            </a:r>
          </a:p>
          <a:p>
            <a:pPr fontAlgn="ctr"/>
            <a:r>
              <a:rPr lang="cs-CZ" sz="2000" b="1" dirty="0" smtClean="0"/>
              <a:t>Šátek trojcípý </a:t>
            </a:r>
            <a:r>
              <a:rPr lang="cs-CZ" sz="2000" dirty="0" smtClean="0"/>
              <a:t>(z netkaného) textilu</a:t>
            </a:r>
            <a:br>
              <a:rPr lang="cs-CZ" sz="2000" dirty="0" smtClean="0"/>
            </a:br>
            <a:r>
              <a:rPr lang="cs-CZ" sz="2000" dirty="0" smtClean="0"/>
              <a:t>(délka stran nejméně 960 × 1360 × 960 mm)		1ks</a:t>
            </a:r>
          </a:p>
          <a:p>
            <a:pPr fontAlgn="ctr"/>
            <a:r>
              <a:rPr lang="cs-CZ" sz="2000" b="1" dirty="0" smtClean="0"/>
              <a:t>Náplast s polštářkem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(velikost 8 cm x 4 cm, minimální lepivost 2,5 N/cm)	3ks</a:t>
            </a:r>
          </a:p>
          <a:p>
            <a:pPr fontAlgn="ctr"/>
            <a:r>
              <a:rPr lang="cs-CZ" sz="2000" b="1" dirty="0" smtClean="0"/>
              <a:t>Obinadlo škrtící pryžové </a:t>
            </a:r>
            <a:r>
              <a:rPr lang="cs-CZ" sz="2000" dirty="0" smtClean="0"/>
              <a:t>(60 x 1250 mm)		1ks</a:t>
            </a:r>
          </a:p>
          <a:p>
            <a:pPr fontAlgn="ctr"/>
            <a:r>
              <a:rPr lang="cs-CZ" sz="2000" dirty="0" smtClean="0"/>
              <a:t>Rukavice pryžové (latexové) chirurgické v obalu	1ks</a:t>
            </a:r>
          </a:p>
        </p:txBody>
      </p:sp>
      <p:pic>
        <p:nvPicPr>
          <p:cNvPr id="3074" name="Picture 2" descr="File:Romet Z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4664"/>
            <a:ext cx="2952328" cy="22142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5724128" y="2708920"/>
            <a:ext cx="31500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http://commons.wikimedia.org/wiki/File:Romet_Z125.jpg?uselang=cs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498</Words>
  <Application>Microsoft Office PowerPoint</Application>
  <PresentationFormat>Předvádění na obrazovce (4:3)</PresentationFormat>
  <Paragraphs>143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     Výukový materiál v rámci projektu OPVK 1.5 Peníze středním školám Číslo projektu:  CZ.1.07/1.5.00/34.0883  Název projektu:  Rozvoj vzdělanosti Číslo šablony:     III/2 Datum vytvoření:  3.10. 2012 Autor:   Ing. Ivana Náplavová Určeno pro předmět: První pomoc  Tematická oblast:  Integrovaný záchranný systém, jednotný postup při     poskytování první pomoci, mimořádné situace Obor vzdělání:  Masér sportovní a rekondiční 69-41-L/002 1. ročník Název výukového materiálu:  Výuková prezentace Zdroje pomůcek pro poskytování      první pomoci Popis využití:  Zdroje pomůcek, rozdělení, úkoly pro žáky Čas:     15 minut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Výukový materiál v rámci projektu OPVK 1.5 Peníze středním školám  Číslo projektu:  CZ.1.07/1.5.00/34.0883  Název projektu:  Rozvoj vzdělanosti Číslo šablony:     III/2 Datum vytvoření:  1.9. 2012 Autor:   Ing. Ivana Náplavová Určeno pro předmět: První pomoc  Tematická oblast:  Integrovaný záchranný systém, jednotný postup při     poskytování první pomoci, mimořádné situace Obor vzdělání:  Masér sportovní a rekondiční 69-41-L/002 1. ročník Název výukového materiálu:  Výuková prezentace Popis využití: Čas:  00 minut</dc:title>
  <dc:creator>Paul</dc:creator>
  <cp:lastModifiedBy>Paul</cp:lastModifiedBy>
  <cp:revision>101</cp:revision>
  <dcterms:created xsi:type="dcterms:W3CDTF">2012-07-14T06:46:03Z</dcterms:created>
  <dcterms:modified xsi:type="dcterms:W3CDTF">2012-10-07T17:46:20Z</dcterms:modified>
</cp:coreProperties>
</file>