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4" r:id="rId5"/>
    <p:sldId id="258" r:id="rId6"/>
    <p:sldId id="265" r:id="rId7"/>
    <p:sldId id="262" r:id="rId8"/>
    <p:sldId id="269" r:id="rId9"/>
    <p:sldId id="263" r:id="rId10"/>
    <p:sldId id="259" r:id="rId11"/>
    <p:sldId id="266" r:id="rId12"/>
    <p:sldId id="260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436A-5E18-447D-BE44-06D39CFAF398}" type="datetimeFigureOut">
              <a:rPr lang="cs-CZ" smtClean="0"/>
              <a:pPr/>
              <a:t>27.10.2012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4C41-1C87-418F-9B26-4427FEBC1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.10.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Integrovaný záchranný systém, jednotný postup při 				poskytování první pomoci, mimořádné situace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Jednotný postup při poskytování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			první pomoci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Orientace na místě nehody, třídění a označování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 			raněných, posouzení stavu raněných,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</a:t>
            </a:r>
            <a:r>
              <a:rPr kumimoji="0" lang="cs-CZ" sz="1600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VY_32_INOVACE_PPM11360NÁP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Paul\Documents\mamca\sablony\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804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8367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Orientační posouzení tělesného a duševního stavu postiženého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Zjistíme, zda postižený nemá u sebe průkaz diabetika nebo léky, které mají vliv na činnost důležitých orgánů (srdce, plíce)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47664" y="3861048"/>
            <a:ext cx="5832648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dušnost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žízeň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nauzea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únava, slabost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úzkost a strach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závrať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pocit chladu nebo horka,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ochablost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ztráta paměti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krepitace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hlad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2924944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Subjektivní příznaky:</a:t>
            </a: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posuzujeme u postižených při vědomí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131840" y="40466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Objektivní příznaky: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268760"/>
            <a:ext cx="3384376" cy="467820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Hodnocení zrakem: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celistvosti postavy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komunikace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poloha postiženého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hybnosti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dušnost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kašel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stav kůže a sliznice obličeje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a nekrytých částí těla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rána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zevní krvácení z ran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File:Oko cz&amp;lstrok;owie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2808312" cy="183593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004048" y="3429000"/>
            <a:ext cx="30963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http://commons.wikimedia.org/wiki/File:Oko_cz%C5%82owieka.jpg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932040" y="4293096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cizí tělesa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deformace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zvracení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1340768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Vyšetření sluchem: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srdeční akce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zvuky vydávané poraněným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3356992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Vyšetření hmatem: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tělesná teplota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citlivost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krevní tlak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372200" y="1844824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Vyšetření čichem: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aceton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alkohol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spálenina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File:Lidský 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573016"/>
            <a:ext cx="1233297" cy="17019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588224" y="537321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http://commons.wikimedia.org/wiki/File:Lidsk%C3%BD_nos.jpg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File:Uc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836712"/>
            <a:ext cx="1147079" cy="18722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4427984" y="2780928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http://commons.wikimedia.org/wiki/File:Ucho.jpg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File:LeftHand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645024"/>
            <a:ext cx="1584176" cy="15121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2" name="Obdélník 11"/>
          <p:cNvSpPr/>
          <p:nvPr/>
        </p:nvSpPr>
        <p:spPr>
          <a:xfrm>
            <a:off x="3707904" y="5295310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http://commons.wikimedia.org/wiki/File:LeftHand_2.png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Krivaničová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J. a kol.: Domácí lékař.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1991.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ochranaobyvatel.cz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http://cs.wikipedia.org/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http://ppp.zshk.cz/vyuka/obsah.aspx/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03648" y="54868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Jednotný postup poskytování první pomoci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1196752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vždy je třeba udělat si vlastní úsudek 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situaci a stavu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postiženého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poskytování PP je vždy dáno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individuální povahou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každého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jednotlivého případu</a:t>
            </a:r>
          </a:p>
          <a:p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Stupeň závažnosti postižení určujeme smyslovými vjemy:</a:t>
            </a: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File:Uc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717032"/>
            <a:ext cx="1147079" cy="18722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7020272" y="5661248"/>
            <a:ext cx="12241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http://commons.wikimedia.org/wiki/File:Ucho.jpg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 descr="File:Oko cz&amp;lstrok;owie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7" y="3140968"/>
            <a:ext cx="1584176" cy="103565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3275856" y="4221088"/>
            <a:ext cx="16561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http://commons.wikimedia.org/wiki/File:Oko_cz%C5%82owieka.jpg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4" name="Picture 6" descr="File:Lidský n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573016"/>
            <a:ext cx="1233297" cy="170195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83568" y="5373216"/>
            <a:ext cx="1133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http://commons.wikimedia.org/wiki/File:Lidsk%C3%BD_nos.jpg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6" name="Picture 8" descr="File:LeftHand 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869160"/>
            <a:ext cx="1584176" cy="15121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3275856" y="6519446"/>
            <a:ext cx="17281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http://commons.wikimedia.org/wiki/File:LeftHand_2.png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076056" y="3501008"/>
            <a:ext cx="131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pohledem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220072" y="5157192"/>
            <a:ext cx="14157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pohmatem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6948264" y="3068960"/>
            <a:ext cx="1322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poslechem</a:t>
            </a:r>
            <a:endParaRPr lang="cs-CZ" sz="2000" b="1" dirty="0">
              <a:solidFill>
                <a:srgbClr val="C00000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051720" y="4005064"/>
            <a:ext cx="9525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čichem</a:t>
            </a:r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76470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Posoudíme subjektivní a objektivní příznaky a rozhodneme se, jakou první pomoc poskytneme.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948264" y="206084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3501008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Vysvětlete pojmy: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objektivní a subjektivní příznaky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uveďte alespoň tři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43608" y="2564904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hledání na internetu: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15616" y="3356992"/>
            <a:ext cx="5616624" cy="132343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</a:endParaRPr>
          </a:p>
          <a:p>
            <a:pPr algn="ctr"/>
            <a:endParaRPr lang="cs-CZ" sz="2000" b="1" dirty="0" smtClean="0">
              <a:solidFill>
                <a:srgbClr val="C00000"/>
              </a:solidFill>
            </a:endParaRPr>
          </a:p>
          <a:p>
            <a:pPr algn="ctr"/>
            <a:endParaRPr lang="cs-CZ" sz="2000" b="1" dirty="0" smtClean="0">
              <a:solidFill>
                <a:srgbClr val="C00000"/>
              </a:solidFill>
            </a:endParaRPr>
          </a:p>
          <a:p>
            <a:pPr algn="ctr"/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3.33333E-6 0.25023 " pathEditMode="fixed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20688"/>
            <a:ext cx="7632848" cy="249299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Nepřeceňte zevní zranění, zlomeniny dlouhých kostí, „bouřlivou“ reakci na bolest,  na  úkor 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život ohrožujících </a:t>
            </a:r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stavů. </a:t>
            </a:r>
          </a:p>
          <a:p>
            <a:pPr algn="ctr"/>
            <a:r>
              <a:rPr lang="cs-CZ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Nepovažujte první, orientační vyhodnocení stavu postiženého za definitivní!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4869160"/>
            <a:ext cx="5472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Které příznaky při posuzování stavu postiženého zjišťujeme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hmatem, zrakem, sluchem, čichem?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19872" y="3717032"/>
            <a:ext cx="24482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psací potřeby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papír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55576" y="371703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práce ve dvojici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24128" y="371703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164288" y="3573016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4941168"/>
            <a:ext cx="6264696" cy="101566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</a:endParaRPr>
          </a:p>
          <a:p>
            <a:pPr algn="ctr"/>
            <a:endParaRPr lang="cs-CZ" sz="2000" b="1" dirty="0" smtClean="0">
              <a:solidFill>
                <a:srgbClr val="C00000"/>
              </a:solidFill>
            </a:endParaRPr>
          </a:p>
          <a:p>
            <a:pPr algn="ctr"/>
            <a:endParaRPr lang="cs-CZ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44444E-6 L 0.00399 0.15695 " pathEditMode="fixed" rAng="0" ptsTypes="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76470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Stupně závažnosti stavu postiženého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07704" y="1484784"/>
            <a:ext cx="648072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Stav bezprostředně ohrožující život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zástava nebo selhání krevního oběhu nebo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prudké krvácení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šok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trvající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rozsáhlé popálení, vdechnutí páry, nadýchání se kouře.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Těžké postižení zdraví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život není bezprostředně ohrožen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jsou zachovány základní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časovém prodlení může postižení vyústit do stavu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bezprostředně ohrožujícího život (např. pneumotorax)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zlomeniny, poranění s krvácením, rozsáhlé pohmožděniny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827584" y="2060848"/>
            <a:ext cx="648072" cy="6480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899592" y="4437112"/>
            <a:ext cx="648072" cy="648072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55776" y="1412776"/>
            <a:ext cx="59046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Méně závažné postižení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základní životní funkce nejsou ohroženy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časová prodleva tyto postižené bezprostředně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neohrozí (např. plošné odřeniny)</a:t>
            </a:r>
          </a:p>
        </p:txBody>
      </p:sp>
      <p:sp>
        <p:nvSpPr>
          <p:cNvPr id="3" name="Elipsa 2"/>
          <p:cNvSpPr/>
          <p:nvPr/>
        </p:nvSpPr>
        <p:spPr>
          <a:xfrm>
            <a:off x="899592" y="1844824"/>
            <a:ext cx="648072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Elipsa 3"/>
          <p:cNvSpPr/>
          <p:nvPr/>
        </p:nvSpPr>
        <p:spPr>
          <a:xfrm>
            <a:off x="899592" y="3501008"/>
            <a:ext cx="648072" cy="64807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99792" y="3573016"/>
            <a:ext cx="7393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Smrt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76470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Třídění obětí  u mimořádné události s velkým počtem zraněných a obětí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772816"/>
            <a:ext cx="777686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podle stupně závažnosti postižení raněných se provádí i jejich třídění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schéma třídění odpovídá schválené metodice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(snadné třídění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rychlá terapie)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metodika umožňuje bez jakéhokoliv přístrojového vybavení laicky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rychle rozdělit nalezené osoby podle jednoduchých příznaků do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čtyř skupin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zmíněné skupiny lze použít při odsunovém třídění, kdy se určuje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pořadí či naléhavost transportu </a:t>
            </a:r>
          </a:p>
          <a:p>
            <a:pPr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z hlediska závažnosti poranění a časového faktoru je potřeba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rychle postupně orientačně vyšetřit poraněné se zaměřením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	   na vitální funkce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- rozhodnout, kteří postižení potřebují předností ošetření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&amp;rcaron;íd&amp;ecaron;ní ran&amp;ecaron;ný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48680"/>
            <a:ext cx="6624736" cy="566216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3" name="Obdélník 2"/>
          <p:cNvSpPr/>
          <p:nvPr/>
        </p:nvSpPr>
        <p:spPr>
          <a:xfrm>
            <a:off x="5076056" y="6309320"/>
            <a:ext cx="22322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http://ppp.zshk.cz/vyuka/trideni-ranenych.aspx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10136"/>
            <a:ext cx="784887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stav neodkladné pomoci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stav bezprostředního ohrožení života  </a:t>
            </a:r>
          </a:p>
          <a:p>
            <a:pPr algn="ctr"/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nutnost neodkladné pomoci (bez okamžité pomoci by nepřežili)</a:t>
            </a:r>
          </a:p>
          <a:p>
            <a:endParaRPr lang="cs-CZ" sz="2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2. stavy </a:t>
            </a:r>
            <a:r>
              <a:rPr lang="cs-CZ" sz="2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odložitelné</a:t>
            </a:r>
            <a:r>
              <a:rPr lang="cs-CZ" sz="2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pomoci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další závažné stavy </a:t>
            </a:r>
          </a:p>
          <a:p>
            <a:pPr algn="ctr"/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pomoc je </a:t>
            </a:r>
            <a:r>
              <a:rPr lang="cs-CZ" sz="2200" dirty="0" err="1" smtClean="0">
                <a:latin typeface="Times New Roman" pitchFamily="18" charset="0"/>
                <a:cs typeface="Times New Roman" pitchFamily="18" charset="0"/>
              </a:rPr>
              <a:t>odložitelná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, ale nezbytná k zajištění dalšího transportu </a:t>
            </a:r>
          </a:p>
          <a:p>
            <a:pPr algn="ctr"/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 zlomeniny,  poranění s krvácením, rozsáhlé pohmožděniny</a:t>
            </a:r>
          </a:p>
          <a:p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stavy lehké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 ostatní stavy poškození  </a:t>
            </a:r>
          </a:p>
          <a:p>
            <a:pPr algn="ctr"/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život ani zdraví nejsou ohroženy, ošetření lze odložit</a:t>
            </a:r>
          </a:p>
          <a:p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4. mrtví </a:t>
            </a:r>
          </a:p>
          <a:p>
            <a:pPr algn="ctr"/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zůstávají na místě pro potřeby dalšího vyšetření nehody, v případě, že jsou vyneseni, shromažďují se na určeném místě pro ukládání mrtvých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462</Words>
  <Application>Microsoft Office PowerPoint</Application>
  <PresentationFormat>Předvádění na obrazovce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22.10.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prezentace: Jednotný postup při poskytování     první pomoci Popis využití:  Orientace na místě nehody, třídění a označování      raněných, posouzení stavu raněných, úkoly pro žáky Čas:     20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Integrovaný záchranný systém, jednotný postup při     poskytování první pomoci, mimořádné situace Obor vzdělání:  Masér sportovní a rekondiční 69-41-L/002 1. ročník Název výukového materiálu:  Výuková prezentace Popis využití: Čas:  00 minut</dc:title>
  <dc:creator>Paul</dc:creator>
  <cp:lastModifiedBy>Paul</cp:lastModifiedBy>
  <cp:revision>76</cp:revision>
  <dcterms:created xsi:type="dcterms:W3CDTF">2012-07-14T11:46:43Z</dcterms:created>
  <dcterms:modified xsi:type="dcterms:W3CDTF">2012-10-27T18:38:01Z</dcterms:modified>
</cp:coreProperties>
</file>