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56" r:id="rId4"/>
    <p:sldId id="265" r:id="rId5"/>
    <p:sldId id="262" r:id="rId6"/>
    <p:sldId id="269" r:id="rId7"/>
    <p:sldId id="266" r:id="rId8"/>
    <p:sldId id="257" r:id="rId9"/>
    <p:sldId id="263" r:id="rId10"/>
    <p:sldId id="267" r:id="rId11"/>
    <p:sldId id="258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123-ABAF-415C-9A1F-7C75FD49D78B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E66-A541-466F-996A-39747232DE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123-ABAF-415C-9A1F-7C75FD49D78B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E66-A541-466F-996A-39747232DE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123-ABAF-415C-9A1F-7C75FD49D78B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E66-A541-466F-996A-39747232DE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123-ABAF-415C-9A1F-7C75FD49D78B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E66-A541-466F-996A-39747232DE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123-ABAF-415C-9A1F-7C75FD49D78B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E66-A541-466F-996A-39747232DE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123-ABAF-415C-9A1F-7C75FD49D78B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E66-A541-466F-996A-39747232DE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123-ABAF-415C-9A1F-7C75FD49D78B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E66-A541-466F-996A-39747232DE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123-ABAF-415C-9A1F-7C75FD49D78B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E66-A541-466F-996A-39747232DE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123-ABAF-415C-9A1F-7C75FD49D78B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E66-A541-466F-996A-39747232DE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123-ABAF-415C-9A1F-7C75FD49D78B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E66-A541-466F-996A-39747232DE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123-ABAF-415C-9A1F-7C75FD49D78B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E66-A541-466F-996A-39747232DE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3123-ABAF-415C-9A1F-7C75FD49D78B}" type="datetimeFigureOut">
              <a:rPr lang="cs-CZ" smtClean="0"/>
              <a:pPr/>
              <a:t>3.11.2012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95E66-A541-466F-996A-39747232DED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pp.zshk.cz/media/Vre406.wm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525658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  <a:t>Výukový materiál v rámci projektu OPVK 1.5 Peníze středním </a:t>
            </a:r>
            <a: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  <a:t>školám</a:t>
            </a:r>
            <a: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Číslo projektu: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CZ.1.07/1.5.00/34.0883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Název projektu: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Rozvoj vzdělanosti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Číslo šablony:   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III/2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Datum vytvoření:		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. 11. 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Autor:	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Ing. Ivana Náplavová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Určeno pro předmět: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První pomoc 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Tematická oblast: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Integrovaný záchranný systém, jednotný postup při 				poskytování první pomoci, mimořádné situace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b="1" dirty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Obor vzdělání: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Masér sportovní a rekondiční 69-41-L/002 1. ročník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b="1" dirty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Název výukového materiálu: 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Výuková 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prezentace: 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Polohování a transport raněných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Popis využití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: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Vyprošťování raněných, polohy podle druhu poranění, </a:t>
            </a:r>
            <a:b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			úkoly pro žáky, ukládání na nosítka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Čas:  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minut</a:t>
            </a:r>
            <a:r>
              <a:rPr kumimoji="0" lang="cs-CZ" sz="1800" b="1" dirty="0" smtClean="0">
                <a:solidFill>
                  <a:schemeClr val="tx2"/>
                </a:solidFill>
              </a:rPr>
              <a:t/>
            </a:r>
            <a:br>
              <a:rPr kumimoji="0" lang="cs-CZ" sz="1800" b="1" dirty="0" smtClean="0">
                <a:solidFill>
                  <a:schemeClr val="tx2"/>
                </a:solidFill>
              </a:rPr>
            </a:b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48064" y="332656"/>
            <a:ext cx="3376464" cy="36004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VY_32_INOVACE_PPM11560NÁP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Paul\Documents\mamca\sablony\loga\loga_pruhled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80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620688"/>
            <a:ext cx="82089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podsunutí nosítek podélně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alespoň 3 zachránci se rozkročí nad postiženým, čtvrtý se připraví k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jeho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hlavě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 nosítky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zachránci na povel postiženého zvednou, čtvrtý jim vsune mezi nohy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nosítka pod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tělo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postiženého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pak postiženého zachránci opatrně položí, přikryjí a zajistí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3645024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použití: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při poranění břicha s otevřenou ránou</a:t>
            </a:r>
            <a:endParaRPr lang="cs-CZ" sz="2000" dirty="0"/>
          </a:p>
        </p:txBody>
      </p:sp>
      <p:pic>
        <p:nvPicPr>
          <p:cNvPr id="3" name="Picture 2" descr="http://ppp.zshk.cz/media/Fre4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40968"/>
            <a:ext cx="3240360" cy="24302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4283968" y="5733256"/>
            <a:ext cx="23042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http://ppp.zshk.cz/vyuka/transport-ranenych.aspx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620688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navalení postiženého na nosítka ze strany zachránců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alespoň 3 zachránci pokleknou na stejné koleno vzdálenější od hlavy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postiženého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ten, který klečí u hlavy, má ruku vsunutou pod hlavou postiženého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na povel druhou rukou všichni uchopí postiženého za vzdálenou boční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stranu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těla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otočí ho k sobě na bok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další zachránce položí těsně k tělu rozevřená nosítka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všichni společně pokládají nosítka i postiženého na záda vodorovně</a:t>
            </a:r>
          </a:p>
        </p:txBody>
      </p:sp>
      <p:pic>
        <p:nvPicPr>
          <p:cNvPr id="6146" name="Picture 2" descr="http://ppp.zshk.cz/media/Fre4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05064"/>
            <a:ext cx="2664296" cy="19982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6148" name="Picture 4" descr="http://ppp.zshk.cz/media/Fre42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1895" y="3989926"/>
            <a:ext cx="2684480" cy="20133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971600" y="6093296"/>
            <a:ext cx="2952328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http://ppp.zshk.cz/vyuka/transport-ranenych.aspx</a:t>
            </a:r>
            <a:endParaRPr lang="cs-CZ" sz="800" dirty="0"/>
          </a:p>
        </p:txBody>
      </p:sp>
      <p:sp>
        <p:nvSpPr>
          <p:cNvPr id="10" name="Obdélník 9"/>
          <p:cNvSpPr/>
          <p:nvPr/>
        </p:nvSpPr>
        <p:spPr>
          <a:xfrm>
            <a:off x="5292080" y="6093296"/>
            <a:ext cx="23762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http://ppp.zshk.cz/vyuka/transport-ranenych.aspx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764704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Zdroje: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Beránková, M. - Fleková, A.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Holzhauserová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B.: První pomoc. Praha,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Informatorium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2007.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Krivaničová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J. a kol.: Domácí lékař. Praha,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Avicenum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1991.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Zemanová, J.: První pomoc pro učitele ZŠ a SŠ. Ostrava 2006.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://cs.wikipedia.org/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://ppp.zshk.cz/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69269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Polohování a transport raněných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148478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Polohování při ošetřování je důležité, nemá být náhodné, výběr polohy závisí na druhu poranění a stavu postiženého.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971600" y="2780928"/>
            <a:ext cx="7200800" cy="830997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Poloha po ošetření musí být taková, aby ani během transportu nedošlo ke zhoršení stavu nebo k úmrtí.</a:t>
            </a:r>
            <a:endParaRPr lang="cs-CZ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15616" y="4221088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Manipulace s postiženým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vyprošťování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převádění nebo doprovod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přenášení a odnesení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odsun na nosítkách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932040" y="486916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Obrázky: Domácí lékař - moderní zdravovědný rádce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8680"/>
            <a:ext cx="2232248" cy="214863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83568" y="40466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Vyprošťování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1052736"/>
            <a:ext cx="43924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1. Vyproštění z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vozidla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Rautekův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manévr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– předpokladem je uvolnění obou dolních končetin napřed, než začneme zraněného odsunovat z vozidla!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335699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2. Odvlečení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z nízkých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prostor na krku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084168" y="5373216"/>
            <a:ext cx="28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3. Odvlečení z nízkých prostor na těle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7544" y="537321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4. Odvlečení plížením na boku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068960"/>
            <a:ext cx="2664296" cy="15776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933056"/>
            <a:ext cx="2664296" cy="130807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5013176"/>
            <a:ext cx="2739954" cy="155679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5868144" y="292494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6"/>
              </a:rPr>
              <a:t>http://ppp.zshk.cz/media/Vre406.wmv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9632" y="328498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5. Odvlečení za předloktí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43608" y="602128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6. Odvlečení na dece nebo plášti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20072" y="548680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Převádění nebo doprovod 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652120" y="5373217"/>
            <a:ext cx="3491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7. Doprovod zraněného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tzv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živá berla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2016224" cy="273502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3960440" cy="188651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340768"/>
            <a:ext cx="1944216" cy="394968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528" y="26064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Přenášení a odnesení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79912" y="357301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9. Přenesení v náručí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9552" y="357301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8. Přenesení na zádech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tzv. batoh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228184" y="3573016"/>
            <a:ext cx="2556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11. Nesení zraněného přes záda 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11560" y="602128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10. Přenesení pomocí ručníků, šátků nebo šatstva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(hodí se pro 2 zachránce)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1224136" cy="248204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3" y="836712"/>
            <a:ext cx="1516915" cy="266429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554634"/>
            <a:ext cx="4176464" cy="131990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836712"/>
            <a:ext cx="1368152" cy="266440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35896" y="692696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13. Přenesení na sedačce ze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zkřížených</a:t>
            </a:r>
            <a:br>
              <a:rPr lang="cs-C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     rukou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764704"/>
            <a:ext cx="2246088" cy="165618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2256739" cy="173221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952" y="4941168"/>
            <a:ext cx="2209790" cy="132161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7164288" y="1628800"/>
            <a:ext cx="13681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ú</a:t>
            </a:r>
            <a:endParaRPr lang="cs-CZ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91880" y="206084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práce ve dvojici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24128" y="1988840"/>
            <a:ext cx="14401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čas:</a:t>
            </a:r>
          </a:p>
          <a:p>
            <a:r>
              <a:rPr lang="cs-CZ" b="1" dirty="0" smtClean="0"/>
              <a:t>5</a:t>
            </a:r>
            <a:r>
              <a:rPr lang="cs-CZ" b="1" dirty="0" smtClean="0"/>
              <a:t> minut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07904" y="3501008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Vyzkoušejte všechny tři způsoby sedačky ze zkřížených rukou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851920" y="3501008"/>
            <a:ext cx="4608512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0017 0.1847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5085184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12. Nesení zraněného vsedě na prkně nebo  na židli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44008" y="4437112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14. Přenesení ve vodorovné poloze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(vyžaduje 3 zachránce – 1. hlava a hrudník, 2. pánev, 3. dolní končetiny)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2885183" cy="374441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3350901" cy="30963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27584" y="47667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Odsun na nosítkách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7584" y="836712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příprava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nosítek a deky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správné naložení postiženého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jeho správné upevnění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podložení některých postižených částí těla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27584" y="2492896"/>
            <a:ext cx="7488832" cy="15696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Jestliže nehrozí postiženému bezprostřední nebezpečí, pak je lépe 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počkat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 profesionální záchranáře. Jejich technika dovoluje naložení postiženého na nosítka s minimální nutností měnit jeho polohu.</a:t>
            </a:r>
            <a:endParaRPr lang="cs-CZ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55576" y="4869160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Kdy musíme provést odsun postiženého z místa nehody? Jaké 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bezprostřední</a:t>
            </a:r>
            <a:r>
              <a:rPr lang="cs-CZ" sz="2000" b="1" dirty="0" smtClean="0">
                <a:solidFill>
                  <a:srgbClr val="C00000"/>
                </a:solidFill>
              </a:rPr>
              <a:t> nebezpečí  mu může hrozit? Uveďte konkrétní situace...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228184" y="54452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pomůcky:</a:t>
            </a:r>
          </a:p>
          <a:p>
            <a:r>
              <a:rPr lang="cs-CZ" dirty="0" smtClean="0"/>
              <a:t>psací </a:t>
            </a:r>
            <a:r>
              <a:rPr lang="cs-CZ" dirty="0" smtClean="0"/>
              <a:t>potřeby, papír</a:t>
            </a:r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228184" y="4581128"/>
            <a:ext cx="14401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čas:</a:t>
            </a:r>
          </a:p>
          <a:p>
            <a:r>
              <a:rPr lang="cs-CZ" b="1" dirty="0" smtClean="0"/>
              <a:t>3 minuty</a:t>
            </a:r>
            <a:endParaRPr lang="cs-CZ" b="1" dirty="0"/>
          </a:p>
        </p:txBody>
      </p:sp>
      <p:sp>
        <p:nvSpPr>
          <p:cNvPr id="14" name="Obdélník 13"/>
          <p:cNvSpPr/>
          <p:nvPr/>
        </p:nvSpPr>
        <p:spPr>
          <a:xfrm>
            <a:off x="7452320" y="4293096"/>
            <a:ext cx="13681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ú</a:t>
            </a:r>
            <a:endParaRPr lang="cs-CZ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55576" y="4869160"/>
            <a:ext cx="4968552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-0.00399 0.17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340768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naložení postiženého s jeho pomocí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připravená nosítka položit vedle postiženého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postižený oběma rukama uchopí zachránce okolo krku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druhý zachránce uchopí dolní končetiny postiženého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na povel oba postiženého zvednou a uloží ho na nosítka, upraví polohu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5576" y="69269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Ukládání postiženého na nosítka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3933056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nepoužívá se při: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bezvědomí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poranění páteře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poranění pánve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poranění horních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končetin</a:t>
            </a:r>
            <a:endParaRPr lang="cs-CZ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717032"/>
            <a:ext cx="4392561" cy="201622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490</Words>
  <Application>Microsoft Office PowerPoint</Application>
  <PresentationFormat>Předvádění na obrazovce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      Výukový materiál v rámci projektu OPVK 1.5 Peníze středním školám Číslo projektu:  CZ.1.07/1.5.00/34.0883  Název projektu:  Rozvoj vzdělanosti Číslo šablony:     III/2 Datum vytvoření:  2. 11. 2012 Autor:   Ing. Ivana Náplavová Určeno pro předmět: První pomoc  Tematická oblast:  Integrovaný záchranný systém, jednotný postup při     poskytování první pomoci, mimořádné situace Obor vzdělání:  Masér sportovní a rekondiční 69-41-L/002 1. ročník Název výukového materiálu:  Výuková prezentace: Polohování a transport raněných Popis využití:  Vyprošťování raněných, polohy podle druhu poranění,     úkoly pro žáky, ukládání na nosítka Čas:     15 minut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Výukový materiál v rámci projektu OPVK 1.5 Peníze středním školám  Číslo projektu:  CZ.1.07/1.5.00/34.0883  Název projektu:  Rozvoj vzdělanosti Číslo šablony:     III/2 Datum vytvoření:  1.9. 2012 Autor:   Ing. Ivana Náplavová Určeno pro předmět: První pomoc  Tematická oblast:  Integrovaný záchranný systém, jednotný postup při     poskytování první pomoci, mimořádné situace Obor vzdělání:  Masér sportovní a rekondiční 69-41-L/002 1. ročník Název výukového materiálu:  Výuková prezentace Popis využití: Čas:  00 minut</dc:title>
  <dc:creator>Paul</dc:creator>
  <cp:lastModifiedBy>Paul</cp:lastModifiedBy>
  <cp:revision>56</cp:revision>
  <dcterms:created xsi:type="dcterms:W3CDTF">2012-07-14T20:38:34Z</dcterms:created>
  <dcterms:modified xsi:type="dcterms:W3CDTF">2012-11-03T17:42:39Z</dcterms:modified>
</cp:coreProperties>
</file>