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56" r:id="rId6"/>
    <p:sldId id="258" r:id="rId7"/>
    <p:sldId id="259" r:id="rId8"/>
    <p:sldId id="261" r:id="rId9"/>
    <p:sldId id="264" r:id="rId10"/>
    <p:sldId id="262" r:id="rId11"/>
    <p:sldId id="263" r:id="rId12"/>
    <p:sldId id="265" r:id="rId13"/>
    <p:sldId id="26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DF97-9337-4039-997F-193461A3938E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pp.zshk.cz/vyuka/polohovani-ranenych.asp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aul\Documents\mamca\sablony\DUMymat%201-20\Na%20odevzd&#225;n&#237;\polohovani.avi" TargetMode="External"/><Relationship Id="rId4" Type="http://schemas.openxmlformats.org/officeDocument/2006/relationships/hyperlink" Target="http://is.muni.cz/el/1451/jaro2008/ekurzy2008/um/5490388/web/pages/polohovani-a-transport-postizeneho-video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</a:t>
            </a:r>
            <a:r>
              <a:rPr kumimoji="0" lang="cs-CZ" sz="16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Integrovaný záchranný systém, jednotný postup při 				poskytování první pomoci, mimořádné situace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 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odelové situace: </a:t>
            </a:r>
            <a:r>
              <a:rPr kumimoji="0" lang="cs-CZ" sz="1600" b="1" dirty="0" err="1" smtClean="0">
                <a:latin typeface="Times New Roman" pitchFamily="18" charset="0"/>
                <a:cs typeface="Times New Roman" pitchFamily="18" charset="0"/>
              </a:rPr>
              <a:t>Reutekova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			zotavovací poloha,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olohování a transport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raněných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nácvik zotavovací polohy,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video,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20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VY_32_INOVACE_PPM11760NÁP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Paul\Documents\mamca\sablony\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804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124744"/>
            <a:ext cx="56166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Polohy: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 sedě nebo v polosedě s oporou dolních končetin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Arial"/>
                <a:cs typeface="Arial"/>
              </a:rPr>
              <a:t> •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poranění hrudníku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Arial"/>
                <a:cs typeface="Arial"/>
              </a:rPr>
              <a:t> •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poranění horních končetin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Rautekova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zotavovací poloha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Arial"/>
                <a:cs typeface="Arial"/>
              </a:rPr>
              <a:t> •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úraz hlavy s bezvědomím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Arial"/>
                <a:cs typeface="Arial"/>
              </a:rPr>
              <a:t> •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krvácení z dutiny ústní a nosní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52565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Transport: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Rautekův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hmat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vyproštění z auta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odvlečení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řenesení na bedrech s přidržením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poranění dolních končetin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hasičský způsob – přes ramena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nevolnost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poranění dolních končetin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27584" y="148478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Transport: 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vytvoření tzv. židličky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poranění končetin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nevolnost</a:t>
            </a:r>
          </a:p>
          <a:p>
            <a:pPr marL="457200" indent="-457200">
              <a:buFont typeface="+mj-lt"/>
              <a:buAutoNum type="arabicPeriod" startAt="4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vytvoření tzv. panenky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poranění dolních končetin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• nevolnost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Zdroje:</a:t>
            </a:r>
          </a:p>
          <a:p>
            <a:r>
              <a:rPr lang="cs-CZ" dirty="0" smtClean="0"/>
              <a:t>http://is.muni.cz/el/1451/jaro2008/ekurzy2008/um/5490388/web/index.html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http://www.155ka.cz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148064" y="5733256"/>
            <a:ext cx="352839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ceskycervenykriz.cz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/index.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php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bezvedomi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1772816"/>
            <a:ext cx="69127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zajišťuje zachování průchodnosti dýchacích cest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protože hlava v mírném záklonu nedovolí zapadnutí jazyka.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zvratky nebo krev, které jsou v dutině ústní, mohou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volně</a:t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vytékat ven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nehrozí jejich aspirace (vdechnutí)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Použití: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bezvědomí se zachováním životně důležitých funkcí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Nepoužívá se: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zlomenině pánve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zlomenině dlouhých kostí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poranění ramene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zlomenině páteře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otevřeném poranění břicha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62068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Zotavovací  poloha (stabilizovaná poloha)</a:t>
            </a:r>
            <a:endParaRPr lang="cs-CZ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27584" y="1124744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více variant a každá má své některé dílčí výhody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bezved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365104"/>
            <a:ext cx="4330640" cy="12961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41277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http://ppp.zshk.cz/vyuka/polohovani-ranenych.aspx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660232" y="8367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40 sekund, z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netu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62068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Videoukázka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zotavovací polohy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91683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Před otáčením: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sejměte postiženému brýle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proveďte revizi dutiny ústní (viditelná cizí tělesa vyjměte,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vyjměte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snímatelné zubní protézy.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35696" y="3501008"/>
            <a:ext cx="5400600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Postupuje se velmi pomalu, šetrně, bez trhnutí!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99592" y="537321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máme možnost volby, otáčíme na pravý bok vzhledem k tomu, že poloha srdce je v levé části hrudníku. Není to však podmínkou.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99592" y="4869160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Postiženého pokládáme na bok bez poranění resp. s menším poraněním.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404664"/>
            <a:ext cx="6805264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Zabezpečte volné dýchací cesty, jejich kontrolu a snadný přístup!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220486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zotavovací poloha pro dospělé je vhodná pro použití i u dětí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případě, že nebylo možno přivolat ZZS dříve, otočte  postiženého po asi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30 minutách na opačnou stranu, aby se  zabránilo proleženinám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11960" y="6453336"/>
            <a:ext cx="26277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http://www.155ka.cz/</a:t>
            </a:r>
            <a:r>
              <a:rPr lang="cs-CZ" sz="800" dirty="0" err="1" smtClean="0"/>
              <a:t>clanek</a:t>
            </a:r>
            <a:r>
              <a:rPr lang="cs-CZ" sz="800" dirty="0" smtClean="0"/>
              <a:t>/160-</a:t>
            </a:r>
            <a:r>
              <a:rPr lang="cs-CZ" sz="800" dirty="0" err="1" smtClean="0"/>
              <a:t>zotavovaci</a:t>
            </a:r>
            <a:r>
              <a:rPr lang="cs-CZ" sz="800" dirty="0" smtClean="0"/>
              <a:t>-poloha/</a:t>
            </a:r>
            <a:endParaRPr lang="cs-CZ" sz="800" dirty="0"/>
          </a:p>
        </p:txBody>
      </p:sp>
      <p:pic>
        <p:nvPicPr>
          <p:cNvPr id="6" name="Picture 2" descr="http://www.155ka.cz/storage/obrazek/uzel/2011/04/uz4db5c3a5b99d6/obr4db5c4ca1eaad/540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29000"/>
            <a:ext cx="4464496" cy="298459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948264" y="62068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87624" y="162880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psací potřeby, papír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83968" y="162880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5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98072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část úkolu: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2708920"/>
            <a:ext cx="6840760" cy="23083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Pozorně sledujte ukázku a modelové situace.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r>
              <a:rPr lang="cs-CZ" sz="2400" b="1" dirty="0" smtClean="0">
                <a:solidFill>
                  <a:srgbClr val="C00000"/>
                </a:solidFill>
              </a:rPr>
              <a:t>Zapisujte názvy jednotlivých způsobů a možností předváděných poloh a transportů.</a:t>
            </a:r>
          </a:p>
          <a:p>
            <a:pPr algn="ctr"/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15616" y="2636912"/>
            <a:ext cx="7128792" cy="258532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23728" y="18864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Polohování a transport raněných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olohovani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692696"/>
            <a:ext cx="6696744" cy="5022558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971600" y="5934670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hlinkClick r:id="rId4"/>
              </a:rPr>
              <a:t>http://is.muni.cz/el/1451/jaro2008/ekurzy2008/um/5490388/web/pages/polohovani-a-transport-postizeneho-video.html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268760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Polohy: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poloha na zádech se zvýšenými dolními končetinami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 zádech nebo na boku s pokrčenými dolními končetinami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sedě nebo v polosedě s oporou dolních končetin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Rautekova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zotavovací poloha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Transport: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Rautekův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hmat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řenesení na bedrech s přidržením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hasičský způsob – přes ramena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vytvoření tzv. židličky 2 zachránci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vytvoření tzv. panenky 2 zachránci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59632" y="6206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Kontrola 1. části úkolu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092280" y="40466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15616" y="836712"/>
            <a:ext cx="1938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část úkolu: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2276872"/>
            <a:ext cx="6048672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 každé poloze a transportu uveďte příklady poranění, kdy by bylo vhodné použít právě tuto polohu nebo způsob transportu.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43608" y="2204864"/>
            <a:ext cx="6192688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00018 0.2615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6206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Kontrola 2. části úkolu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1340768"/>
            <a:ext cx="5040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Polohy: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poloha na zádech se zvýšenými dolními končetinami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Arial"/>
                <a:cs typeface="Arial"/>
              </a:rPr>
              <a:t>•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mdloba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Arial"/>
                <a:cs typeface="Arial"/>
              </a:rPr>
              <a:t>•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velká ztráta krve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na zádech nebo na boku 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 pokrčenými dolními končetinami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Arial"/>
                <a:cs typeface="Arial"/>
              </a:rPr>
              <a:t> •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bolest břicha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Arial"/>
                <a:cs typeface="Arial"/>
              </a:rPr>
              <a:t> •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poranění břicha, bodná rána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349</Words>
  <Application>Microsoft Office PowerPoint</Application>
  <PresentationFormat>Předvádění na obrazovce (4:3)</PresentationFormat>
  <Paragraphs>98</Paragraphs>
  <Slides>13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6. 11.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a modelové situace: Reutekova     zotavovací poloha, polohování a transport raněných Popis využití:  nácvik zotavovací polohy, video, úkoly pro žáky Čas:     20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Paul</dc:creator>
  <cp:lastModifiedBy>Paul</cp:lastModifiedBy>
  <cp:revision>36</cp:revision>
  <dcterms:created xsi:type="dcterms:W3CDTF">2012-11-03T18:45:44Z</dcterms:created>
  <dcterms:modified xsi:type="dcterms:W3CDTF">2012-11-04T17:11:42Z</dcterms:modified>
</cp:coreProperties>
</file>