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5" r:id="rId5"/>
    <p:sldId id="266" r:id="rId6"/>
    <p:sldId id="261" r:id="rId7"/>
    <p:sldId id="263" r:id="rId8"/>
    <p:sldId id="267" r:id="rId9"/>
    <p:sldId id="260" r:id="rId10"/>
    <p:sldId id="262" r:id="rId11"/>
    <p:sldId id="268" r:id="rId12"/>
    <p:sldId id="259" r:id="rId13"/>
    <p:sldId id="264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0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4DC4-53AC-4F0A-A2BA-645F47F7BDE2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701A-CB07-4205-8A52-7163BE5CF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4DC4-53AC-4F0A-A2BA-645F47F7BDE2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701A-CB07-4205-8A52-7163BE5CF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4DC4-53AC-4F0A-A2BA-645F47F7BDE2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701A-CB07-4205-8A52-7163BE5CF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4DC4-53AC-4F0A-A2BA-645F47F7BDE2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701A-CB07-4205-8A52-7163BE5CF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4DC4-53AC-4F0A-A2BA-645F47F7BDE2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701A-CB07-4205-8A52-7163BE5CF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4DC4-53AC-4F0A-A2BA-645F47F7BDE2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701A-CB07-4205-8A52-7163BE5CF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4DC4-53AC-4F0A-A2BA-645F47F7BDE2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701A-CB07-4205-8A52-7163BE5CF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4DC4-53AC-4F0A-A2BA-645F47F7BDE2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701A-CB07-4205-8A52-7163BE5CF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4DC4-53AC-4F0A-A2BA-645F47F7BDE2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701A-CB07-4205-8A52-7163BE5CF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4DC4-53AC-4F0A-A2BA-645F47F7BDE2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701A-CB07-4205-8A52-7163BE5CF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4DC4-53AC-4F0A-A2BA-645F47F7BDE2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701A-CB07-4205-8A52-7163BE5CF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4DC4-53AC-4F0A-A2BA-645F47F7BDE2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9701A-CB07-4205-8A52-7163BE5CF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zscr.cz/clanek/varovani-obyvatelstva-v-ceske-republice.aspx" TargetMode="External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6.png"/><Relationship Id="rId2" Type="http://schemas.openxmlformats.org/officeDocument/2006/relationships/audio" Target="file:///C:\Users\Paul\Documents\mamca\sablony\DUMymat%201-20\Na%20odevzd&#225;n&#237;\zkouska.mp3" TargetMode="External"/><Relationship Id="rId1" Type="http://schemas.openxmlformats.org/officeDocument/2006/relationships/audio" Target="file:///C:\Users\Paul\Documents\mamca\sablony\DUMymat%201-20\Na%20odevzd&#225;n&#237;\pozar.mp3" TargetMode="Externa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Paul\Documents\mamca\sablony\DUMymat%201-20\Na%20odevzd&#225;n&#237;\vystraha.mp3" TargetMode="Externa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5544615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Výukový materiál v rámci projektu OPVK 1.5 Peníze středním školám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projektu: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CZ.1.07/1.5.00/34.0883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Rozvoj vzdělanosti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šablony:   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III/2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Datum vytvoření:	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.11. 2012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Autor: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Ing. Ivana Náplavová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Určeno pro předmět: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Tematická oblast: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Integrovaný záchranný systém, jednotný postup při 				poskytování první pomoci, mimořádné situace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Obor vzdělání: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Masér sportovní a rekondiční 69-41-L/002 1. ročník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výukového materiálu: 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Výuková prezentace: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Mimořádné situace, varování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			obyvatel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Popis využití: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Krizové situace, krizový řízení, varovné signály, úkoly pro </a:t>
            </a:r>
            <a:b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			žáky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Čas:  		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 minut</a:t>
            </a:r>
            <a:r>
              <a:rPr kumimoji="0" lang="cs-CZ" sz="1800" b="1" dirty="0" smtClean="0">
                <a:solidFill>
                  <a:schemeClr val="tx2"/>
                </a:solidFill>
              </a:rPr>
              <a:t/>
            </a:r>
            <a:br>
              <a:rPr kumimoji="0" lang="cs-CZ" sz="1800" b="1" dirty="0" smtClean="0">
                <a:solidFill>
                  <a:schemeClr val="tx2"/>
                </a:solidFill>
              </a:rPr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332656"/>
            <a:ext cx="3376464" cy="36004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VY_32_INOVACE_PPM11860NÁP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Paul\Documents\mamca\sablony\loga\loga_pruhled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55976" cy="8042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2924944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Ostatní signály, které nejsou určeny pro varování obyvatel: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99592" y="3501008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Požární poplach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– přerušovaný signál po dobu 60 sekund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71600" y="5733256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Zkouška sirén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– stálý signál po dobu 140 sekund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9552" y="764704"/>
            <a:ext cx="76328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Činnost po zaznění všeobecné výstrahy: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Ukryjte se v nejbližší zděné budově, nevyhledávejte sklepní prostory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Uzavřete okna a dveře, vypněte klimatizaci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Sledujte televizní a rozhlasové vysílání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Řiďte se pokyny orgánů krizového řízení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42" name="Picture 22" descr="200805071908_zkousk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4149080"/>
            <a:ext cx="3456384" cy="79171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5144" name="Picture 24" descr="200805071917_poza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4149080"/>
            <a:ext cx="3487374" cy="82733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9" name="pozar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3851920" y="5157192"/>
            <a:ext cx="432048" cy="432048"/>
          </a:xfrm>
          <a:prstGeom prst="rect">
            <a:avLst/>
          </a:prstGeom>
        </p:spPr>
      </p:pic>
      <p:pic>
        <p:nvPicPr>
          <p:cNvPr id="10" name="zkouska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 cstate="print"/>
          <a:stretch>
            <a:fillRect/>
          </a:stretch>
        </p:blipFill>
        <p:spPr>
          <a:xfrm>
            <a:off x="7740352" y="5085184"/>
            <a:ext cx="432048" cy="432048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>
            <a:off x="3635896" y="6309320"/>
            <a:ext cx="50405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>
                <a:hlinkClick r:id="rId8"/>
              </a:rPr>
              <a:t>http://www.</a:t>
            </a:r>
            <a:r>
              <a:rPr lang="cs-CZ" sz="1200" dirty="0" err="1" smtClean="0">
                <a:hlinkClick r:id="rId8"/>
              </a:rPr>
              <a:t>hzscr.cz</a:t>
            </a:r>
            <a:r>
              <a:rPr lang="cs-CZ" sz="1200" dirty="0" smtClean="0">
                <a:hlinkClick r:id="rId8"/>
              </a:rPr>
              <a:t>/</a:t>
            </a:r>
            <a:r>
              <a:rPr lang="cs-CZ" sz="1200" dirty="0" err="1" smtClean="0">
                <a:hlinkClick r:id="rId8"/>
              </a:rPr>
              <a:t>clanek</a:t>
            </a:r>
            <a:r>
              <a:rPr lang="cs-CZ" sz="1200" dirty="0" smtClean="0">
                <a:hlinkClick r:id="rId8"/>
              </a:rPr>
              <a:t>/</a:t>
            </a:r>
            <a:r>
              <a:rPr lang="cs-CZ" sz="1200" dirty="0" err="1" smtClean="0">
                <a:hlinkClick r:id="rId8"/>
              </a:rPr>
              <a:t>varovani</a:t>
            </a:r>
            <a:r>
              <a:rPr lang="cs-CZ" sz="1200" dirty="0" smtClean="0">
                <a:hlinkClick r:id="rId8"/>
              </a:rPr>
              <a:t>-obyvatelstva-v-</a:t>
            </a:r>
            <a:r>
              <a:rPr lang="cs-CZ" sz="1200" dirty="0" err="1" smtClean="0">
                <a:hlinkClick r:id="rId8"/>
              </a:rPr>
              <a:t>ceske</a:t>
            </a:r>
            <a:r>
              <a:rPr lang="cs-CZ" sz="1200" dirty="0" smtClean="0">
                <a:hlinkClick r:id="rId8"/>
              </a:rPr>
              <a:t>-republice.</a:t>
            </a:r>
            <a:r>
              <a:rPr lang="cs-CZ" sz="1200" dirty="0" err="1" smtClean="0">
                <a:hlinkClick r:id="rId8"/>
              </a:rPr>
              <a:t>aspx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735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5052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2420888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Napište alespoň 10 situací, které mohou v případě výskytu resp. vzniku, způsobit krizovou situaci. Co vše může ohrozit území České republiky?</a:t>
            </a:r>
            <a:endParaRPr lang="cs-CZ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236296" y="404664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15616" y="836712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Samostatná práce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707904" y="83671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čas: 3 minuty</a:t>
            </a:r>
            <a:br>
              <a:rPr lang="cs-CZ" b="1" dirty="0" smtClean="0"/>
            </a:br>
            <a:r>
              <a:rPr lang="cs-CZ" b="1" dirty="0" smtClean="0"/>
              <a:t>pomůcky: papír psací potřeby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899592" y="2276872"/>
            <a:ext cx="6984776" cy="147732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1175E-6 L -0.00399 0.2386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476672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 ohrožuje území České republiky </a:t>
            </a:r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(35)</a:t>
            </a:r>
            <a:endParaRPr lang="cs-CZ" sz="1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1052736"/>
            <a:ext cx="47525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Požáry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Exploze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Bouře, vichřice a prudké větrné poryvy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Úniky plynů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Záplavy, povodně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Radioaktivita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Krupobití a přívalové deště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Havárie v chemickém objektu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Námrazy a náledí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Působení toxických a infekčních odpadů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Sněhové vánice a kalamity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Únik ropných produktů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Svahové pohyby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Dopravní havárie (silniční, letecké, železniční)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Propady zemských dutin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Chemizace zemědělství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Posun říčního koryta nebo dna pod hladinou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Mechanické poruchy-konstrukcí, staveb, techniky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220072" y="1052736"/>
            <a:ext cx="334786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Pád kosmických těles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Davová panika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Půdní eroze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Násilné sociální konflikty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Zemětřesení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Teroristická činnost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Tornáda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Násilné kriminální delikty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Teplotní inverze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Emigrační vlny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Obtížná vedra a sucha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Mezistátní konflikty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Vlivy kosmických záření a těles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Epidemie, pandemie (velká nákaza lidí)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Epizootie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(velká nákaza zvířat)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Epifytie (velká nákaza rostlin)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Škůdci a paraziti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115616" y="836712"/>
            <a:ext cx="58143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Zdroje: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Co dělat... aneb kapesní průvodce krizovými situacemi doma i v zahraničí, Centrum pro bezpečný stát, o. s., Praha 2008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http://radyvnouzi.cz/informace/varovani-obyvatel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http://www.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ioolb.cz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http://www.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hzscr.cz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http://www.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ochranaobyvatel.cz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http://rescueinfo.org/ocmu/uvod/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47667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Mimořádné situace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1052736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Mimořádné události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ohrožují život, zdraví, majetek nebo životní prostředí a vyžadují provedení záchranných a likvidačních prací.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vyvolané činností člověka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přírodní vlivy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havárie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27584" y="3284984"/>
            <a:ext cx="78488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Záchranné práce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jsou činnosti k odvrácení nebo omezení bezprostředního působení rizik a vedoucí k přerušení jejich příčin zejména ve vztahu: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 ohrožení života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 ohrožení zdraví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 ohrožení majetku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 ohrožení životního prostředí</a:t>
            </a:r>
            <a:endParaRPr lang="cs-CZ" sz="2000" dirty="0" smtClean="0"/>
          </a:p>
          <a:p>
            <a:pPr>
              <a:buFont typeface="Arial" pitchFamily="34" charset="0"/>
              <a:buChar char="•"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27584" y="5589240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Likvidační práce </a:t>
            </a:r>
            <a:b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jsou činnosti k odstranění následků způsobených mimořádnou událostí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havár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988840"/>
            <a:ext cx="4154308" cy="129614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7" name="Obdélník 6"/>
          <p:cNvSpPr/>
          <p:nvPr/>
        </p:nvSpPr>
        <p:spPr>
          <a:xfrm>
            <a:off x="6012160" y="3284984"/>
            <a:ext cx="2555776" cy="216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http://radyvnouzi.cz/krizove-situace/chemicka-havarie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548680"/>
            <a:ext cx="63367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Krizová situace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bezprostředně jsou ohroženy životy a zdraví občanů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bezprostředně je ohroženo životní prostředí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jsou bezprostředně ohroženy majetkové hodnoty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je ohrožen veřejný pořádek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je ohroženo hospodářství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stav vnějšího ohrožení státu jako důsledek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ozbrojeného konfliktu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teroristické akce 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jiné akce ohrožující stabilitu státu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619672" y="4005064"/>
            <a:ext cx="5400600" cy="230832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Krizová situace je mimořádná událost, při níž je vyhlášen stav nebezpečí,</a:t>
            </a:r>
            <a:b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nouzový stav </a:t>
            </a:r>
            <a:b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nebo stav ohrožení státu.</a:t>
            </a:r>
          </a:p>
          <a:p>
            <a:pPr algn="ctr"/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Picture 4" descr="http://radyvnouzi.cz/wp-content/gallery/holice-zazily-policejni-manevry/200707111836_p10203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340768"/>
            <a:ext cx="2651648" cy="198579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8" name="Obdélník 7"/>
          <p:cNvSpPr/>
          <p:nvPr/>
        </p:nvSpPr>
        <p:spPr>
          <a:xfrm>
            <a:off x="7164288" y="3429000"/>
            <a:ext cx="153599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800" dirty="0" smtClean="0"/>
              <a:t>http://radyvnouzi.cz/fotogalerie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548680"/>
            <a:ext cx="633670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Stav nebezpečí</a:t>
            </a:r>
            <a:b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vyhlašuje hejtman kraje pro území kraje nebo jeho část na dobu nejvýše 30 dnů 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Nouzový stav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vyhlašuje vláda ČR nejdéle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na dobu 30 dnů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Stav ohrožení státu</a:t>
            </a:r>
            <a:b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může vyhlásit Parlament ČR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Válečný stav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může vyhlásit Parlament ČR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971600" y="4941168"/>
            <a:ext cx="7272808" cy="132343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Mohou být omezena některá občanská práva, například právo shromažďování a volného pohybu. </a:t>
            </a:r>
          </a:p>
          <a:p>
            <a:pPr algn="ctr"/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radyvnouzi.cz/wp-content/gallery/tunel-krasikov-2011/dsc_65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556792"/>
            <a:ext cx="4101252" cy="273630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7" name="Obdélník 6"/>
          <p:cNvSpPr/>
          <p:nvPr/>
        </p:nvSpPr>
        <p:spPr>
          <a:xfrm>
            <a:off x="6156176" y="4365104"/>
            <a:ext cx="213712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800" dirty="0" smtClean="0"/>
              <a:t>http://radyvnouzi.cz/krizove-situace/evakuace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1844824"/>
            <a:ext cx="7056784" cy="1015663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Z jakého důvodu může vyhlásit Parlament ČR stav ohrožení</a:t>
            </a:r>
            <a:b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státu?</a:t>
            </a:r>
          </a:p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Z jakého důvodu může vyhlásit Parlament ČR válečný stav?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115616" y="4077072"/>
            <a:ext cx="2135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827584" y="4581128"/>
            <a:ext cx="7632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Stav ohrožení státu: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při ohrožení svrchovanosti státu, územní celistvosti nebo demokratických základů státu.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Válečný stav: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při napadení agresorem nebo v případě společné obrany proti napadení v rámci plnění mezinárodních smluvních závazků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87625" y="764704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Hledání na internetu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092280" y="0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716016" y="83671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čas: 3 minuty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27584" y="4509120"/>
            <a:ext cx="7632848" cy="147732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827584" y="1916832"/>
            <a:ext cx="7560840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51711E-6 L 0.00399 0.1531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6 L -2.5E-6 0.23495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11560" y="692696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Krizové řízení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zákon 240/2000 Sb. 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1916832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Bezpečnostní rada státu (BRS)</a:t>
            </a:r>
            <a:endParaRPr lang="cs-CZ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podílí se na tvorbě spolehlivého bezpečnostního systému státu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zabezpečuje koordinaci a kontrolu opatření k zajištění bezpečnosti ČR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a mezinárodních závazků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 čele stojí předseda vlády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má celkem 12 členů (ministrů)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schůze BRS se dále účastní guvernér České národní banky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předseda Správy státních hmotných rezerv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vedoucí Úřadu vlády České republiky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ředitel sekce předsedy vlády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právo zúčastnit se jednání BRS má také prezident republiky.</a:t>
            </a: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484784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u="sng" dirty="0" smtClean="0">
                <a:latin typeface="Times New Roman" pitchFamily="18" charset="0"/>
                <a:cs typeface="Times New Roman" pitchFamily="18" charset="0"/>
              </a:rPr>
              <a:t>Ústřední úroveň</a:t>
            </a:r>
            <a:endParaRPr lang="cs-CZ" sz="20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siré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836712"/>
            <a:ext cx="3203848" cy="99960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8" name="Obdélník 7"/>
          <p:cNvSpPr/>
          <p:nvPr/>
        </p:nvSpPr>
        <p:spPr>
          <a:xfrm>
            <a:off x="6156176" y="1844824"/>
            <a:ext cx="230425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http://radyvnouzi.cz/informace/varovani-obyvatel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764704"/>
            <a:ext cx="78488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Ústřední krizový štáb (ÚKŠ)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je pracovním orgánem vlády k řešení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krizových situací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má 36 členů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jeho předsedou je podle charakteru situace:</a:t>
            </a:r>
          </a:p>
          <a:p>
            <a:pPr lvl="0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ministr obrany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 případě vnějšího vojenského ohrožení České republiky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plnění spojeneckých závazků v zahraničí  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účasti ozbrojených sil České republiky v mezinárodních operacích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na obnovení a udržení míru</a:t>
            </a:r>
          </a:p>
          <a:p>
            <a:pPr lvl="0"/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ministr vnitra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 případě ostatních druhů ohrožení České republiky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poskytování humanitární pomoci většího rozsahu do zahraničí  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zapojení České republiky do mezinárodních záchranných operací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v případě havárií a živelních pohrom</a:t>
            </a: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://radyvnouzi.cz/wp-content/gallery/linka-112-v-pardubickem-kraji/200902101712_dsc_21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692696"/>
            <a:ext cx="3237830" cy="21602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5" name="Obdélník 4"/>
          <p:cNvSpPr/>
          <p:nvPr/>
        </p:nvSpPr>
        <p:spPr>
          <a:xfrm>
            <a:off x="7164288" y="2924944"/>
            <a:ext cx="153599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800" dirty="0" smtClean="0"/>
              <a:t>http://radyvnouzi.cz/fotogalerie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1268760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Bezpečnostní rada kraje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Krizový štáb kraje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27584" y="69269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u="sng" dirty="0" smtClean="0">
                <a:latin typeface="Times New Roman" pitchFamily="18" charset="0"/>
                <a:cs typeface="Times New Roman" pitchFamily="18" charset="0"/>
              </a:rPr>
              <a:t>Krajská úroveň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27584" y="2276872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u="sng" dirty="0" smtClean="0">
                <a:latin typeface="Times New Roman" pitchFamily="18" charset="0"/>
                <a:cs typeface="Times New Roman" pitchFamily="18" charset="0"/>
              </a:rPr>
              <a:t>Místní úroveň</a:t>
            </a:r>
          </a:p>
          <a:p>
            <a:endParaRPr lang="cs-CZ" sz="2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99592" y="2780928"/>
            <a:ext cx="38164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Bezpečnostní rada města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Bezpečnostní rada obce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Krizový štáb města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Krizový štáb obce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99592" y="4509120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Své krizové štáby mají také nejrůznější organizace, kterých se dotýká řešení krizových situací.</a:t>
            </a:r>
          </a:p>
        </p:txBody>
      </p:sp>
      <p:pic>
        <p:nvPicPr>
          <p:cNvPr id="6146" name="Picture 2" descr="http://radyvnouzi.cz/wp-content/gallery/jarni-povoden/200903070932_dsc_24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268760"/>
            <a:ext cx="3925142" cy="262701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8" name="Obdélník 7"/>
          <p:cNvSpPr/>
          <p:nvPr/>
        </p:nvSpPr>
        <p:spPr>
          <a:xfrm>
            <a:off x="6876256" y="4005064"/>
            <a:ext cx="153599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800" dirty="0" smtClean="0"/>
              <a:t>http://radyvnouzi.cz/fotogalerie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55576" y="69269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Varování obyvatel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27584" y="3573016"/>
            <a:ext cx="7416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vyhlašován kolísavým signálem pro dobu 140 sekund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dirty="0" smtClean="0"/>
              <a:t>může zaznít třikrát po sobě v cca tříminutových intervalech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může upozorňovat na únik nebezpečné látky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také na vznik povodně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jiná událost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331640" y="2060848"/>
            <a:ext cx="3579826" cy="1200329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„Všeobecná výstraha“   </a:t>
            </a:r>
          </a:p>
          <a:p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899592" y="1268760"/>
            <a:ext cx="40496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 ČR existuje jediný varovný signál:</a:t>
            </a:r>
          </a:p>
        </p:txBody>
      </p:sp>
      <p:pic>
        <p:nvPicPr>
          <p:cNvPr id="6146" name="Picture 2" descr="200805071847_elekt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437112"/>
            <a:ext cx="2664296" cy="198934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6148" name="Picture 4" descr="200805071847_domin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908720"/>
            <a:ext cx="2603859" cy="194421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1" name="Obdélník 10"/>
          <p:cNvSpPr/>
          <p:nvPr/>
        </p:nvSpPr>
        <p:spPr>
          <a:xfrm>
            <a:off x="6300192" y="2924944"/>
            <a:ext cx="230425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http://radyvnouzi.cz/informace/varovani-obyvatel</a:t>
            </a:r>
            <a:endParaRPr lang="cs-CZ" sz="800" dirty="0"/>
          </a:p>
        </p:txBody>
      </p:sp>
      <p:sp>
        <p:nvSpPr>
          <p:cNvPr id="12" name="Obdélník 11"/>
          <p:cNvSpPr/>
          <p:nvPr/>
        </p:nvSpPr>
        <p:spPr>
          <a:xfrm>
            <a:off x="6444208" y="6453336"/>
            <a:ext cx="230425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http://radyvnouzi.cz/informace/varovani-obyvatel</a:t>
            </a:r>
            <a:endParaRPr lang="cs-CZ" sz="800" dirty="0"/>
          </a:p>
        </p:txBody>
      </p:sp>
      <p:pic>
        <p:nvPicPr>
          <p:cNvPr id="6150" name="Picture 6" descr="200805071858_vystrah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5589240"/>
            <a:ext cx="3613398" cy="80057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13" name="vystrah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683568" y="5733256"/>
            <a:ext cx="504056" cy="504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224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574</Words>
  <Application>Microsoft Office PowerPoint</Application>
  <PresentationFormat>Předvádění na obrazovce (4:3)</PresentationFormat>
  <Paragraphs>157</Paragraphs>
  <Slides>13</Slides>
  <Notes>0</Notes>
  <HiddenSlides>0</HiddenSlides>
  <MMClips>3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     Výukový materiál v rámci projektu OPVK 1.5 Peníze středním školám Číslo projektu:  CZ.1.07/1.5.00/34.0883  Název projektu:  Rozvoj vzdělanosti Číslo šablony:     III/2 Datum vytvoření:  8.11. 2012 Autor:   Ing. Ivana Náplavová Určeno pro předmět: První pomoc  Tematická oblast:  Integrovaný záchranný systém, jednotný postup při     poskytování první pomoci, mimořádné situace Obor vzdělání:  Masér sportovní a rekondiční 69-41-L/002 1. ročník Název výukového materiálu:  Výuková prezentace: Mimořádné situace, varování     obyvatel Popis využití:  Krizové situace, krizový řízení, varovné signály, úkoly pro     žáky Čas:     15 minut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v rámci projektu OPVK 1.5 Peníze středním školám  Číslo projektu:  CZ.1.07/1.5.00/34.0883  Název projektu:  Rozvoj vzdělanosti Číslo šablony:     III/2 Datum vytvoření:  1.9. 2012 Autor:   Ing. Ivana Náplavová Určeno pro předmět: První pomoc  Tematická oblast:  Integrovaný záchranný systém, jednotný postup při     poskytování první pomoci, mimořádné situace Obor vzdělání:  Masér sportovní a rekondiční 69-41-L/002 1. ročník Název výukového materiálu:  Výuková prezentace Popis využití: Čas:  00 minut</dc:title>
  <dc:creator>Paul</dc:creator>
  <cp:lastModifiedBy>Paul</cp:lastModifiedBy>
  <cp:revision>79</cp:revision>
  <dcterms:created xsi:type="dcterms:W3CDTF">2012-07-15T07:35:56Z</dcterms:created>
  <dcterms:modified xsi:type="dcterms:W3CDTF">2012-11-05T21:50:16Z</dcterms:modified>
</cp:coreProperties>
</file>