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3" r:id="rId4"/>
    <p:sldId id="264" r:id="rId5"/>
    <p:sldId id="265" r:id="rId6"/>
    <p:sldId id="259" r:id="rId7"/>
    <p:sldId id="261" r:id="rId8"/>
    <p:sldId id="260" r:id="rId9"/>
    <p:sldId id="258" r:id="rId10"/>
    <p:sldId id="267" r:id="rId11"/>
    <p:sldId id="262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00" autoAdjust="0"/>
  </p:normalViewPr>
  <p:slideViewPr>
    <p:cSldViewPr>
      <p:cViewPr varScale="1">
        <p:scale>
          <a:sx n="70" d="100"/>
          <a:sy n="70" d="100"/>
        </p:scale>
        <p:origin x="-7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41951-A3F7-454B-B980-E96D7FB0A267}" type="datetimeFigureOut">
              <a:rPr lang="cs-CZ" smtClean="0"/>
              <a:pPr/>
              <a:t>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5ECF-5B75-4463-9BE3-236B5E02D3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41951-A3F7-454B-B980-E96D7FB0A267}" type="datetimeFigureOut">
              <a:rPr lang="cs-CZ" smtClean="0"/>
              <a:pPr/>
              <a:t>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5ECF-5B75-4463-9BE3-236B5E02D3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41951-A3F7-454B-B980-E96D7FB0A267}" type="datetimeFigureOut">
              <a:rPr lang="cs-CZ" smtClean="0"/>
              <a:pPr/>
              <a:t>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5ECF-5B75-4463-9BE3-236B5E02D3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41951-A3F7-454B-B980-E96D7FB0A267}" type="datetimeFigureOut">
              <a:rPr lang="cs-CZ" smtClean="0"/>
              <a:pPr/>
              <a:t>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5ECF-5B75-4463-9BE3-236B5E02D3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41951-A3F7-454B-B980-E96D7FB0A267}" type="datetimeFigureOut">
              <a:rPr lang="cs-CZ" smtClean="0"/>
              <a:pPr/>
              <a:t>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5ECF-5B75-4463-9BE3-236B5E02D3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41951-A3F7-454B-B980-E96D7FB0A267}" type="datetimeFigureOut">
              <a:rPr lang="cs-CZ" smtClean="0"/>
              <a:pPr/>
              <a:t>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5ECF-5B75-4463-9BE3-236B5E02D3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41951-A3F7-454B-B980-E96D7FB0A267}" type="datetimeFigureOut">
              <a:rPr lang="cs-CZ" smtClean="0"/>
              <a:pPr/>
              <a:t>5.11.2012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5ECF-5B75-4463-9BE3-236B5E02D3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41951-A3F7-454B-B980-E96D7FB0A267}" type="datetimeFigureOut">
              <a:rPr lang="cs-CZ" smtClean="0"/>
              <a:pPr/>
              <a:t>5.11.2012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5ECF-5B75-4463-9BE3-236B5E02D3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41951-A3F7-454B-B980-E96D7FB0A267}" type="datetimeFigureOut">
              <a:rPr lang="cs-CZ" smtClean="0"/>
              <a:pPr/>
              <a:t>5.11.2012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5ECF-5B75-4463-9BE3-236B5E02D3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41951-A3F7-454B-B980-E96D7FB0A267}" type="datetimeFigureOut">
              <a:rPr lang="cs-CZ" smtClean="0"/>
              <a:pPr/>
              <a:t>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5ECF-5B75-4463-9BE3-236B5E02D3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41951-A3F7-454B-B980-E96D7FB0A267}" type="datetimeFigureOut">
              <a:rPr lang="cs-CZ" smtClean="0"/>
              <a:pPr/>
              <a:t>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5ECF-5B75-4463-9BE3-236B5E02D3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41951-A3F7-454B-B980-E96D7FB0A267}" type="datetimeFigureOut">
              <a:rPr lang="cs-CZ" smtClean="0"/>
              <a:pPr/>
              <a:t>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45ECF-5B75-4463-9BE3-236B5E02D32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zsf.sirdik.org/multimedia/povodne-a-ochrana-cloveka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525658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>Výukový materiál v rámci projektu OPVK 1.5 Peníze středním školám</a:t>
            </a:r>
            <a:b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projektu: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CZ.1.07/1.5.00/34.0883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projektu: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Rozvoj vzdělanosti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šablony:   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III/2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Datum vytvoření:		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. 11. 2012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Autor: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Ing. Ivana Náplavová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Určeno pro předmět: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První pomoc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Tematická oblast: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Integrovaný záchranný systém, jednotný postup při 				poskytování první pomoci, mimořádné situace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Obor vzdělání: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Masér sportovní a rekondiční 69-41-L/002 1. ročník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výukového materiálu: 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Výuková prezentace: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Evakuace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Popis využití: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Evakuace, evakuační zavazadlo, improvizovaná ochrana, </a:t>
            </a:r>
            <a:b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			panika, úkoly pro žáky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Čas:  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20 minut</a:t>
            </a:r>
            <a:r>
              <a:rPr kumimoji="0" lang="cs-CZ" sz="1800" b="1" dirty="0" smtClean="0">
                <a:solidFill>
                  <a:schemeClr val="tx2"/>
                </a:solidFill>
              </a:rPr>
              <a:t/>
            </a:r>
            <a:br>
              <a:rPr kumimoji="0" lang="cs-CZ" sz="1800" b="1" dirty="0" smtClean="0">
                <a:solidFill>
                  <a:schemeClr val="tx2"/>
                </a:solidFill>
              </a:rPr>
            </a:br>
            <a:endParaRPr lang="cs-CZ" sz="1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148064" y="332656"/>
            <a:ext cx="3376464" cy="360040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VY_32_INOVACE_PPM11960NÁP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Paul\Documents\mamca\sablony\loga\loga_pruhledn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55976" cy="8042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980728"/>
            <a:ext cx="475252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ochrana trupu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kombinace více vrstev běžného oděvu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rukávy a nohavice stáhneme tkanicí </a:t>
            </a:r>
            <a:br>
              <a:rPr lang="cs-C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nebo lepící páskou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přelepíme zipy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u krku použijeme šály nebo šátky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pláštěnka nebo igelit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cs-CZ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ochrana rukou a nohou</a:t>
            </a:r>
            <a:endParaRPr lang="cs-CZ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pryžové rukavice dostatečné tloušťky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látka, do které ruce zabalíme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na nohy vysoké holínky, kozačky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nohavice přetáhnout přes obuv </a:t>
            </a:r>
            <a:br>
              <a:rPr lang="cs-C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a stáhnout tkanicí, lepící páskou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igelitové sáčky nebo tašky</a:t>
            </a:r>
            <a:endParaRPr lang="cs-CZ" sz="2000" dirty="0"/>
          </a:p>
        </p:txBody>
      </p:sp>
      <p:pic>
        <p:nvPicPr>
          <p:cNvPr id="24578" name="Picture 2" descr="200811111232_i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620688"/>
            <a:ext cx="2499686" cy="539932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4" name="Obdélník 3"/>
          <p:cNvSpPr/>
          <p:nvPr/>
        </p:nvSpPr>
        <p:spPr>
          <a:xfrm>
            <a:off x="5940152" y="6093296"/>
            <a:ext cx="207620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800" dirty="0" smtClean="0"/>
              <a:t>http://radyvnouzi.cz/informace/ochrana-tela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43608" y="692696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Panika v krizové situaci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83568" y="1340768"/>
            <a:ext cx="77768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Jestliže lidé vlivem emocí podlehnou hrůze, strachu a na základě iracionálního myšlení pocítí bezvýchodnost situace, budou reagovat pod vlivem těch nejnižších pudů.</a:t>
            </a:r>
          </a:p>
          <a:p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Panika se projevuje dvěma způsoby:</a:t>
            </a:r>
          </a:p>
          <a:p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cs-CZ" sz="2000" u="sng" dirty="0" smtClean="0">
                <a:latin typeface="Times New Roman" pitchFamily="18" charset="0"/>
                <a:cs typeface="Times New Roman" pitchFamily="18" charset="0"/>
              </a:rPr>
              <a:t>pudový útěk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83568" y="5157192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cs-CZ" sz="2000" u="sng" dirty="0" smtClean="0">
                <a:latin typeface="Times New Roman" pitchFamily="18" charset="0"/>
                <a:cs typeface="Times New Roman" pitchFamily="18" charset="0"/>
              </a:rPr>
              <a:t>apatie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lidé podlehnou beznaději a svůj život nechávají na pospas osudu</a:t>
            </a:r>
            <a:endParaRPr lang="cs-CZ" sz="2000" dirty="0"/>
          </a:p>
        </p:txBody>
      </p:sp>
      <p:sp>
        <p:nvSpPr>
          <p:cNvPr id="7" name="Obdélník 6"/>
          <p:cNvSpPr/>
          <p:nvPr/>
        </p:nvSpPr>
        <p:spPr>
          <a:xfrm>
            <a:off x="1043608" y="4077072"/>
            <a:ext cx="4401398" cy="461665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Hrozí riziko ušlapání a udušení!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2204864"/>
            <a:ext cx="1905479" cy="2750443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10" name="Obdélník 9"/>
          <p:cNvSpPr/>
          <p:nvPr/>
        </p:nvSpPr>
        <p:spPr>
          <a:xfrm>
            <a:off x="6156176" y="4941168"/>
            <a:ext cx="1944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http://office.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microsoft.com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cz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images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results.aspx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qu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=p%C5%99ekvapen%C3%AD&amp;ex=1#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:MP900414037|</a:t>
            </a:r>
            <a:endParaRPr lang="cs-CZ" sz="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71600" y="908720"/>
            <a:ext cx="58326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Zdroje:</a:t>
            </a:r>
          </a:p>
          <a:p>
            <a:r>
              <a:rPr lang="cs-CZ" dirty="0" smtClean="0"/>
              <a:t>http://zsf.sirdik.org/multimedia/povodne-a-ochrana-cloveka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hzscr.cz</a:t>
            </a:r>
            <a:r>
              <a:rPr lang="cs-CZ" dirty="0" smtClean="0"/>
              <a:t>/</a:t>
            </a:r>
          </a:p>
          <a:p>
            <a:r>
              <a:rPr lang="cs-CZ" dirty="0" smtClean="0"/>
              <a:t>http://www.sos-</a:t>
            </a:r>
            <a:r>
              <a:rPr lang="cs-CZ" dirty="0" err="1" smtClean="0"/>
              <a:t>sumava.cz</a:t>
            </a:r>
            <a:r>
              <a:rPr lang="cs-CZ" dirty="0" smtClean="0"/>
              <a:t>/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zachranny</a:t>
            </a:r>
            <a:r>
              <a:rPr lang="cs-CZ" dirty="0" smtClean="0"/>
              <a:t>-kruh.</a:t>
            </a:r>
            <a:r>
              <a:rPr lang="cs-CZ" dirty="0" err="1" smtClean="0"/>
              <a:t>cz</a:t>
            </a:r>
            <a:r>
              <a:rPr lang="cs-CZ" dirty="0" smtClean="0"/>
              <a:t>/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755576" y="404664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Evakuace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55576" y="908720"/>
            <a:ext cx="7632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jestliže je ohrožen život a zdraví občanů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týká se nejen osob, ale také věcí a hospodářských zvířat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může se týkat jednoho malého objektu  i rozsáhlého území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může být krátkodobá (např. při nálezu nevybuchlé munice)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může být i dlouhodobá (např. při povodni) (je nutné zajistit nouzové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ubytování)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043608" y="2996952"/>
            <a:ext cx="6840760" cy="132343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 evakuaci se většinou dozvíme ze sdělovacích prostředků, rozhlasu a megafonů vozů IZS. </a:t>
            </a:r>
          </a:p>
          <a:p>
            <a:pPr algn="ctr"/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Dodržujeme pokyny orgánů, které řídí evakuaci a dostavíme se na určené místo.</a:t>
            </a:r>
            <a:endParaRPr lang="cs-CZ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evakua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581128"/>
            <a:ext cx="6264696" cy="195458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6" name="Obdélník 5"/>
          <p:cNvSpPr/>
          <p:nvPr/>
        </p:nvSpPr>
        <p:spPr>
          <a:xfrm>
            <a:off x="5580112" y="6453336"/>
            <a:ext cx="213712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800" dirty="0" smtClean="0"/>
              <a:t>http://radyvnouzi.cz/krizove-situace/evakuace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043608" y="4941168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 má obsahovat evakuační zavazadlo? </a:t>
            </a:r>
          </a:p>
          <a:p>
            <a:pPr algn="ctr"/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 byste si při evakuaci vzali s sebou?</a:t>
            </a:r>
            <a:endParaRPr lang="cs-CZ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043608" y="4869160"/>
            <a:ext cx="4968552" cy="120032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539552" y="548680"/>
            <a:ext cx="835292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Těsně před opuštěním bytu: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uhasíme otevřený oheň v topidlech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vypneme elektrické spotřebiče </a:t>
            </a:r>
            <a:br>
              <a:rPr lang="cs-C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(s výjimkou mrazniček)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uzavřeme přívody plynu a vody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dětem vložíme do kapsy cedulku s adresou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sebou můžeme vzít také kočky a psy v uzavřených přepravkách.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Ostatní zvířata ponecháme doma, ale dostatečně je zásobíme vodou a krmivem.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699792" y="3933056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pomůcky: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psací potřeby, papír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9552" y="3933056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práce ve dvojici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012160" y="4005064"/>
            <a:ext cx="144016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čas: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3 minuty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7452320" y="3717032"/>
            <a:ext cx="13681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ú</a:t>
            </a:r>
            <a:endParaRPr lang="cs-CZ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9218" name="Picture 2" descr="File:Ko&amp;ccaron;ka mic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548680"/>
            <a:ext cx="2304256" cy="199502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10" name="Obdélník 9"/>
          <p:cNvSpPr/>
          <p:nvPr/>
        </p:nvSpPr>
        <p:spPr>
          <a:xfrm>
            <a:off x="5796136" y="2564904"/>
            <a:ext cx="24117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http://commons.wikimedia.org/wiki/File:Ko%C4%8Dka_micka.jpg</a:t>
            </a:r>
            <a:endParaRPr lang="cs-CZ" sz="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7037E-6 L -0.00399 0.15394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55576" y="1412776"/>
            <a:ext cx="7344816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balené potraviny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balenou pitnou vodu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misku, příbor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doklady, pojistné smlouvy a cennosti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rádio na baterie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toaletní a hygienické potřeby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cs-C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l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éky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svítilnu a náhradní baterie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náhradní oděv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spací pytel (přikrývku)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avazadlo označíme jménem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 adresou</a:t>
            </a:r>
            <a:b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dětem vložíme do kapsy cedulku se jménem a kontaktem na rodiče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27584" y="764704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Evakuační zavazadlo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Soubor:Reisetasche fc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484784"/>
            <a:ext cx="3296712" cy="299655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5" name="Obdélník 4"/>
          <p:cNvSpPr/>
          <p:nvPr/>
        </p:nvSpPr>
        <p:spPr>
          <a:xfrm>
            <a:off x="5292080" y="4581128"/>
            <a:ext cx="331236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http://commons.wikimedia.org/wiki/File:Reisetasche_fcm.jpg</a:t>
            </a:r>
            <a:endParaRPr lang="cs-CZ" sz="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548680"/>
            <a:ext cx="5976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Video: Povodně a ochrana člověka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755576" y="1484784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hlinkClick r:id="rId2"/>
              </a:rPr>
              <a:t>http://zsf.sirdik.org/multimedia/povodne-a-ochrana-cloveka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43608" y="4077072"/>
            <a:ext cx="58326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Jaká hrozí nebezpečí bezprostředně po povodni?</a:t>
            </a:r>
          </a:p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 vše je třeba po opadnutí vody zkontrolovat?</a:t>
            </a:r>
          </a:p>
          <a:p>
            <a:pPr algn="ctr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DISKUZE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732240" y="2852936"/>
            <a:ext cx="13681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ú</a:t>
            </a:r>
            <a:endParaRPr lang="cs-CZ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187624" y="3429000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cs-CZ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videoukázce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187624" y="4077072"/>
            <a:ext cx="5544616" cy="120032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59852E-6 L 0.00399 0.15403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99592" y="764704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Větrná smršť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899592" y="1412776"/>
            <a:ext cx="748883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vyhledejte úkryt v budově, která má dobrou statiku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vyhýbejte se stromům, které na Vás mohou spadnout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zajistěte okna a z okenních parapetů a balkonů odstraňte květináče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automobil zaparkujte do garáže, nebo do místa, kde nehrozí pád </a:t>
            </a:r>
            <a:b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stromů a dalších předmětů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v žádném případě se nepřibližujte ke spadlým elektrickým vedením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pokud to není nutné, nepoužívejte automobil</a:t>
            </a:r>
            <a:endParaRPr kumimoji="0" lang="cs-CZ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8" name="Picture 4" descr="http://www.sos-sumava.cz/polomy/polom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789040"/>
            <a:ext cx="3456384" cy="245835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6" name="Obdélník 5"/>
          <p:cNvSpPr/>
          <p:nvPr/>
        </p:nvSpPr>
        <p:spPr>
          <a:xfrm>
            <a:off x="2843808" y="6309320"/>
            <a:ext cx="331236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800" dirty="0" smtClean="0"/>
              <a:t>http://www.sos-</a:t>
            </a:r>
            <a:r>
              <a:rPr lang="cs-CZ" sz="800" dirty="0" err="1" smtClean="0"/>
              <a:t>sumava.cz</a:t>
            </a:r>
            <a:r>
              <a:rPr lang="cs-CZ" sz="800" dirty="0" smtClean="0"/>
              <a:t>/indexy/foto_polomy.</a:t>
            </a:r>
            <a:r>
              <a:rPr lang="cs-CZ" sz="800" dirty="0" err="1" smtClean="0"/>
              <a:t>htm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1052736"/>
            <a:ext cx="80648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zásobte se potravinami a pitnou vodou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připravte si svítilnu, rozhlasový přijímač a náhradní baterie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odstraňte, nebo řádně upevněte všechny věci, které by mohla voda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u domu  odnést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přesuňte cenné věci ze sklepů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zabezpečte chemické látky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přeparkujte automobil do vyšších míst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připravte pytle s pískem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připravte si evakuační zavazadlo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27584" y="54868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Povodeň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27584" y="4437112"/>
            <a:ext cx="4824536" cy="156966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Nesnažte se překonat rozbouřený tok!       </a:t>
            </a:r>
          </a:p>
          <a:p>
            <a:pPr algn="ctr"/>
            <a:endParaRPr lang="cs-CZ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Uposlechněte pokyn k evakuaci</a:t>
            </a:r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ctr"/>
            <a:endParaRPr lang="cs-CZ" dirty="0"/>
          </a:p>
        </p:txBody>
      </p:sp>
      <p:pic>
        <p:nvPicPr>
          <p:cNvPr id="5122" name="Picture 2" descr="File:Povodn&amp;ecaron; Louny 2011 - 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492896"/>
            <a:ext cx="3240021" cy="243001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6" name="Obdélník 5"/>
          <p:cNvSpPr/>
          <p:nvPr/>
        </p:nvSpPr>
        <p:spPr>
          <a:xfrm>
            <a:off x="5724128" y="5013176"/>
            <a:ext cx="29523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800" dirty="0" smtClean="0"/>
              <a:t>http://commons.wikimedia.org/wiki/File:Povodn%C4%9B_Louny_2011_-_58.jpg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15616" y="620688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Dopravní nehoda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99592" y="1124744"/>
            <a:ext cx="763284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zastavte v bezpečné vzdálenosti od místa nehody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zajistěte vlastní bezpečnost – zapněte výstražná světla a oblečte si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reflexní  vestu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vezměte z vozu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autolékárničku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a umístěte výstražný trojúhelník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obhlédněte situaci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přivolejte pomoc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pokuste se vypnout zapalování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poskytněte první pomoc zraněným - při zástavě krevního oběhu 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zahajte resuscitaci bez ohledu na možnost dalšího zranění (páteř)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nekuřte v blízkosti vozidla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115616" y="4509120"/>
            <a:ext cx="7128792" cy="132343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Řiďte se základním pravidlem – nejprve zajistit vlastní bezpečnost.</a:t>
            </a:r>
          </a:p>
          <a:p>
            <a:endParaRPr lang="cs-CZ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548680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Improvizovaná ochrana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27584" y="1196752"/>
            <a:ext cx="3960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Není nikdy stoprocentní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pro přesun do úkrytu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k úniku ze zamořeného území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 případě vyhlášené evakuace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755576" y="3140968"/>
            <a:ext cx="802838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ochrana hlavy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kukly, čepice nebo šátky, které převlékneme přes hlavu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kapuce, igelitový sáče</a:t>
            </a:r>
            <a:r>
              <a:rPr lang="cs-C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k, taška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přilba, která chrání před padajícími předměty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ochrana dýchacích cest a obličeje</a:t>
            </a:r>
            <a:endParaRPr lang="cs-CZ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přeložené flanelové látky nebo froté ručník, který navlhčíme ve vodě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cs-C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k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ochraně očí uzavřené brýle -</a:t>
            </a:r>
            <a:r>
              <a:rPr kumimoji="0" lang="cs-CZ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potápěčské, plavecké, lyžařské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igelitový sáček, který přetáhneme přes hlavu a stáhneme v úrovni lícních</a:t>
            </a:r>
            <a:b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kostí</a:t>
            </a:r>
          </a:p>
        </p:txBody>
      </p:sp>
      <p:pic>
        <p:nvPicPr>
          <p:cNvPr id="3074" name="Picture 2" descr="http://www.hzscr.cz/SCRIPT/ViewImage.aspx?physid=111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620688"/>
            <a:ext cx="2148625" cy="252028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6" name="Obdélník 5"/>
          <p:cNvSpPr/>
          <p:nvPr/>
        </p:nvSpPr>
        <p:spPr>
          <a:xfrm>
            <a:off x="5580112" y="3140968"/>
            <a:ext cx="25202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http://www.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hzscr.cz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clanek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improvizovana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-ochrana-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dychacich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-cest-a-povrchu-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tela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-609410.aspx</a:t>
            </a:r>
            <a:endParaRPr lang="cs-CZ" sz="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</TotalTime>
  <Words>510</Words>
  <Application>Microsoft Office PowerPoint</Application>
  <PresentationFormat>Předvádění na obrazovce (4:3)</PresentationFormat>
  <Paragraphs>130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Výukový materiál v rámci projektu OPVK 1.5 Peníze středním školám Číslo projektu:  CZ.1.07/1.5.00/34.0883  Název projektu:  Rozvoj vzdělanosti Číslo šablony:     III/2 Datum vytvoření:  9. 11. 2012 Autor:   Ing. Ivana Náplavová Určeno pro předmět: První pomoc  Tematická oblast:  Integrovaný záchranný systém, jednotný postup při     poskytování první pomoci, mimořádné situace Obor vzdělání:  Masér sportovní a rekondiční 69-41-L/002 1. ročník Název výukového materiálu:  Výuková prezentace: Evakuace Popis využití:  Evakuace, evakuační zavazadlo, improvizovaná ochrana,     panika, úkoly pro žáky Čas:     20 minut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Paul</dc:creator>
  <cp:lastModifiedBy>Paul</cp:lastModifiedBy>
  <cp:revision>90</cp:revision>
  <dcterms:created xsi:type="dcterms:W3CDTF">2012-07-14T11:17:50Z</dcterms:created>
  <dcterms:modified xsi:type="dcterms:W3CDTF">2012-11-05T21:50:53Z</dcterms:modified>
</cp:coreProperties>
</file>