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94" r:id="rId2"/>
    <p:sldId id="256" r:id="rId3"/>
    <p:sldId id="284" r:id="rId4"/>
    <p:sldId id="290" r:id="rId5"/>
    <p:sldId id="289" r:id="rId6"/>
    <p:sldId id="291" r:id="rId7"/>
    <p:sldId id="276" r:id="rId8"/>
    <p:sldId id="292" r:id="rId9"/>
    <p:sldId id="293" r:id="rId10"/>
    <p:sldId id="27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22" autoAdjust="0"/>
    <p:restoredTop sz="94660"/>
  </p:normalViewPr>
  <p:slideViewPr>
    <p:cSldViewPr>
      <p:cViewPr>
        <p:scale>
          <a:sx n="84" d="100"/>
          <a:sy n="84" d="100"/>
        </p:scale>
        <p:origin x="-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F9D305-F0EA-4BE4-8A30-B0E12405AA1E}" type="datetimeFigureOut">
              <a:rPr lang="cs-CZ" smtClean="0"/>
              <a:t>14.6.2013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F4EF4B-D98F-45C5-94E7-CE62B4DAB205}" type="slidenum">
              <a:rPr lang="cs-CZ" smtClean="0"/>
              <a:t>‹#›</a:t>
            </a:fld>
            <a:endParaRPr lang="cs-CZ"/>
          </a:p>
        </p:txBody>
      </p:sp>
    </p:spTree>
    <p:extLst>
      <p:ext uri="{BB962C8B-B14F-4D97-AF65-F5344CB8AC3E}">
        <p14:creationId xmlns:p14="http://schemas.microsoft.com/office/powerpoint/2010/main" val="1762317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7D798-2705-4850-8CDA-F9A61718061C}" type="datetimeFigureOut">
              <a:rPr lang="cs-CZ" smtClean="0"/>
              <a:t>14.6.2013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FC37D4-8CC7-4BA1-8DD2-8015C95C1699}" type="slidenum">
              <a:rPr lang="cs-CZ" smtClean="0"/>
              <a:t>‹#›</a:t>
            </a:fld>
            <a:endParaRPr lang="cs-CZ" dirty="0"/>
          </a:p>
        </p:txBody>
      </p:sp>
    </p:spTree>
    <p:extLst>
      <p:ext uri="{BB962C8B-B14F-4D97-AF65-F5344CB8AC3E}">
        <p14:creationId xmlns:p14="http://schemas.microsoft.com/office/powerpoint/2010/main" val="1656309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2FC37D4-8CC7-4BA1-8DD2-8015C95C1699}" type="slidenum">
              <a:rPr lang="cs-CZ" smtClean="0"/>
              <a:t>1</a:t>
            </a:fld>
            <a:endParaRPr lang="cs-CZ" dirty="0"/>
          </a:p>
        </p:txBody>
      </p:sp>
    </p:spTree>
    <p:extLst>
      <p:ext uri="{BB962C8B-B14F-4D97-AF65-F5344CB8AC3E}">
        <p14:creationId xmlns:p14="http://schemas.microsoft.com/office/powerpoint/2010/main" val="34936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2FC37D4-8CC7-4BA1-8DD2-8015C95C1699}" type="slidenum">
              <a:rPr lang="cs-CZ" smtClean="0"/>
              <a:t>2</a:t>
            </a:fld>
            <a:endParaRPr lang="cs-CZ" dirty="0"/>
          </a:p>
        </p:txBody>
      </p:sp>
    </p:spTree>
    <p:extLst>
      <p:ext uri="{BB962C8B-B14F-4D97-AF65-F5344CB8AC3E}">
        <p14:creationId xmlns:p14="http://schemas.microsoft.com/office/powerpoint/2010/main" val="205126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2FC37D4-8CC7-4BA1-8DD2-8015C95C1699}" type="slidenum">
              <a:rPr lang="cs-CZ" smtClean="0"/>
              <a:t>5</a:t>
            </a:fld>
            <a:endParaRPr lang="cs-CZ" dirty="0"/>
          </a:p>
        </p:txBody>
      </p:sp>
    </p:spTree>
    <p:extLst>
      <p:ext uri="{BB962C8B-B14F-4D97-AF65-F5344CB8AC3E}">
        <p14:creationId xmlns:p14="http://schemas.microsoft.com/office/powerpoint/2010/main" val="2495668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666BCBB-B4E2-4345-84B1-7B189D8CB4C2}" type="datetime1">
              <a:rPr lang="cs-CZ" smtClean="0"/>
              <a:t>14.6.2013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3BB6C58-C12F-4DD0-97D5-45BF05D36EAA}" type="slidenum">
              <a:rPr lang="cs-CZ" smtClean="0"/>
              <a:t>‹#›</a:t>
            </a:fld>
            <a:endParaRPr lang="cs-CZ"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cs-CZ" smtClean="0"/>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FEAEAF1-EA7D-4831-9AB3-350F37524552}" type="datetime1">
              <a:rPr lang="cs-CZ" smtClean="0"/>
              <a:t>14.6.2013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53BB6C58-C12F-4DD0-97D5-45BF05D36EAA}"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ED5DA1F-DB68-469E-A978-2A837017A0E0}" type="datetime1">
              <a:rPr lang="cs-CZ" smtClean="0"/>
              <a:t>14.6.2013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53BB6C58-C12F-4DD0-97D5-45BF05D36EAA}"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7F66CC6-8C97-4F2A-A782-D2937BE5A380}" type="datetime1">
              <a:rPr lang="cs-CZ" smtClean="0"/>
              <a:t>14.6.2013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53BB6C58-C12F-4DD0-97D5-45BF05D36EAA}"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3280ECE-8A10-403C-8F04-234BDD11C15B}" type="datetime1">
              <a:rPr lang="cs-CZ" smtClean="0"/>
              <a:t>14.6.2013</a:t>
            </a:fld>
            <a:endParaRPr lang="cs-CZ"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53BB6C58-C12F-4DD0-97D5-45BF05D36EAA}" type="slidenum">
              <a:rPr lang="cs-CZ" smtClean="0"/>
              <a:t>‹#›</a:t>
            </a:fld>
            <a:endParaRPr lang="cs-CZ"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cs-CZ" smtClean="0"/>
              <a:t>Kliknutím lze upravit styl.</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cs-CZ" smtClean="0"/>
              <a:t>Kliknutím lze upravit styl.</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268E9055-2162-4CC9-A5AD-BFB7C74535E9}" type="datetime1">
              <a:rPr lang="cs-CZ" smtClean="0"/>
              <a:t>14.6.2013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53BB6C58-C12F-4DD0-97D5-45BF05D36EAA}"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2B96FF44-8CE2-4000-A1EE-2327D0F05231}" type="datetime1">
              <a:rPr lang="cs-CZ" smtClean="0"/>
              <a:t>14.6.2013</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53BB6C58-C12F-4DD0-97D5-45BF05D36EAA}"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70046A7C-A523-4F37-BC03-66956C67C5EC}" type="datetime1">
              <a:rPr lang="cs-CZ" smtClean="0"/>
              <a:t>14.6.2013</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53BB6C58-C12F-4DD0-97D5-45BF05D36EAA}"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C611570-9969-464E-8268-7BB4E2F873CB}" type="datetime1">
              <a:rPr lang="cs-CZ" smtClean="0"/>
              <a:t>14.6.2013</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53BB6C58-C12F-4DD0-97D5-45BF05D36EAA}"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26820E8-B07C-490D-B06C-1942B8CAFDFC}" type="datetime1">
              <a:rPr lang="cs-CZ" smtClean="0"/>
              <a:t>14.6.2013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53BB6C58-C12F-4DD0-97D5-45BF05D36EAA}" type="slidenum">
              <a:rPr lang="cs-CZ" smtClean="0"/>
              <a:t>‹#›</a:t>
            </a:fld>
            <a:endParaRPr lang="cs-CZ"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cs-CZ" smtClean="0"/>
              <a:t>Kliknutím lze upravit styl.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en-US" dirty="0"/>
          </a:p>
        </p:txBody>
      </p:sp>
      <p:sp>
        <p:nvSpPr>
          <p:cNvPr id="5" name="Date Placeholder 4"/>
          <p:cNvSpPr>
            <a:spLocks noGrp="1"/>
          </p:cNvSpPr>
          <p:nvPr>
            <p:ph type="dt" sz="half" idx="10"/>
          </p:nvPr>
        </p:nvSpPr>
        <p:spPr/>
        <p:txBody>
          <a:bodyPr/>
          <a:lstStyle/>
          <a:p>
            <a:fld id="{03AB33D8-4275-41AA-853C-B08721908973}" type="datetime1">
              <a:rPr lang="cs-CZ" smtClean="0"/>
              <a:t>14.6.2013</a:t>
            </a:fld>
            <a:endParaRPr lang="cs-CZ" dirty="0"/>
          </a:p>
        </p:txBody>
      </p:sp>
      <p:sp>
        <p:nvSpPr>
          <p:cNvPr id="7" name="Slide Number Placeholder 6"/>
          <p:cNvSpPr>
            <a:spLocks noGrp="1"/>
          </p:cNvSpPr>
          <p:nvPr>
            <p:ph type="sldNum" sz="quarter" idx="12"/>
          </p:nvPr>
        </p:nvSpPr>
        <p:spPr/>
        <p:txBody>
          <a:bodyPr/>
          <a:lstStyle/>
          <a:p>
            <a:fld id="{53BB6C58-C12F-4DD0-97D5-45BF05D36EAA}" type="slidenum">
              <a:rPr lang="cs-CZ" smtClean="0"/>
              <a:t>‹#›</a:t>
            </a:fld>
            <a:endParaRPr lang="cs-CZ"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cs-CZ"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cs-CZ" smtClean="0"/>
              <a:t>Kliknutím lze upravit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3E2EE0F-72D2-4542-87E1-E67FCF85E1B2}" type="datetime1">
              <a:rPr lang="cs-CZ" smtClean="0"/>
              <a:t>14.6.2013</a:t>
            </a:fld>
            <a:endParaRPr lang="cs-C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cs-C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3BB6C58-C12F-4DD0-97D5-45BF05D36EAA}" type="slidenum">
              <a:rPr lang="cs-CZ" smtClean="0"/>
              <a:t>‹#›</a:t>
            </a:fld>
            <a:endParaRPr lang="cs-CZ"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cs-CZ" smtClean="0"/>
              <a:t>Kliknutím lze upravit styl.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rikovsky.cz/programy/binarni.htm" TargetMode="External"/><Relationship Id="rId2" Type="http://schemas.openxmlformats.org/officeDocument/2006/relationships/hyperlink" Target="http://cs.wikipedia.org/wiki/Informa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eb.sks.cz/users/ku/ZIZ/inform1.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2"/>
          <p:cNvSpPr txBox="1">
            <a:spLocks/>
          </p:cNvSpPr>
          <p:nvPr/>
        </p:nvSpPr>
        <p:spPr>
          <a:xfrm>
            <a:off x="680073" y="1382228"/>
            <a:ext cx="7632848" cy="4824536"/>
          </a:xfrm>
          <a:prstGeom prst="rect">
            <a:avLst/>
          </a:prstGeom>
        </p:spPr>
        <p:txBody>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algn="l"/>
            <a:r>
              <a:rPr lang="cs-CZ" sz="1400" b="1" dirty="0" smtClean="0">
                <a:solidFill>
                  <a:schemeClr val="tx1"/>
                </a:solidFill>
              </a:rPr>
              <a:t>Výukový materiál v rámci projektu OPVK 1.5 Peníze středním školám</a:t>
            </a:r>
            <a:br>
              <a:rPr lang="cs-CZ" sz="1400" b="1" dirty="0" smtClean="0">
                <a:solidFill>
                  <a:schemeClr val="tx1"/>
                </a:solidFill>
              </a:rPr>
            </a:br>
            <a:r>
              <a:rPr lang="cs-CZ" sz="1400" b="1" dirty="0" smtClean="0">
                <a:solidFill>
                  <a:schemeClr val="tx1"/>
                </a:solidFill>
              </a:rPr>
              <a:t/>
            </a:r>
            <a:br>
              <a:rPr lang="cs-CZ" sz="1400" b="1" dirty="0" smtClean="0">
                <a:solidFill>
                  <a:schemeClr val="tx1"/>
                </a:solidFill>
              </a:rPr>
            </a:br>
            <a:r>
              <a:rPr lang="cs-CZ" sz="1400" b="1" dirty="0" smtClean="0">
                <a:solidFill>
                  <a:schemeClr val="tx1"/>
                </a:solidFill>
              </a:rPr>
              <a:t>Číslo projektu:		CZ.1.07/1.5.00/34.0883 </a:t>
            </a:r>
            <a:br>
              <a:rPr lang="cs-CZ" sz="1400" b="1" dirty="0" smtClean="0">
                <a:solidFill>
                  <a:schemeClr val="tx1"/>
                </a:solidFill>
              </a:rPr>
            </a:br>
            <a:r>
              <a:rPr lang="cs-CZ" sz="1400" b="1" dirty="0" smtClean="0">
                <a:solidFill>
                  <a:schemeClr val="tx1"/>
                </a:solidFill>
              </a:rPr>
              <a:t>Název projektu:		Rozvoj vzdělanosti</a:t>
            </a:r>
            <a:br>
              <a:rPr lang="cs-CZ" sz="1400" b="1" dirty="0" smtClean="0">
                <a:solidFill>
                  <a:schemeClr val="tx1"/>
                </a:solidFill>
              </a:rPr>
            </a:br>
            <a:r>
              <a:rPr lang="cs-CZ" sz="1400" b="1" dirty="0" smtClean="0">
                <a:solidFill>
                  <a:schemeClr val="tx1"/>
                </a:solidFill>
              </a:rPr>
              <a:t>Číslo šablony:   		III/2</a:t>
            </a:r>
            <a:br>
              <a:rPr lang="cs-CZ" sz="1400" b="1" dirty="0" smtClean="0">
                <a:solidFill>
                  <a:schemeClr val="tx1"/>
                </a:solidFill>
              </a:rPr>
            </a:br>
            <a:r>
              <a:rPr lang="cs-CZ" sz="1400" b="1" dirty="0" smtClean="0">
                <a:solidFill>
                  <a:schemeClr val="tx1"/>
                </a:solidFill>
              </a:rPr>
              <a:t>Datum vytvoření:	</a:t>
            </a:r>
            <a:r>
              <a:rPr lang="cs-CZ" sz="1400" b="1" smtClean="0">
                <a:solidFill>
                  <a:schemeClr val="tx1"/>
                </a:solidFill>
              </a:rPr>
              <a:t>	15.10</a:t>
            </a:r>
            <a:r>
              <a:rPr lang="cs-CZ" sz="1400" b="1" dirty="0" smtClean="0">
                <a:solidFill>
                  <a:schemeClr val="tx1"/>
                </a:solidFill>
              </a:rPr>
              <a:t>. 2012</a:t>
            </a:r>
            <a:br>
              <a:rPr lang="cs-CZ" sz="1400" b="1" dirty="0" smtClean="0">
                <a:solidFill>
                  <a:schemeClr val="tx1"/>
                </a:solidFill>
              </a:rPr>
            </a:br>
            <a:r>
              <a:rPr lang="cs-CZ" sz="1400" b="1" dirty="0" smtClean="0">
                <a:solidFill>
                  <a:schemeClr val="tx1"/>
                </a:solidFill>
              </a:rPr>
              <a:t>Autor:			Mgr. Lenka Pchálková</a:t>
            </a:r>
            <a:br>
              <a:rPr lang="cs-CZ" sz="1400" b="1" dirty="0" smtClean="0">
                <a:solidFill>
                  <a:schemeClr val="tx1"/>
                </a:solidFill>
              </a:rPr>
            </a:br>
            <a:r>
              <a:rPr lang="cs-CZ" sz="1400" b="1" dirty="0" smtClean="0">
                <a:solidFill>
                  <a:schemeClr val="tx1"/>
                </a:solidFill>
              </a:rPr>
              <a:t>Určeno pro předmět:	Informační a komunikační technologie </a:t>
            </a:r>
            <a:br>
              <a:rPr lang="cs-CZ" sz="1400" b="1" dirty="0" smtClean="0">
                <a:solidFill>
                  <a:schemeClr val="tx1"/>
                </a:solidFill>
              </a:rPr>
            </a:br>
            <a:r>
              <a:rPr lang="cs-CZ" sz="1400" b="1" dirty="0" smtClean="0">
                <a:solidFill>
                  <a:schemeClr val="tx1"/>
                </a:solidFill>
              </a:rPr>
              <a:t>Tematická oblast:	 	Informační zdroje, elektronická komunikace, 				komunikační a přenosové možnosti Internetu</a:t>
            </a:r>
            <a:br>
              <a:rPr lang="cs-CZ" sz="1400" b="1" dirty="0" smtClean="0">
                <a:solidFill>
                  <a:schemeClr val="tx1"/>
                </a:solidFill>
              </a:rPr>
            </a:br>
            <a:r>
              <a:rPr lang="cs-CZ" sz="1400" b="1" dirty="0" smtClean="0">
                <a:solidFill>
                  <a:schemeClr val="tx1"/>
                </a:solidFill>
              </a:rPr>
              <a:t>Obor vzdělání:		Obchodník (66-41-L/01) 2. ročník</a:t>
            </a:r>
            <a:br>
              <a:rPr lang="cs-CZ" sz="1400" b="1" dirty="0" smtClean="0">
                <a:solidFill>
                  <a:schemeClr val="tx1"/>
                </a:solidFill>
              </a:rPr>
            </a:br>
            <a:r>
              <a:rPr lang="cs-CZ" sz="1400" b="1" dirty="0" smtClean="0">
                <a:solidFill>
                  <a:schemeClr val="tx1"/>
                </a:solidFill>
              </a:rPr>
              <a:t>                                            </a:t>
            </a:r>
            <a:br>
              <a:rPr lang="cs-CZ" sz="1400" b="1" dirty="0" smtClean="0">
                <a:solidFill>
                  <a:schemeClr val="tx1"/>
                </a:solidFill>
              </a:rPr>
            </a:br>
            <a:r>
              <a:rPr lang="cs-CZ" sz="1400" b="1" dirty="0" smtClean="0">
                <a:solidFill>
                  <a:schemeClr val="tx1"/>
                </a:solidFill>
              </a:rPr>
              <a:t>Název výukového materiálu:  Prezentace Informace, práce s informacemi </a:t>
            </a:r>
            <a:r>
              <a:rPr lang="cs-CZ" sz="1400" b="1" dirty="0">
                <a:solidFill>
                  <a:schemeClr val="tx1"/>
                </a:solidFill>
              </a:rPr>
              <a:t>	</a:t>
            </a:r>
            <a:r>
              <a:rPr lang="cs-CZ" sz="1400" b="1" dirty="0" smtClean="0">
                <a:solidFill>
                  <a:schemeClr val="tx1"/>
                </a:solidFill>
              </a:rPr>
              <a:t>		</a:t>
            </a:r>
          </a:p>
          <a:p>
            <a:pPr algn="l"/>
            <a:r>
              <a:rPr lang="cs-CZ" sz="1400" b="1" dirty="0" smtClean="0">
                <a:solidFill>
                  <a:schemeClr val="tx1"/>
                </a:solidFill>
              </a:rPr>
              <a:t>Popis využití:  </a:t>
            </a:r>
            <a:r>
              <a:rPr lang="cs-CZ" sz="1400" b="1" cap="none" dirty="0">
                <a:solidFill>
                  <a:schemeClr val="tx1"/>
                </a:solidFill>
              </a:rPr>
              <a:t>Ž</a:t>
            </a:r>
            <a:r>
              <a:rPr lang="cs-CZ" sz="1400" b="1" cap="none" dirty="0" smtClean="0">
                <a:solidFill>
                  <a:schemeClr val="tx1"/>
                </a:solidFill>
              </a:rPr>
              <a:t>ák plní zadané úkoly, postupně se dopracuje k pojmu informace. </a:t>
            </a:r>
            <a:br>
              <a:rPr lang="cs-CZ" sz="1400" b="1" cap="none" dirty="0" smtClean="0">
                <a:solidFill>
                  <a:schemeClr val="tx1"/>
                </a:solidFill>
              </a:rPr>
            </a:br>
            <a:r>
              <a:rPr lang="cs-CZ" sz="1400" b="1" cap="none" dirty="0" smtClean="0">
                <a:solidFill>
                  <a:schemeClr val="tx1"/>
                </a:solidFill>
              </a:rPr>
              <a:t>Při plnění úkolu zpracovává informace na základě vlastní zkušenosti. V závěru shrnutí tématu a příklad. </a:t>
            </a:r>
            <a:endParaRPr lang="cs-CZ" sz="1400" b="1" cap="none" dirty="0">
              <a:solidFill>
                <a:schemeClr val="tx1"/>
              </a:solidFill>
            </a:endParaRPr>
          </a:p>
          <a:p>
            <a:pPr algn="l"/>
            <a:endParaRPr lang="cs-CZ" sz="1400" b="1" dirty="0" smtClean="0">
              <a:solidFill>
                <a:schemeClr val="tx1"/>
              </a:solidFill>
            </a:endParaRPr>
          </a:p>
          <a:p>
            <a:pPr algn="l"/>
            <a:r>
              <a:rPr lang="cs-CZ" sz="1400" b="1" dirty="0" smtClean="0">
                <a:solidFill>
                  <a:schemeClr val="tx1"/>
                </a:solidFill>
              </a:rPr>
              <a:t>Čas:  40 minut</a:t>
            </a:r>
            <a:br>
              <a:rPr lang="cs-CZ" sz="1400" b="1" dirty="0" smtClean="0">
                <a:solidFill>
                  <a:schemeClr val="tx1"/>
                </a:solidFill>
              </a:rPr>
            </a:br>
            <a:r>
              <a:rPr lang="cs-CZ" sz="1400" b="1" dirty="0" smtClean="0">
                <a:solidFill>
                  <a:schemeClr val="tx1"/>
                </a:solidFill>
              </a:rPr>
              <a:t/>
            </a:r>
            <a:br>
              <a:rPr lang="cs-CZ" sz="1400" b="1" dirty="0" smtClean="0">
                <a:solidFill>
                  <a:schemeClr val="tx1"/>
                </a:solidFill>
              </a:rPr>
            </a:br>
            <a:r>
              <a:rPr lang="cs-CZ" sz="1400" b="1" dirty="0" smtClean="0">
                <a:solidFill>
                  <a:schemeClr val="tx1"/>
                </a:solidFill>
              </a:rPr>
              <a:t/>
            </a:r>
            <a:br>
              <a:rPr lang="cs-CZ" sz="1400" b="1" dirty="0" smtClean="0">
                <a:solidFill>
                  <a:schemeClr val="tx1"/>
                </a:solidFill>
              </a:rPr>
            </a:br>
            <a:endParaRPr lang="cs-CZ" sz="1400" b="1" dirty="0">
              <a:solidFill>
                <a:schemeClr val="tx1"/>
              </a:solidFill>
            </a:endParaRPr>
          </a:p>
        </p:txBody>
      </p:sp>
      <p:sp>
        <p:nvSpPr>
          <p:cNvPr id="4" name="Obdélník 3"/>
          <p:cNvSpPr/>
          <p:nvPr/>
        </p:nvSpPr>
        <p:spPr>
          <a:xfrm>
            <a:off x="4716015" y="476672"/>
            <a:ext cx="3596905" cy="338554"/>
          </a:xfrm>
          <a:prstGeom prst="rect">
            <a:avLst/>
          </a:prstGeom>
        </p:spPr>
        <p:txBody>
          <a:bodyPr wrap="square">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cs-CZ" sz="1600" b="1" dirty="0">
                <a:effectLst>
                  <a:outerShdw blurRad="50000" dist="30000" dir="5400000" algn="tl" rotWithShape="0">
                    <a:srgbClr val="000000">
                      <a:alpha val="30000"/>
                    </a:srgbClr>
                  </a:outerShdw>
                </a:effectLst>
                <a:latin typeface="+mj-lt"/>
              </a:rPr>
              <a:t>V</a:t>
            </a:r>
            <a:r>
              <a:rPr lang="en-US" sz="1600" b="1" dirty="0" smtClean="0">
                <a:effectLst>
                  <a:outerShdw blurRad="50000" dist="30000" dir="5400000" algn="tl" rotWithShape="0">
                    <a:srgbClr val="000000">
                      <a:alpha val="30000"/>
                    </a:srgbClr>
                  </a:outerShdw>
                </a:effectLst>
                <a:latin typeface="+mj-lt"/>
              </a:rPr>
              <a:t>Y_32_INOVACE_</a:t>
            </a:r>
            <a:r>
              <a:rPr lang="cs-CZ" sz="1600" b="1" dirty="0" smtClean="0">
                <a:effectLst>
                  <a:outerShdw blurRad="50000" dist="30000" dir="5400000" algn="tl" rotWithShape="0">
                    <a:srgbClr val="000000">
                      <a:alpha val="30000"/>
                    </a:srgbClr>
                  </a:outerShdw>
                </a:effectLst>
                <a:latin typeface="+mj-lt"/>
              </a:rPr>
              <a:t>IKTO2</a:t>
            </a:r>
            <a:r>
              <a:rPr lang="en-US" sz="1600" b="1" dirty="0" smtClean="0">
                <a:effectLst>
                  <a:outerShdw blurRad="50000" dist="30000" dir="5400000" algn="tl" rotWithShape="0">
                    <a:srgbClr val="000000">
                      <a:alpha val="30000"/>
                    </a:srgbClr>
                  </a:outerShdw>
                </a:effectLst>
                <a:latin typeface="+mj-lt"/>
              </a:rPr>
              <a:t>_</a:t>
            </a:r>
            <a:r>
              <a:rPr lang="cs-CZ" sz="1600" b="1" dirty="0" smtClean="0">
                <a:effectLst>
                  <a:outerShdw blurRad="50000" dist="30000" dir="5400000" algn="tl" rotWithShape="0">
                    <a:srgbClr val="000000">
                      <a:alpha val="30000"/>
                    </a:srgbClr>
                  </a:outerShdw>
                </a:effectLst>
                <a:latin typeface="+mj-lt"/>
              </a:rPr>
              <a:t>01</a:t>
            </a:r>
            <a:r>
              <a:rPr lang="en-US" sz="1600" b="1" dirty="0" smtClean="0">
                <a:effectLst>
                  <a:outerShdw blurRad="50000" dist="30000" dir="5400000" algn="tl" rotWithShape="0">
                    <a:srgbClr val="000000">
                      <a:alpha val="30000"/>
                    </a:srgbClr>
                  </a:outerShdw>
                </a:effectLst>
                <a:latin typeface="+mj-lt"/>
              </a:rPr>
              <a:t>60 </a:t>
            </a:r>
            <a:r>
              <a:rPr lang="cs-CZ" sz="1600" b="1" dirty="0" smtClean="0">
                <a:effectLst>
                  <a:outerShdw blurRad="50000" dist="30000" dir="5400000" algn="tl" rotWithShape="0">
                    <a:srgbClr val="000000">
                      <a:alpha val="30000"/>
                    </a:srgbClr>
                  </a:outerShdw>
                </a:effectLst>
                <a:latin typeface="+mj-lt"/>
              </a:rPr>
              <a:t>PCH</a:t>
            </a:r>
            <a:endParaRPr lang="cs-CZ" sz="1600" b="1" dirty="0">
              <a:effectLst>
                <a:outerShdw blurRad="50000" dist="30000" dir="5400000" algn="tl" rotWithShape="0">
                  <a:srgbClr val="000000">
                    <a:alpha val="30000"/>
                  </a:srgbClr>
                </a:outerShdw>
              </a:effectLst>
              <a:latin typeface="+mj-lt"/>
            </a:endParaRPr>
          </a:p>
        </p:txBody>
      </p:sp>
      <p:sp>
        <p:nvSpPr>
          <p:cNvPr id="9" name="Zástupný symbol pro zápatí 8"/>
          <p:cNvSpPr>
            <a:spLocks noGrp="1"/>
          </p:cNvSpPr>
          <p:nvPr>
            <p:ph type="ftr" sz="quarter" idx="11"/>
          </p:nvPr>
        </p:nvSpPr>
        <p:spPr/>
        <p:txBody>
          <a:bodyPr/>
          <a:lstStyle/>
          <a:p>
            <a:endParaRPr lang="cs-CZ" dirty="0"/>
          </a:p>
        </p:txBody>
      </p:sp>
      <p:sp>
        <p:nvSpPr>
          <p:cNvPr id="10" name="Zástupný symbol pro číslo snímku 9"/>
          <p:cNvSpPr>
            <a:spLocks noGrp="1"/>
          </p:cNvSpPr>
          <p:nvPr>
            <p:ph type="sldNum" sz="quarter" idx="12"/>
          </p:nvPr>
        </p:nvSpPr>
        <p:spPr/>
        <p:txBody>
          <a:bodyPr/>
          <a:lstStyle/>
          <a:p>
            <a:fld id="{53BB6C58-C12F-4DD0-97D5-45BF05D36EAA}" type="slidenum">
              <a:rPr lang="cs-CZ" smtClean="0"/>
              <a:t>1</a:t>
            </a:fld>
            <a:endParaRPr lang="cs-CZ"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404664"/>
            <a:ext cx="3718469" cy="828000"/>
          </a:xfrm>
          <a:prstGeom prst="rect">
            <a:avLst/>
          </a:prstGeom>
        </p:spPr>
      </p:pic>
    </p:spTree>
    <p:extLst>
      <p:ext uri="{BB962C8B-B14F-4D97-AF65-F5344CB8AC3E}">
        <p14:creationId xmlns:p14="http://schemas.microsoft.com/office/powerpoint/2010/main" val="2388829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cap="none" dirty="0" smtClean="0"/>
              <a:t>Použitá literatura a internetové zdroje</a:t>
            </a:r>
            <a:endParaRPr lang="cs-CZ" sz="2800" cap="none" dirty="0"/>
          </a:p>
        </p:txBody>
      </p:sp>
      <p:sp>
        <p:nvSpPr>
          <p:cNvPr id="3" name="Zástupný symbol pro obsah 2"/>
          <p:cNvSpPr>
            <a:spLocks noGrp="1"/>
          </p:cNvSpPr>
          <p:nvPr>
            <p:ph idx="1"/>
          </p:nvPr>
        </p:nvSpPr>
        <p:spPr/>
        <p:txBody>
          <a:bodyPr>
            <a:normAutofit fontScale="62500" lnSpcReduction="20000"/>
          </a:bodyPr>
          <a:lstStyle/>
          <a:p>
            <a:r>
              <a:rPr lang="cs-CZ" dirty="0">
                <a:latin typeface="+mj-lt"/>
              </a:rPr>
              <a:t>ROUBAL, Pavel. </a:t>
            </a:r>
            <a:r>
              <a:rPr lang="cs-CZ" i="1" dirty="0">
                <a:latin typeface="+mj-lt"/>
              </a:rPr>
              <a:t>Informatika a výpočetní technika pro střední školy: teoretická učebnice</a:t>
            </a:r>
            <a:r>
              <a:rPr lang="cs-CZ" dirty="0">
                <a:latin typeface="+mj-lt"/>
              </a:rPr>
              <a:t>. Vyd. 1. Brno: </a:t>
            </a:r>
            <a:r>
              <a:rPr lang="cs-CZ" dirty="0" err="1">
                <a:latin typeface="+mj-lt"/>
              </a:rPr>
              <a:t>Computer</a:t>
            </a:r>
            <a:r>
              <a:rPr lang="cs-CZ" dirty="0">
                <a:latin typeface="+mj-lt"/>
              </a:rPr>
              <a:t> </a:t>
            </a:r>
            <a:r>
              <a:rPr lang="cs-CZ" dirty="0" err="1">
                <a:latin typeface="+mj-lt"/>
              </a:rPr>
              <a:t>Press</a:t>
            </a:r>
            <a:r>
              <a:rPr lang="cs-CZ" dirty="0">
                <a:latin typeface="+mj-lt"/>
              </a:rPr>
              <a:t>, 2010, 103 s. ISBN 978-80-251-3228-9. </a:t>
            </a:r>
            <a:r>
              <a:rPr lang="cs-CZ" dirty="0" smtClean="0">
                <a:latin typeface="+mj-lt"/>
              </a:rPr>
              <a:t/>
            </a:r>
            <a:br>
              <a:rPr lang="cs-CZ" dirty="0" smtClean="0">
                <a:latin typeface="+mj-lt"/>
              </a:rPr>
            </a:br>
            <a:endParaRPr lang="cs-CZ" dirty="0" smtClean="0">
              <a:latin typeface="+mj-lt"/>
            </a:endParaRPr>
          </a:p>
          <a:p>
            <a:r>
              <a:rPr lang="cs-CZ" dirty="0">
                <a:latin typeface="+mj-lt"/>
              </a:rPr>
              <a:t>I</a:t>
            </a:r>
            <a:r>
              <a:rPr lang="en-US" dirty="0" err="1" smtClean="0">
                <a:latin typeface="+mj-lt"/>
              </a:rPr>
              <a:t>nformace</a:t>
            </a:r>
            <a:r>
              <a:rPr lang="en-US" dirty="0">
                <a:latin typeface="+mj-lt"/>
              </a:rPr>
              <a:t>. In: </a:t>
            </a:r>
            <a:r>
              <a:rPr lang="en-US" i="1" dirty="0">
                <a:latin typeface="+mj-lt"/>
              </a:rPr>
              <a:t>Wikipedia: the free encyclopedia </a:t>
            </a:r>
            <a:r>
              <a:rPr lang="en-US" dirty="0">
                <a:latin typeface="+mj-lt"/>
              </a:rPr>
              <a:t>[online]. San Francisco (CA): </a:t>
            </a:r>
            <a:r>
              <a:rPr lang="en-US" dirty="0" smtClean="0">
                <a:latin typeface="+mj-lt"/>
              </a:rPr>
              <a:t>Wikimedia</a:t>
            </a:r>
            <a:r>
              <a:rPr lang="cs-CZ" dirty="0" smtClean="0">
                <a:latin typeface="+mj-lt"/>
              </a:rPr>
              <a:t/>
            </a:r>
            <a:br>
              <a:rPr lang="cs-CZ" dirty="0" smtClean="0">
                <a:latin typeface="+mj-lt"/>
              </a:rPr>
            </a:br>
            <a:endParaRPr lang="en-US" dirty="0">
              <a:latin typeface="+mj-lt"/>
            </a:endParaRPr>
          </a:p>
          <a:p>
            <a:r>
              <a:rPr lang="cs-CZ" dirty="0" err="1">
                <a:latin typeface="+mj-lt"/>
              </a:rPr>
              <a:t>Foundation</a:t>
            </a:r>
            <a:r>
              <a:rPr lang="cs-CZ" dirty="0">
                <a:latin typeface="+mj-lt"/>
              </a:rPr>
              <a:t>, 2001- [cit. 2012-10-14]. Dostupné z: </a:t>
            </a:r>
            <a:r>
              <a:rPr lang="cs-CZ" dirty="0">
                <a:latin typeface="+mj-lt"/>
                <a:hlinkClick r:id="rId2"/>
              </a:rPr>
              <a:t>http://</a:t>
            </a:r>
            <a:r>
              <a:rPr lang="cs-CZ" dirty="0" smtClean="0">
                <a:latin typeface="+mj-lt"/>
                <a:hlinkClick r:id="rId2"/>
              </a:rPr>
              <a:t>cs.wikipedia.org/wiki/Informace</a:t>
            </a:r>
            <a:r>
              <a:rPr lang="cs-CZ" dirty="0" smtClean="0">
                <a:latin typeface="+mj-lt"/>
              </a:rPr>
              <a:t/>
            </a:r>
            <a:br>
              <a:rPr lang="cs-CZ" dirty="0" smtClean="0">
                <a:latin typeface="+mj-lt"/>
              </a:rPr>
            </a:br>
            <a:endParaRPr lang="cs-CZ" dirty="0">
              <a:latin typeface="+mj-lt"/>
            </a:endParaRPr>
          </a:p>
          <a:p>
            <a:r>
              <a:rPr lang="cs-CZ" dirty="0" smtClean="0">
                <a:latin typeface="+mj-lt"/>
              </a:rPr>
              <a:t>Binární </a:t>
            </a:r>
            <a:r>
              <a:rPr lang="cs-CZ" dirty="0">
                <a:latin typeface="+mj-lt"/>
              </a:rPr>
              <a:t>šifry od </a:t>
            </a:r>
            <a:r>
              <a:rPr lang="cs-CZ" dirty="0" err="1">
                <a:latin typeface="+mj-lt"/>
              </a:rPr>
              <a:t>Trejpy</a:t>
            </a:r>
            <a:r>
              <a:rPr lang="cs-CZ" dirty="0">
                <a:latin typeface="+mj-lt"/>
              </a:rPr>
              <a:t>. </a:t>
            </a:r>
            <a:r>
              <a:rPr lang="cs-CZ" i="1" dirty="0">
                <a:latin typeface="+mj-lt"/>
              </a:rPr>
              <a:t>Binární šifry od </a:t>
            </a:r>
            <a:r>
              <a:rPr lang="cs-CZ" i="1" dirty="0" err="1">
                <a:latin typeface="+mj-lt"/>
              </a:rPr>
              <a:t>Trejpy</a:t>
            </a:r>
            <a:r>
              <a:rPr lang="cs-CZ" dirty="0">
                <a:latin typeface="+mj-lt"/>
              </a:rPr>
              <a:t> [online]. [cit. 2012-10-13]. Dostupné z: </a:t>
            </a:r>
            <a:r>
              <a:rPr lang="cs-CZ" dirty="0">
                <a:latin typeface="+mj-lt"/>
                <a:hlinkClick r:id="rId3"/>
              </a:rPr>
              <a:t>http://</a:t>
            </a:r>
            <a:r>
              <a:rPr lang="cs-CZ" dirty="0" smtClean="0">
                <a:latin typeface="+mj-lt"/>
                <a:hlinkClick r:id="rId3"/>
              </a:rPr>
              <a:t>www.rikovsky.cz/programy/binarni.htm</a:t>
            </a:r>
            <a:r>
              <a:rPr lang="cs-CZ" dirty="0" smtClean="0">
                <a:latin typeface="+mj-lt"/>
              </a:rPr>
              <a:t/>
            </a:r>
            <a:br>
              <a:rPr lang="cs-CZ" dirty="0" smtClean="0">
                <a:latin typeface="+mj-lt"/>
              </a:rPr>
            </a:br>
            <a:endParaRPr lang="cs-CZ" dirty="0">
              <a:latin typeface="+mj-lt"/>
            </a:endParaRPr>
          </a:p>
          <a:p>
            <a:r>
              <a:rPr lang="cs-CZ" dirty="0" smtClean="0">
                <a:latin typeface="+mj-lt"/>
              </a:rPr>
              <a:t>NAVRÁTIL</a:t>
            </a:r>
            <a:r>
              <a:rPr lang="cs-CZ" dirty="0">
                <a:latin typeface="+mj-lt"/>
              </a:rPr>
              <a:t>, Pavel. </a:t>
            </a:r>
            <a:r>
              <a:rPr lang="cs-CZ" i="1" dirty="0">
                <a:latin typeface="+mj-lt"/>
              </a:rPr>
              <a:t>S počítačem nejen k maturitě - 1. díl</a:t>
            </a:r>
            <a:r>
              <a:rPr lang="cs-CZ" dirty="0">
                <a:latin typeface="+mj-lt"/>
              </a:rPr>
              <a:t>. 7. vyd. </a:t>
            </a:r>
            <a:r>
              <a:rPr lang="cs-CZ" dirty="0" err="1">
                <a:latin typeface="+mj-lt"/>
              </a:rPr>
              <a:t>Computer</a:t>
            </a:r>
            <a:r>
              <a:rPr lang="cs-CZ" dirty="0">
                <a:latin typeface="+mj-lt"/>
              </a:rPr>
              <a:t> Media, spol. s r.o., 2009. ISBN 978-80-7402-020-9</a:t>
            </a:r>
            <a:r>
              <a:rPr lang="cs-CZ" dirty="0" smtClean="0">
                <a:latin typeface="+mj-lt"/>
              </a:rPr>
              <a:t>.</a:t>
            </a:r>
            <a:br>
              <a:rPr lang="cs-CZ" dirty="0" smtClean="0">
                <a:latin typeface="+mj-lt"/>
              </a:rPr>
            </a:br>
            <a:r>
              <a:rPr lang="cs-CZ" dirty="0" smtClean="0">
                <a:latin typeface="+mj-lt"/>
              </a:rPr>
              <a:t> </a:t>
            </a:r>
          </a:p>
          <a:p>
            <a:r>
              <a:rPr lang="cs-CZ" dirty="0">
                <a:latin typeface="+mj-lt"/>
              </a:rPr>
              <a:t>VAŇKOVÁ , Jana . Teorie informace v gymnaziálním kurzu informatiky. </a:t>
            </a:r>
            <a:r>
              <a:rPr lang="cs-CZ" i="1" dirty="0">
                <a:latin typeface="+mj-lt"/>
              </a:rPr>
              <a:t>Metodický portál: Články </a:t>
            </a:r>
            <a:r>
              <a:rPr lang="cs-CZ" dirty="0">
                <a:latin typeface="+mj-lt"/>
              </a:rPr>
              <a:t>[online]. 14. 12. 2011, [cit. 2012-10-08]. Dostupný z WWW: &lt;http://clanky.rvp.cz/</a:t>
            </a:r>
            <a:r>
              <a:rPr lang="cs-CZ" dirty="0" err="1">
                <a:latin typeface="+mj-lt"/>
              </a:rPr>
              <a:t>clanek</a:t>
            </a:r>
            <a:r>
              <a:rPr lang="cs-CZ" dirty="0">
                <a:latin typeface="+mj-lt"/>
              </a:rPr>
              <a:t>/c/g/14121/TEORIE-INFORMACE-V-GYMNAZIALNIM-KURZU-INFORMATIKY.html&gt;. ISSN 1802-4785</a:t>
            </a:r>
            <a:r>
              <a:rPr lang="cs-CZ" dirty="0" smtClean="0">
                <a:latin typeface="+mj-lt"/>
              </a:rPr>
              <a:t>.</a:t>
            </a:r>
            <a:br>
              <a:rPr lang="cs-CZ" dirty="0" smtClean="0">
                <a:latin typeface="+mj-lt"/>
              </a:rPr>
            </a:br>
            <a:endParaRPr lang="cs-CZ" dirty="0" smtClean="0">
              <a:latin typeface="+mj-lt"/>
            </a:endParaRPr>
          </a:p>
          <a:p>
            <a:r>
              <a:rPr lang="cs-CZ" dirty="0" smtClean="0">
                <a:latin typeface="+mj-lt"/>
              </a:rPr>
              <a:t>Kliparty viz Galerie médií Microsoft PowerPoint.</a:t>
            </a:r>
          </a:p>
          <a:p>
            <a:endParaRPr lang="cs-CZ" dirty="0"/>
          </a:p>
          <a:p>
            <a:endParaRPr lang="cs-CZ" dirty="0"/>
          </a:p>
          <a:p>
            <a:endParaRPr lang="cs-CZ" dirty="0"/>
          </a:p>
          <a:p>
            <a:pPr marL="114300" indent="0">
              <a:buNone/>
            </a:pPr>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53BB6C58-C12F-4DD0-97D5-45BF05D36EAA}" type="slidenum">
              <a:rPr lang="cs-CZ" smtClean="0"/>
              <a:t>10</a:t>
            </a:fld>
            <a:endParaRPr lang="cs-CZ" dirty="0"/>
          </a:p>
        </p:txBody>
      </p:sp>
    </p:spTree>
    <p:extLst>
      <p:ext uri="{BB962C8B-B14F-4D97-AF65-F5344CB8AC3E}">
        <p14:creationId xmlns:p14="http://schemas.microsoft.com/office/powerpoint/2010/main" val="3063375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a:bodyPr>
          <a:lstStyle/>
          <a:p>
            <a:r>
              <a:rPr lang="cs-CZ" dirty="0"/>
              <a:t> </a:t>
            </a:r>
          </a:p>
        </p:txBody>
      </p:sp>
      <p:sp>
        <p:nvSpPr>
          <p:cNvPr id="2" name="Nadpis 1"/>
          <p:cNvSpPr>
            <a:spLocks noGrp="1"/>
          </p:cNvSpPr>
          <p:nvPr>
            <p:ph type="ctrTitle"/>
          </p:nvPr>
        </p:nvSpPr>
        <p:spPr/>
        <p:txBody>
          <a:bodyPr>
            <a:normAutofit fontScale="90000"/>
          </a:bodyPr>
          <a:lstStyle/>
          <a:p>
            <a:r>
              <a:rPr lang="cs-CZ" dirty="0"/>
              <a:t>informace, </a:t>
            </a:r>
            <a:r>
              <a:rPr lang="cs-CZ" dirty="0" smtClean="0"/>
              <a:t/>
            </a:r>
            <a:br>
              <a:rPr lang="cs-CZ" dirty="0" smtClean="0"/>
            </a:br>
            <a:r>
              <a:rPr lang="cs-CZ" dirty="0" smtClean="0"/>
              <a:t>práce </a:t>
            </a:r>
            <a:r>
              <a:rPr lang="cs-CZ" dirty="0"/>
              <a:t>s </a:t>
            </a:r>
            <a:r>
              <a:rPr lang="cs-CZ" dirty="0" smtClean="0"/>
              <a:t>informacemi</a:t>
            </a:r>
            <a:endParaRPr lang="cs-CZ" dirty="0"/>
          </a:p>
        </p:txBody>
      </p:sp>
      <p:pic>
        <p:nvPicPr>
          <p:cNvPr id="4"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8464" y="764704"/>
            <a:ext cx="1800000" cy="1800000"/>
          </a:xfrm>
          <a:prstGeom prst="rect">
            <a:avLst/>
          </a:prstGeom>
        </p:spPr>
      </p:pic>
    </p:spTree>
    <p:extLst>
      <p:ext uri="{BB962C8B-B14F-4D97-AF65-F5344CB8AC3E}">
        <p14:creationId xmlns:p14="http://schemas.microsoft.com/office/powerpoint/2010/main" val="3776587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cap="none" dirty="0" smtClean="0"/>
              <a:t>Malý úkol na úvod</a:t>
            </a:r>
            <a:endParaRPr lang="cs-CZ" b="1" cap="none" dirty="0"/>
          </a:p>
        </p:txBody>
      </p:sp>
      <p:sp>
        <p:nvSpPr>
          <p:cNvPr id="3" name="Zástupný symbol pro obsah 2"/>
          <p:cNvSpPr>
            <a:spLocks noGrp="1"/>
          </p:cNvSpPr>
          <p:nvPr>
            <p:ph idx="1"/>
          </p:nvPr>
        </p:nvSpPr>
        <p:spPr/>
        <p:txBody>
          <a:bodyPr>
            <a:normAutofit fontScale="70000" lnSpcReduction="20000"/>
          </a:bodyPr>
          <a:lstStyle/>
          <a:p>
            <a:pPr marL="0" indent="0">
              <a:lnSpc>
                <a:spcPct val="150000"/>
              </a:lnSpc>
              <a:spcBef>
                <a:spcPts val="0"/>
              </a:spcBef>
              <a:spcAft>
                <a:spcPts val="600"/>
              </a:spcAft>
              <a:buNone/>
            </a:pPr>
            <a:r>
              <a:rPr lang="cs-CZ" sz="1900" b="1" dirty="0" smtClean="0">
                <a:latin typeface="+mj-lt"/>
              </a:rPr>
              <a:t>Spusťte program  Poznámkový blok. </a:t>
            </a:r>
            <a:br>
              <a:rPr lang="cs-CZ" sz="1900" b="1" dirty="0" smtClean="0">
                <a:latin typeface="+mj-lt"/>
              </a:rPr>
            </a:br>
            <a:r>
              <a:rPr lang="cs-CZ" sz="1900" b="1" dirty="0" smtClean="0">
                <a:latin typeface="+mj-lt"/>
              </a:rPr>
              <a:t>Soubor pojmenujete svým </a:t>
            </a:r>
            <a:r>
              <a:rPr lang="cs-CZ" sz="1900" b="1" dirty="0">
                <a:latin typeface="+mj-lt"/>
              </a:rPr>
              <a:t>uživatelským </a:t>
            </a:r>
            <a:r>
              <a:rPr lang="cs-CZ" sz="1900" b="1" dirty="0" smtClean="0">
                <a:latin typeface="+mj-lt"/>
              </a:rPr>
              <a:t> jménem </a:t>
            </a:r>
            <a:r>
              <a:rPr lang="cs-CZ" sz="1900" b="1" dirty="0">
                <a:latin typeface="+mj-lt"/>
              </a:rPr>
              <a:t>a  </a:t>
            </a:r>
            <a:r>
              <a:rPr lang="cs-CZ" sz="1900" b="1" dirty="0" smtClean="0">
                <a:latin typeface="+mj-lt"/>
              </a:rPr>
              <a:t>uložte </a:t>
            </a:r>
            <a:r>
              <a:rPr lang="cs-CZ" sz="1900" b="1" dirty="0">
                <a:latin typeface="+mj-lt"/>
              </a:rPr>
              <a:t>do složky vaší třídy T:\</a:t>
            </a:r>
            <a:r>
              <a:rPr lang="cs-CZ" sz="1900" b="1" dirty="0" smtClean="0">
                <a:latin typeface="+mj-lt"/>
              </a:rPr>
              <a:t>O2A.</a:t>
            </a:r>
          </a:p>
          <a:p>
            <a:pPr marL="0" indent="0">
              <a:lnSpc>
                <a:spcPct val="150000"/>
              </a:lnSpc>
              <a:spcBef>
                <a:spcPts val="0"/>
              </a:spcBef>
              <a:spcAft>
                <a:spcPts val="600"/>
              </a:spcAft>
              <a:buNone/>
            </a:pPr>
            <a:r>
              <a:rPr lang="cs-CZ" sz="1900" i="1" dirty="0" smtClean="0">
                <a:latin typeface="+mj-lt"/>
              </a:rPr>
              <a:t>Proč?</a:t>
            </a:r>
            <a:br>
              <a:rPr lang="cs-CZ" sz="1900" i="1" dirty="0" smtClean="0">
                <a:latin typeface="+mj-lt"/>
              </a:rPr>
            </a:br>
            <a:r>
              <a:rPr lang="cs-CZ" sz="1900" b="1" dirty="0" smtClean="0">
                <a:latin typeface="+mj-lt"/>
              </a:rPr>
              <a:t>Poslouží k zápisu odpovědí na otázky v následujícím snímku</a:t>
            </a:r>
            <a:r>
              <a:rPr lang="cs-CZ" sz="1900" b="1" i="1" dirty="0" smtClean="0">
                <a:latin typeface="+mj-lt"/>
              </a:rPr>
              <a:t>.</a:t>
            </a:r>
          </a:p>
          <a:p>
            <a:pPr marL="0" indent="0">
              <a:lnSpc>
                <a:spcPct val="150000"/>
              </a:lnSpc>
              <a:spcBef>
                <a:spcPts val="0"/>
              </a:spcBef>
              <a:spcAft>
                <a:spcPts val="600"/>
              </a:spcAft>
              <a:buNone/>
            </a:pPr>
            <a:r>
              <a:rPr lang="cs-CZ" sz="1900" i="1" dirty="0" smtClean="0">
                <a:latin typeface="+mj-lt"/>
              </a:rPr>
              <a:t>??? </a:t>
            </a:r>
          </a:p>
          <a:p>
            <a:pPr marL="0" indent="0">
              <a:lnSpc>
                <a:spcPct val="160000"/>
              </a:lnSpc>
              <a:spcBef>
                <a:spcPts val="0"/>
              </a:spcBef>
              <a:spcAft>
                <a:spcPts val="600"/>
              </a:spcAft>
              <a:buNone/>
            </a:pPr>
            <a:r>
              <a:rPr lang="cs-CZ" sz="1900" b="1" dirty="0" smtClean="0">
                <a:latin typeface="+mj-lt"/>
              </a:rPr>
              <a:t>Ne. Není to písemka.</a:t>
            </a:r>
            <a:r>
              <a:rPr lang="cs-CZ" sz="1900" b="1" dirty="0">
                <a:latin typeface="+mj-lt"/>
              </a:rPr>
              <a:t> </a:t>
            </a:r>
            <a:endParaRPr lang="cs-CZ" sz="1900" b="1" dirty="0" smtClean="0">
              <a:latin typeface="+mj-lt"/>
            </a:endParaRPr>
          </a:p>
          <a:p>
            <a:pPr marL="0" indent="0">
              <a:lnSpc>
                <a:spcPct val="160000"/>
              </a:lnSpc>
              <a:spcBef>
                <a:spcPts val="0"/>
              </a:spcBef>
              <a:spcAft>
                <a:spcPts val="600"/>
              </a:spcAft>
              <a:buNone/>
            </a:pPr>
            <a:r>
              <a:rPr lang="cs-CZ" sz="1900" i="1" dirty="0" smtClean="0">
                <a:latin typeface="+mj-lt"/>
              </a:rPr>
              <a:t>???</a:t>
            </a:r>
          </a:p>
          <a:p>
            <a:pPr marL="0" indent="0">
              <a:lnSpc>
                <a:spcPct val="160000"/>
              </a:lnSpc>
              <a:spcBef>
                <a:spcPts val="0"/>
              </a:spcBef>
              <a:spcAft>
                <a:spcPts val="600"/>
              </a:spcAft>
              <a:buNone/>
            </a:pPr>
            <a:r>
              <a:rPr lang="cs-CZ" sz="1900" b="1" dirty="0" smtClean="0">
                <a:latin typeface="+mj-lt"/>
              </a:rPr>
              <a:t>Odpovídejte podle vlastní zkušenosti</a:t>
            </a:r>
            <a:r>
              <a:rPr lang="cs-CZ" sz="1900" b="1" dirty="0">
                <a:latin typeface="+mj-lt"/>
              </a:rPr>
              <a:t>. </a:t>
            </a:r>
            <a:endParaRPr lang="cs-CZ" sz="1900" b="1" dirty="0" smtClean="0">
              <a:latin typeface="+mj-lt"/>
            </a:endParaRPr>
          </a:p>
          <a:p>
            <a:pPr marL="0" indent="0">
              <a:lnSpc>
                <a:spcPct val="160000"/>
              </a:lnSpc>
              <a:spcBef>
                <a:spcPts val="0"/>
              </a:spcBef>
              <a:spcAft>
                <a:spcPts val="600"/>
              </a:spcAft>
              <a:buNone/>
            </a:pPr>
            <a:r>
              <a:rPr lang="cs-CZ" sz="1800" i="1" dirty="0">
                <a:latin typeface="+mj-lt"/>
              </a:rPr>
              <a:t>???</a:t>
            </a:r>
          </a:p>
          <a:p>
            <a:pPr marL="0" indent="0">
              <a:lnSpc>
                <a:spcPct val="160000"/>
              </a:lnSpc>
              <a:spcBef>
                <a:spcPts val="0"/>
              </a:spcBef>
              <a:spcAft>
                <a:spcPts val="600"/>
              </a:spcAft>
              <a:buNone/>
            </a:pPr>
            <a:r>
              <a:rPr lang="cs-CZ" sz="1900" b="1" dirty="0" smtClean="0">
                <a:latin typeface="+mj-lt"/>
              </a:rPr>
              <a:t>Odpovědi si přečtete všichni a nebudete hodnotit správnost.</a:t>
            </a:r>
          </a:p>
          <a:p>
            <a:pPr marL="0" indent="0">
              <a:lnSpc>
                <a:spcPct val="160000"/>
              </a:lnSpc>
              <a:spcBef>
                <a:spcPts val="0"/>
              </a:spcBef>
              <a:spcAft>
                <a:spcPts val="600"/>
              </a:spcAft>
              <a:buNone/>
            </a:pPr>
            <a:r>
              <a:rPr lang="cs-CZ" sz="1800" i="1" dirty="0">
                <a:latin typeface="+mj-lt"/>
              </a:rPr>
              <a:t>???</a:t>
            </a:r>
          </a:p>
          <a:p>
            <a:pPr marL="0" indent="0">
              <a:lnSpc>
                <a:spcPct val="160000"/>
              </a:lnSpc>
              <a:spcBef>
                <a:spcPts val="0"/>
              </a:spcBef>
              <a:spcAft>
                <a:spcPts val="600"/>
              </a:spcAft>
              <a:buNone/>
            </a:pPr>
            <a:r>
              <a:rPr lang="cs-CZ" sz="1900" b="1" i="1" dirty="0" smtClean="0">
                <a:latin typeface="+mj-lt"/>
              </a:rPr>
              <a:t>Na přečtení otázek, zamyšlení</a:t>
            </a:r>
            <a:r>
              <a:rPr lang="cs-CZ" sz="1900" b="1" i="1" dirty="0">
                <a:latin typeface="+mj-lt"/>
              </a:rPr>
              <a:t>, záznam a uložení máte </a:t>
            </a:r>
            <a:r>
              <a:rPr lang="cs-CZ" b="1" i="1" dirty="0">
                <a:solidFill>
                  <a:schemeClr val="accent1">
                    <a:lumMod val="75000"/>
                  </a:schemeClr>
                </a:solidFill>
                <a:latin typeface="+mj-lt"/>
              </a:rPr>
              <a:t>7</a:t>
            </a:r>
            <a:r>
              <a:rPr lang="cs-CZ" sz="1900" b="1" i="1" dirty="0">
                <a:latin typeface="+mj-lt"/>
              </a:rPr>
              <a:t> minut</a:t>
            </a:r>
            <a:r>
              <a:rPr lang="cs-CZ" sz="1900" i="1" dirty="0">
                <a:latin typeface="+mj-lt"/>
              </a:rPr>
              <a:t>. </a:t>
            </a:r>
            <a:endParaRPr lang="cs-CZ" sz="1900" i="1" dirty="0" smtClean="0">
              <a:latin typeface="+mj-lt"/>
            </a:endParaRPr>
          </a:p>
          <a:p>
            <a:pPr marL="0" indent="0">
              <a:lnSpc>
                <a:spcPct val="220000"/>
              </a:lnSpc>
              <a:spcBef>
                <a:spcPts val="0"/>
              </a:spcBef>
              <a:buNone/>
            </a:pPr>
            <a:endParaRPr lang="cs-CZ" sz="1900" i="1" dirty="0"/>
          </a:p>
          <a:p>
            <a:pPr marL="0" indent="0">
              <a:lnSpc>
                <a:spcPct val="220000"/>
              </a:lnSpc>
              <a:spcBef>
                <a:spcPts val="0"/>
              </a:spcBef>
              <a:buNone/>
            </a:pPr>
            <a:endParaRPr lang="cs-CZ" sz="1900" i="1" dirty="0"/>
          </a:p>
          <a:p>
            <a:pPr marL="0" indent="0">
              <a:lnSpc>
                <a:spcPct val="220000"/>
              </a:lnSpc>
              <a:spcBef>
                <a:spcPts val="0"/>
              </a:spcBef>
              <a:buNone/>
            </a:pPr>
            <a:endParaRPr lang="cs-CZ" i="1" dirty="0" smtClean="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53BB6C58-C12F-4DD0-97D5-45BF05D36EAA}" type="slidenum">
              <a:rPr lang="cs-CZ" smtClean="0"/>
              <a:t>3</a:t>
            </a:fld>
            <a:endParaRPr lang="cs-CZ" dirty="0"/>
          </a:p>
        </p:txBody>
      </p:sp>
    </p:spTree>
    <p:extLst>
      <p:ext uri="{BB962C8B-B14F-4D97-AF65-F5344CB8AC3E}">
        <p14:creationId xmlns:p14="http://schemas.microsoft.com/office/powerpoint/2010/main" val="3202739077"/>
      </p:ext>
    </p:extLst>
  </p:cSld>
  <p:clrMapOvr>
    <a:masterClrMapping/>
  </p:clrMapOvr>
  <mc:AlternateContent xmlns:mc="http://schemas.openxmlformats.org/markup-compatibility/2006" xmlns:p14="http://schemas.microsoft.com/office/powerpoint/2010/main">
    <mc:Choice Requires="p14">
      <p:transition spd="slow" p14:dur="2000" advTm="420000"/>
    </mc:Choice>
    <mc:Fallback xmlns="">
      <p:transition spd="slow" advTm="42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cap="none" dirty="0" smtClean="0"/>
              <a:t>Otázky</a:t>
            </a:r>
            <a:endParaRPr lang="cs-CZ" dirty="0"/>
          </a:p>
        </p:txBody>
      </p:sp>
      <p:sp>
        <p:nvSpPr>
          <p:cNvPr id="3" name="Zástupný symbol pro obsah 2"/>
          <p:cNvSpPr>
            <a:spLocks noGrp="1"/>
          </p:cNvSpPr>
          <p:nvPr>
            <p:ph idx="1"/>
          </p:nvPr>
        </p:nvSpPr>
        <p:spPr/>
        <p:txBody>
          <a:bodyPr>
            <a:normAutofit/>
          </a:bodyPr>
          <a:lstStyle/>
          <a:p>
            <a:pPr marL="0" indent="0">
              <a:buNone/>
            </a:pPr>
            <a:endParaRPr lang="cs-CZ" sz="1900" b="1" dirty="0" smtClean="0">
              <a:latin typeface="+mj-lt"/>
            </a:endParaRPr>
          </a:p>
          <a:p>
            <a:pPr marL="0" indent="0">
              <a:buNone/>
            </a:pPr>
            <a:r>
              <a:rPr lang="cs-CZ" sz="1900" b="1" dirty="0" smtClean="0">
                <a:latin typeface="+mj-lt"/>
              </a:rPr>
              <a:t>1</a:t>
            </a:r>
            <a:r>
              <a:rPr lang="cs-CZ" sz="1900" b="1" dirty="0">
                <a:latin typeface="+mj-lt"/>
              </a:rPr>
              <a:t>. Co je to informace?  </a:t>
            </a:r>
            <a:r>
              <a:rPr lang="cs-CZ" sz="1900" b="1" dirty="0" smtClean="0">
                <a:latin typeface="+mj-lt"/>
              </a:rPr>
              <a:t>Popište stručně vlastními slovy. </a:t>
            </a:r>
            <a:r>
              <a:rPr lang="cs-CZ" sz="1900" b="1" dirty="0">
                <a:latin typeface="+mj-lt"/>
              </a:rPr>
              <a:t/>
            </a:r>
            <a:br>
              <a:rPr lang="cs-CZ" sz="1900" b="1" dirty="0">
                <a:latin typeface="+mj-lt"/>
              </a:rPr>
            </a:br>
            <a:endParaRPr lang="cs-CZ" sz="1900" b="1" dirty="0">
              <a:latin typeface="+mj-lt"/>
            </a:endParaRPr>
          </a:p>
          <a:p>
            <a:pPr marL="0" indent="0">
              <a:buNone/>
            </a:pPr>
            <a:r>
              <a:rPr lang="cs-CZ" sz="1900" b="1" dirty="0">
                <a:latin typeface="+mj-lt"/>
              </a:rPr>
              <a:t>2. Zaznamenali jste během poslední čtvrthodiny překvapující nebo zásadní informaci</a:t>
            </a:r>
            <a:r>
              <a:rPr lang="cs-CZ" sz="1900" b="1" dirty="0" smtClean="0">
                <a:latin typeface="+mj-lt"/>
              </a:rPr>
              <a:t>? Jakou?</a:t>
            </a:r>
            <a:endParaRPr lang="cs-CZ" sz="1900" b="1" dirty="0">
              <a:latin typeface="+mj-lt"/>
            </a:endParaRPr>
          </a:p>
          <a:p>
            <a:pPr marL="0" indent="0">
              <a:buNone/>
            </a:pPr>
            <a:endParaRPr lang="cs-CZ" sz="1900" b="1" dirty="0">
              <a:latin typeface="+mj-lt"/>
            </a:endParaRPr>
          </a:p>
          <a:p>
            <a:pPr marL="0" indent="0">
              <a:buNone/>
            </a:pPr>
            <a:r>
              <a:rPr lang="cs-CZ" sz="1900" b="1" dirty="0">
                <a:latin typeface="+mj-lt"/>
              </a:rPr>
              <a:t>3. </a:t>
            </a:r>
            <a:r>
              <a:rPr lang="cs-CZ" sz="1900" b="1" dirty="0" smtClean="0">
                <a:latin typeface="+mj-lt"/>
              </a:rPr>
              <a:t>Jakým </a:t>
            </a:r>
            <a:r>
              <a:rPr lang="cs-CZ" sz="1900" b="1" dirty="0">
                <a:latin typeface="+mj-lt"/>
              </a:rPr>
              <a:t>způsobem se k vám </a:t>
            </a:r>
            <a:r>
              <a:rPr lang="cs-CZ" sz="1900" b="1" dirty="0" smtClean="0">
                <a:latin typeface="+mj-lt"/>
              </a:rPr>
              <a:t>tato informace </a:t>
            </a:r>
            <a:r>
              <a:rPr lang="cs-CZ" sz="1900" b="1" dirty="0">
                <a:latin typeface="+mj-lt"/>
              </a:rPr>
              <a:t>dostala?</a:t>
            </a:r>
            <a:r>
              <a:rPr lang="cs-CZ" b="1" dirty="0"/>
              <a:t/>
            </a:r>
            <a:br>
              <a:rPr lang="cs-CZ" b="1" dirty="0"/>
            </a:br>
            <a:endParaRPr lang="cs-CZ" b="1" dirty="0"/>
          </a:p>
        </p:txBody>
      </p:sp>
      <p:sp>
        <p:nvSpPr>
          <p:cNvPr id="4" name="Dvojitá šipka 3"/>
          <p:cNvSpPr/>
          <p:nvPr/>
        </p:nvSpPr>
        <p:spPr>
          <a:xfrm>
            <a:off x="3131840" y="5609115"/>
            <a:ext cx="504056" cy="2520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rPr>
              <a:t>4</a:t>
            </a:r>
            <a:endParaRPr lang="cs-CZ" dirty="0">
              <a:solidFill>
                <a:schemeClr val="tx1"/>
              </a:solidFill>
            </a:endParaRPr>
          </a:p>
        </p:txBody>
      </p:sp>
      <p:sp>
        <p:nvSpPr>
          <p:cNvPr id="5" name="Dvojitá šipka 4"/>
          <p:cNvSpPr/>
          <p:nvPr/>
        </p:nvSpPr>
        <p:spPr>
          <a:xfrm>
            <a:off x="3851920" y="5609115"/>
            <a:ext cx="504056" cy="2520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rPr>
              <a:t>5</a:t>
            </a:r>
            <a:endParaRPr lang="cs-CZ" dirty="0">
              <a:solidFill>
                <a:schemeClr val="tx1"/>
              </a:solidFill>
            </a:endParaRPr>
          </a:p>
        </p:txBody>
      </p:sp>
      <p:sp>
        <p:nvSpPr>
          <p:cNvPr id="6" name="Dvojitá šipka 5"/>
          <p:cNvSpPr/>
          <p:nvPr/>
        </p:nvSpPr>
        <p:spPr>
          <a:xfrm>
            <a:off x="4572000" y="5609115"/>
            <a:ext cx="504056" cy="2520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rPr>
              <a:t>6</a:t>
            </a:r>
            <a:endParaRPr lang="cs-CZ" dirty="0">
              <a:solidFill>
                <a:schemeClr val="tx1"/>
              </a:solidFill>
            </a:endParaRPr>
          </a:p>
        </p:txBody>
      </p:sp>
      <p:sp>
        <p:nvSpPr>
          <p:cNvPr id="7" name="Dvojitá šipka 6"/>
          <p:cNvSpPr/>
          <p:nvPr/>
        </p:nvSpPr>
        <p:spPr>
          <a:xfrm>
            <a:off x="5292080" y="5609115"/>
            <a:ext cx="504056" cy="2520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rPr>
              <a:t>7</a:t>
            </a:r>
            <a:endParaRPr lang="cs-CZ" dirty="0">
              <a:solidFill>
                <a:schemeClr val="tx1"/>
              </a:solidFill>
            </a:endParaRPr>
          </a:p>
        </p:txBody>
      </p:sp>
      <p:sp>
        <p:nvSpPr>
          <p:cNvPr id="8" name="Dvojitá šipka 7"/>
          <p:cNvSpPr/>
          <p:nvPr/>
        </p:nvSpPr>
        <p:spPr>
          <a:xfrm>
            <a:off x="1043608" y="5609115"/>
            <a:ext cx="504056" cy="2520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mj-lt"/>
              </a:rPr>
              <a:t>1</a:t>
            </a:r>
            <a:endParaRPr lang="cs-CZ" b="1" dirty="0">
              <a:solidFill>
                <a:schemeClr val="tx1"/>
              </a:solidFill>
              <a:latin typeface="+mj-lt"/>
            </a:endParaRPr>
          </a:p>
        </p:txBody>
      </p:sp>
      <p:sp>
        <p:nvSpPr>
          <p:cNvPr id="9" name="Dvojitá šipka 8"/>
          <p:cNvSpPr/>
          <p:nvPr/>
        </p:nvSpPr>
        <p:spPr>
          <a:xfrm>
            <a:off x="1763688" y="5609115"/>
            <a:ext cx="504056" cy="2520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rPr>
              <a:t>2</a:t>
            </a:r>
            <a:endParaRPr lang="cs-CZ" dirty="0">
              <a:solidFill>
                <a:schemeClr val="tx1"/>
              </a:solidFill>
            </a:endParaRPr>
          </a:p>
        </p:txBody>
      </p:sp>
      <p:sp>
        <p:nvSpPr>
          <p:cNvPr id="10" name="Dvojitá šipka 9"/>
          <p:cNvSpPr/>
          <p:nvPr/>
        </p:nvSpPr>
        <p:spPr>
          <a:xfrm>
            <a:off x="2411760" y="5609115"/>
            <a:ext cx="504056" cy="2520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rPr>
              <a:t>3</a:t>
            </a:r>
            <a:endParaRPr lang="cs-CZ" dirty="0">
              <a:solidFill>
                <a:schemeClr val="tx1"/>
              </a:solidFill>
            </a:endParaRPr>
          </a:p>
        </p:txBody>
      </p:sp>
      <p:sp>
        <p:nvSpPr>
          <p:cNvPr id="12" name="Tlačítko akce: Dopředu nebo Další 11">
            <a:hlinkClick r:id="" action="ppaction://hlinkshowjump?jump=nextslide" highlightClick="1"/>
          </p:cNvPr>
          <p:cNvSpPr/>
          <p:nvPr/>
        </p:nvSpPr>
        <p:spPr>
          <a:xfrm>
            <a:off x="436570" y="6309320"/>
            <a:ext cx="504056"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50" name="Picture 2" descr="C:\Program Files\Microsoft Office\MEDIA\CAGCAT10\j030052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5199540"/>
            <a:ext cx="952500" cy="819150"/>
          </a:xfrm>
          <a:prstGeom prst="rect">
            <a:avLst/>
          </a:prstGeom>
          <a:noFill/>
          <a:extLst>
            <a:ext uri="{909E8E84-426E-40DD-AFC4-6F175D3DCCD1}">
              <a14:hiddenFill xmlns:a14="http://schemas.microsoft.com/office/drawing/2010/main">
                <a:solidFill>
                  <a:srgbClr val="FFFFFF"/>
                </a:solidFill>
              </a14:hiddenFill>
            </a:ext>
          </a:extLst>
        </p:spPr>
      </p:pic>
      <p:sp>
        <p:nvSpPr>
          <p:cNvPr id="16" name="Zástupný symbol pro zápatí 15"/>
          <p:cNvSpPr>
            <a:spLocks noGrp="1"/>
          </p:cNvSpPr>
          <p:nvPr>
            <p:ph type="ftr" sz="quarter" idx="11"/>
          </p:nvPr>
        </p:nvSpPr>
        <p:spPr/>
        <p:txBody>
          <a:bodyPr/>
          <a:lstStyle/>
          <a:p>
            <a:endParaRPr lang="cs-CZ" dirty="0"/>
          </a:p>
        </p:txBody>
      </p:sp>
      <p:sp>
        <p:nvSpPr>
          <p:cNvPr id="17" name="Zástupný symbol pro číslo snímku 16"/>
          <p:cNvSpPr>
            <a:spLocks noGrp="1"/>
          </p:cNvSpPr>
          <p:nvPr>
            <p:ph type="sldNum" sz="quarter" idx="12"/>
          </p:nvPr>
        </p:nvSpPr>
        <p:spPr/>
        <p:txBody>
          <a:bodyPr/>
          <a:lstStyle/>
          <a:p>
            <a:fld id="{53BB6C58-C12F-4DD0-97D5-45BF05D36EAA}" type="slidenum">
              <a:rPr lang="cs-CZ" smtClean="0"/>
              <a:t>4</a:t>
            </a:fld>
            <a:endParaRPr lang="cs-CZ" dirty="0"/>
          </a:p>
        </p:txBody>
      </p:sp>
    </p:spTree>
    <p:extLst>
      <p:ext uri="{BB962C8B-B14F-4D97-AF65-F5344CB8AC3E}">
        <p14:creationId xmlns:p14="http://schemas.microsoft.com/office/powerpoint/2010/main" val="77109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58999"/>
                                          </p:stCondLst>
                                        </p:cTn>
                                        <p:tgtEl>
                                          <p:spTgt spid="8"/>
                                        </p:tgtEl>
                                        <p:attrNameLst>
                                          <p:attrName>style.visibility</p:attrName>
                                        </p:attrNameLst>
                                      </p:cBhvr>
                                      <p:to>
                                        <p:strVal val="hidden"/>
                                      </p:to>
                                    </p:set>
                                  </p:childTnLst>
                                </p:cTn>
                              </p:par>
                            </p:childTnLst>
                          </p:cTn>
                        </p:par>
                        <p:par>
                          <p:cTn id="7" fill="hold">
                            <p:stCondLst>
                              <p:cond delay="59000"/>
                            </p:stCondLst>
                            <p:childTnLst>
                              <p:par>
                                <p:cTn id="8" presetID="1" presetClass="exit" presetSubtype="0" fill="hold" grpId="0" nodeType="afterEffect">
                                  <p:stCondLst>
                                    <p:cond delay="0"/>
                                  </p:stCondLst>
                                  <p:childTnLst>
                                    <p:set>
                                      <p:cBhvr>
                                        <p:cTn id="9" dur="1" fill="hold">
                                          <p:stCondLst>
                                            <p:cond delay="58999"/>
                                          </p:stCondLst>
                                        </p:cTn>
                                        <p:tgtEl>
                                          <p:spTgt spid="9"/>
                                        </p:tgtEl>
                                        <p:attrNameLst>
                                          <p:attrName>style.visibility</p:attrName>
                                        </p:attrNameLst>
                                      </p:cBhvr>
                                      <p:to>
                                        <p:strVal val="hidden"/>
                                      </p:to>
                                    </p:set>
                                  </p:childTnLst>
                                </p:cTn>
                              </p:par>
                            </p:childTnLst>
                          </p:cTn>
                        </p:par>
                        <p:par>
                          <p:cTn id="10" fill="hold">
                            <p:stCondLst>
                              <p:cond delay="118000"/>
                            </p:stCondLst>
                            <p:childTnLst>
                              <p:par>
                                <p:cTn id="11" presetID="1" presetClass="exit" presetSubtype="0" fill="hold" grpId="0" nodeType="afterEffect">
                                  <p:stCondLst>
                                    <p:cond delay="0"/>
                                  </p:stCondLst>
                                  <p:childTnLst>
                                    <p:set>
                                      <p:cBhvr>
                                        <p:cTn id="12" dur="1" fill="hold">
                                          <p:stCondLst>
                                            <p:cond delay="58999"/>
                                          </p:stCondLst>
                                        </p:cTn>
                                        <p:tgtEl>
                                          <p:spTgt spid="10"/>
                                        </p:tgtEl>
                                        <p:attrNameLst>
                                          <p:attrName>style.visibility</p:attrName>
                                        </p:attrNameLst>
                                      </p:cBhvr>
                                      <p:to>
                                        <p:strVal val="hidden"/>
                                      </p:to>
                                    </p:set>
                                  </p:childTnLst>
                                </p:cTn>
                              </p:par>
                            </p:childTnLst>
                          </p:cTn>
                        </p:par>
                        <p:par>
                          <p:cTn id="13" fill="hold">
                            <p:stCondLst>
                              <p:cond delay="177000"/>
                            </p:stCondLst>
                            <p:childTnLst>
                              <p:par>
                                <p:cTn id="14" presetID="1" presetClass="exit" presetSubtype="0" fill="hold" grpId="0" nodeType="afterEffect">
                                  <p:stCondLst>
                                    <p:cond delay="0"/>
                                  </p:stCondLst>
                                  <p:childTnLst>
                                    <p:set>
                                      <p:cBhvr>
                                        <p:cTn id="15" dur="1" fill="hold">
                                          <p:stCondLst>
                                            <p:cond delay="58999"/>
                                          </p:stCondLst>
                                        </p:cTn>
                                        <p:tgtEl>
                                          <p:spTgt spid="4"/>
                                        </p:tgtEl>
                                        <p:attrNameLst>
                                          <p:attrName>style.visibility</p:attrName>
                                        </p:attrNameLst>
                                      </p:cBhvr>
                                      <p:to>
                                        <p:strVal val="hidden"/>
                                      </p:to>
                                    </p:set>
                                  </p:childTnLst>
                                </p:cTn>
                              </p:par>
                            </p:childTnLst>
                          </p:cTn>
                        </p:par>
                        <p:par>
                          <p:cTn id="16" fill="hold">
                            <p:stCondLst>
                              <p:cond delay="236000"/>
                            </p:stCondLst>
                            <p:childTnLst>
                              <p:par>
                                <p:cTn id="17" presetID="1" presetClass="exit" presetSubtype="0" fill="hold" grpId="0" nodeType="afterEffect">
                                  <p:stCondLst>
                                    <p:cond delay="0"/>
                                  </p:stCondLst>
                                  <p:childTnLst>
                                    <p:set>
                                      <p:cBhvr>
                                        <p:cTn id="18" dur="1" fill="hold">
                                          <p:stCondLst>
                                            <p:cond delay="58999"/>
                                          </p:stCondLst>
                                        </p:cTn>
                                        <p:tgtEl>
                                          <p:spTgt spid="5"/>
                                        </p:tgtEl>
                                        <p:attrNameLst>
                                          <p:attrName>style.visibility</p:attrName>
                                        </p:attrNameLst>
                                      </p:cBhvr>
                                      <p:to>
                                        <p:strVal val="hidden"/>
                                      </p:to>
                                    </p:set>
                                  </p:childTnLst>
                                </p:cTn>
                              </p:par>
                            </p:childTnLst>
                          </p:cTn>
                        </p:par>
                        <p:par>
                          <p:cTn id="19" fill="hold">
                            <p:stCondLst>
                              <p:cond delay="295000"/>
                            </p:stCondLst>
                            <p:childTnLst>
                              <p:par>
                                <p:cTn id="20" presetID="1" presetClass="exit" presetSubtype="0" fill="hold" grpId="0" nodeType="afterEffect">
                                  <p:stCondLst>
                                    <p:cond delay="0"/>
                                  </p:stCondLst>
                                  <p:childTnLst>
                                    <p:set>
                                      <p:cBhvr>
                                        <p:cTn id="21" dur="1" fill="hold">
                                          <p:stCondLst>
                                            <p:cond delay="58999"/>
                                          </p:stCondLst>
                                        </p:cTn>
                                        <p:tgtEl>
                                          <p:spTgt spid="6"/>
                                        </p:tgtEl>
                                        <p:attrNameLst>
                                          <p:attrName>style.visibility</p:attrName>
                                        </p:attrNameLst>
                                      </p:cBhvr>
                                      <p:to>
                                        <p:strVal val="hidden"/>
                                      </p:to>
                                    </p:set>
                                  </p:childTnLst>
                                </p:cTn>
                              </p:par>
                            </p:childTnLst>
                          </p:cTn>
                        </p:par>
                        <p:par>
                          <p:cTn id="22" fill="hold">
                            <p:stCondLst>
                              <p:cond delay="354000"/>
                            </p:stCondLst>
                            <p:childTnLst>
                              <p:par>
                                <p:cTn id="23" presetID="31" presetClass="exit" presetSubtype="0" fill="hold" grpId="0" nodeType="afterEffect">
                                  <p:stCondLst>
                                    <p:cond delay="0"/>
                                  </p:stCondLst>
                                  <p:childTnLst>
                                    <p:anim calcmode="lin" valueType="num">
                                      <p:cBhvr>
                                        <p:cTn id="24" dur="1000"/>
                                        <p:tgtEl>
                                          <p:spTgt spid="7"/>
                                        </p:tgtEl>
                                        <p:attrNameLst>
                                          <p:attrName>ppt_w</p:attrName>
                                        </p:attrNameLst>
                                      </p:cBhvr>
                                      <p:tavLst>
                                        <p:tav tm="0">
                                          <p:val>
                                            <p:strVal val="ppt_w"/>
                                          </p:val>
                                        </p:tav>
                                        <p:tav tm="100000">
                                          <p:val>
                                            <p:fltVal val="0"/>
                                          </p:val>
                                        </p:tav>
                                      </p:tavLst>
                                    </p:anim>
                                    <p:anim calcmode="lin" valueType="num">
                                      <p:cBhvr>
                                        <p:cTn id="25" dur="1000"/>
                                        <p:tgtEl>
                                          <p:spTgt spid="7"/>
                                        </p:tgtEl>
                                        <p:attrNameLst>
                                          <p:attrName>ppt_h</p:attrName>
                                        </p:attrNameLst>
                                      </p:cBhvr>
                                      <p:tavLst>
                                        <p:tav tm="0">
                                          <p:val>
                                            <p:strVal val="ppt_h"/>
                                          </p:val>
                                        </p:tav>
                                        <p:tav tm="100000">
                                          <p:val>
                                            <p:fltVal val="0"/>
                                          </p:val>
                                        </p:tav>
                                      </p:tavLst>
                                    </p:anim>
                                    <p:anim calcmode="lin" valueType="num">
                                      <p:cBhvr>
                                        <p:cTn id="26" dur="1000"/>
                                        <p:tgtEl>
                                          <p:spTgt spid="7"/>
                                        </p:tgtEl>
                                        <p:attrNameLst>
                                          <p:attrName>style.rotation</p:attrName>
                                        </p:attrNameLst>
                                      </p:cBhvr>
                                      <p:tavLst>
                                        <p:tav tm="0">
                                          <p:val>
                                            <p:fltVal val="0"/>
                                          </p:val>
                                        </p:tav>
                                        <p:tav tm="100000">
                                          <p:val>
                                            <p:fltVal val="90"/>
                                          </p:val>
                                        </p:tav>
                                      </p:tavLst>
                                    </p:anim>
                                    <p:animEffect transition="out" filter="fade">
                                      <p:cBhvr>
                                        <p:cTn id="27" dur="1000"/>
                                        <p:tgtEl>
                                          <p:spTgt spid="7"/>
                                        </p:tgtEl>
                                      </p:cBhvr>
                                    </p:animEffect>
                                    <p:set>
                                      <p:cBhvr>
                                        <p:cTn id="28" dur="1" fill="hold">
                                          <p:stCondLst>
                                            <p:cond delay="999"/>
                                          </p:stCondLst>
                                        </p:cTn>
                                        <p:tgtEl>
                                          <p:spTgt spid="7"/>
                                        </p:tgtEl>
                                        <p:attrNameLst>
                                          <p:attrName>style.visibility</p:attrName>
                                        </p:attrNameLst>
                                      </p:cBhvr>
                                      <p:to>
                                        <p:strVal val="hidden"/>
                                      </p:to>
                                    </p:set>
                                  </p:childTnLst>
                                </p:cTn>
                              </p:par>
                            </p:childTnLst>
                          </p:cTn>
                        </p:par>
                        <p:par>
                          <p:cTn id="29" fill="hold">
                            <p:stCondLst>
                              <p:cond delay="355000"/>
                            </p:stCondLst>
                            <p:childTnLst>
                              <p:par>
                                <p:cTn id="30" presetID="1" presetClass="entr" presetSubtype="0" fill="hold" nodeType="afterEffect">
                                  <p:stCondLst>
                                    <p:cond delay="0"/>
                                  </p:stCondLst>
                                  <p:childTnLst>
                                    <p:set>
                                      <p:cBhvr>
                                        <p:cTn id="31"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none" dirty="0" smtClean="0"/>
              <a:t>Odpovědi </a:t>
            </a:r>
            <a:r>
              <a:rPr lang="en-US" b="1" cap="none" dirty="0" smtClean="0">
                <a:latin typeface="Tahoma"/>
                <a:cs typeface="Tahoma"/>
              </a:rPr>
              <a:t>– </a:t>
            </a:r>
            <a:r>
              <a:rPr lang="cs-CZ" b="1" cap="none" dirty="0" smtClean="0"/>
              <a:t>co s nimi?</a:t>
            </a:r>
            <a:endParaRPr lang="cs-CZ" b="1" cap="none" dirty="0"/>
          </a:p>
        </p:txBody>
      </p:sp>
      <p:sp>
        <p:nvSpPr>
          <p:cNvPr id="3" name="Zástupný symbol pro obsah 2"/>
          <p:cNvSpPr>
            <a:spLocks noGrp="1"/>
          </p:cNvSpPr>
          <p:nvPr>
            <p:ph idx="1"/>
          </p:nvPr>
        </p:nvSpPr>
        <p:spPr/>
        <p:txBody>
          <a:bodyPr>
            <a:normAutofit fontScale="85000" lnSpcReduction="10000"/>
          </a:bodyPr>
          <a:lstStyle/>
          <a:p>
            <a:pPr marL="114300" indent="0">
              <a:buNone/>
            </a:pPr>
            <a:endParaRPr lang="cs-CZ" sz="1900" b="1" dirty="0" smtClean="0">
              <a:latin typeface="+mj-lt"/>
            </a:endParaRPr>
          </a:p>
          <a:p>
            <a:pPr marL="114300" indent="0">
              <a:buNone/>
            </a:pPr>
            <a:r>
              <a:rPr lang="cs-CZ" sz="1900" b="1" dirty="0" smtClean="0">
                <a:latin typeface="+mj-lt"/>
              </a:rPr>
              <a:t>Bylo to těžké? </a:t>
            </a:r>
            <a:endParaRPr lang="cs-CZ" sz="1900" b="1" dirty="0">
              <a:latin typeface="+mj-lt"/>
            </a:endParaRPr>
          </a:p>
          <a:p>
            <a:pPr marL="114300" indent="0">
              <a:buNone/>
            </a:pPr>
            <a:endParaRPr lang="cs-CZ" sz="1900" b="1" dirty="0" smtClean="0">
              <a:latin typeface="+mj-lt"/>
            </a:endParaRPr>
          </a:p>
          <a:p>
            <a:pPr marL="114300" indent="0">
              <a:buNone/>
            </a:pPr>
            <a:r>
              <a:rPr lang="cs-CZ" sz="1900" b="1" dirty="0" smtClean="0">
                <a:latin typeface="+mj-lt"/>
              </a:rPr>
              <a:t>Přečteme si odpovědi ostatních, každý sám za sebe. </a:t>
            </a:r>
            <a:endParaRPr lang="en-US" sz="1900" b="1" dirty="0" smtClean="0">
              <a:latin typeface="+mj-lt"/>
            </a:endParaRPr>
          </a:p>
          <a:p>
            <a:pPr marL="114300" indent="0">
              <a:buNone/>
            </a:pPr>
            <a:r>
              <a:rPr lang="cs-CZ" sz="1900" b="1" dirty="0" smtClean="0">
                <a:latin typeface="+mj-lt"/>
              </a:rPr>
              <a:t>Zvládneme za 15 minut?!</a:t>
            </a:r>
            <a:endParaRPr lang="cs-CZ" sz="1900" b="1" dirty="0"/>
          </a:p>
          <a:p>
            <a:pPr marL="114300" indent="0">
              <a:buNone/>
            </a:pPr>
            <a:endParaRPr lang="cs-CZ" sz="1900" b="1" dirty="0" smtClean="0">
              <a:latin typeface="+mj-lt"/>
            </a:endParaRPr>
          </a:p>
          <a:p>
            <a:pPr marL="114300" indent="0">
              <a:buNone/>
            </a:pPr>
            <a:r>
              <a:rPr lang="cs-CZ" sz="1900" b="1" dirty="0">
                <a:latin typeface="+mj-lt"/>
              </a:rPr>
              <a:t>P</a:t>
            </a:r>
            <a:r>
              <a:rPr lang="cs-CZ" sz="1900" b="1" dirty="0" smtClean="0">
                <a:latin typeface="+mj-lt"/>
              </a:rPr>
              <a:t>ravidla:</a:t>
            </a:r>
          </a:p>
          <a:p>
            <a:pPr marL="571500" indent="-457200">
              <a:buAutoNum type="arabicPeriod"/>
            </a:pPr>
            <a:r>
              <a:rPr lang="cs-CZ" sz="1900" b="1" dirty="0" smtClean="0">
                <a:latin typeface="+mj-lt"/>
              </a:rPr>
              <a:t>Nehodnotím správnost</a:t>
            </a:r>
            <a:r>
              <a:rPr lang="cs-CZ" sz="1900" b="1" dirty="0">
                <a:latin typeface="+mj-lt"/>
              </a:rPr>
              <a:t> </a:t>
            </a:r>
            <a:r>
              <a:rPr lang="cs-CZ" sz="1900" b="1" dirty="0" smtClean="0">
                <a:latin typeface="+mj-lt"/>
              </a:rPr>
              <a:t>odpovědí.</a:t>
            </a:r>
          </a:p>
          <a:p>
            <a:pPr marL="571500" indent="-457200">
              <a:buAutoNum type="arabicPeriod"/>
            </a:pPr>
            <a:r>
              <a:rPr lang="cs-CZ" sz="1900" b="1" dirty="0" smtClean="0">
                <a:latin typeface="+mj-lt"/>
              </a:rPr>
              <a:t>Nekritizuji.</a:t>
            </a:r>
          </a:p>
          <a:p>
            <a:pPr marL="571500" indent="-457200">
              <a:buAutoNum type="arabicPeriod"/>
            </a:pPr>
            <a:r>
              <a:rPr lang="cs-CZ" sz="1900" b="1" dirty="0" smtClean="0">
                <a:latin typeface="+mj-lt"/>
              </a:rPr>
              <a:t>Porovnávám své odpovědi s odpověďmi spolužáků.</a:t>
            </a:r>
          </a:p>
          <a:p>
            <a:pPr marL="571500" indent="-457200">
              <a:buAutoNum type="arabicPeriod"/>
            </a:pPr>
            <a:r>
              <a:rPr lang="cs-CZ" sz="1900" b="1" dirty="0" smtClean="0">
                <a:latin typeface="+mj-lt"/>
              </a:rPr>
              <a:t>Neruším ostatní.</a:t>
            </a:r>
          </a:p>
          <a:p>
            <a:pPr marL="571500" indent="-457200">
              <a:buAutoNum type="arabicPeriod"/>
            </a:pPr>
            <a:r>
              <a:rPr lang="cs-CZ" sz="1900" b="1" dirty="0" smtClean="0">
                <a:latin typeface="+mj-lt"/>
              </a:rPr>
              <a:t>Pokud mě něco zaujalo, zapíši si to.</a:t>
            </a:r>
          </a:p>
          <a:p>
            <a:pPr marL="571500" indent="-457200">
              <a:buAutoNum type="arabicPeriod"/>
            </a:pPr>
            <a:endParaRPr lang="cs-CZ" sz="1900" b="1" dirty="0" smtClean="0">
              <a:latin typeface="+mj-lt"/>
            </a:endParaRPr>
          </a:p>
          <a:p>
            <a:pPr marL="571500" indent="-457200">
              <a:buAutoNum type="arabicPeriod"/>
            </a:pPr>
            <a:endParaRPr lang="cs-CZ" sz="1900" b="1" dirty="0" smtClean="0">
              <a:latin typeface="+mj-lt"/>
            </a:endParaRPr>
          </a:p>
          <a:p>
            <a:pPr marL="114300" indent="0">
              <a:buNone/>
            </a:pPr>
            <a:endParaRPr lang="cs-CZ" sz="1900" b="1" dirty="0">
              <a:latin typeface="+mj-lt"/>
            </a:endParaRPr>
          </a:p>
          <a:p>
            <a:pPr marL="114300" indent="0">
              <a:buNone/>
            </a:pPr>
            <a:r>
              <a:rPr lang="cs-CZ" sz="1900" b="1" dirty="0">
                <a:latin typeface="+mj-lt"/>
              </a:rPr>
              <a:t> </a:t>
            </a:r>
          </a:p>
          <a:p>
            <a:pPr marL="114300" indent="0">
              <a:buNone/>
            </a:pPr>
            <a:endParaRPr lang="cs-CZ" sz="1900" b="1" dirty="0">
              <a:latin typeface="+mj-lt"/>
            </a:endParaRPr>
          </a:p>
          <a:p>
            <a:pPr marL="114300" indent="0">
              <a:buNone/>
            </a:pPr>
            <a:endParaRPr lang="cs-CZ" sz="1900" b="1" dirty="0">
              <a:latin typeface="+mj-lt"/>
            </a:endParaRPr>
          </a:p>
          <a:p>
            <a:pPr marL="114300" indent="0">
              <a:buNone/>
            </a:pPr>
            <a:endParaRPr lang="cs-CZ" sz="1800" b="1" dirty="0">
              <a:latin typeface="+mj-lt"/>
            </a:endParaRPr>
          </a:p>
        </p:txBody>
      </p:sp>
      <p:pic>
        <p:nvPicPr>
          <p:cNvPr id="4" name="Picture 3" descr="C:\Program Files\Microsoft Office\MEDIA\CAGCAT10\j0234687.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869160"/>
            <a:ext cx="1228725" cy="723900"/>
          </a:xfrm>
          <a:prstGeom prst="rect">
            <a:avLst/>
          </a:prstGeom>
          <a:noFill/>
          <a:extLst>
            <a:ext uri="{909E8E84-426E-40DD-AFC4-6F175D3DCCD1}">
              <a14:hiddenFill xmlns:a14="http://schemas.microsoft.com/office/drawing/2010/main">
                <a:solidFill>
                  <a:srgbClr val="FFFFFF"/>
                </a:solidFill>
              </a14:hiddenFill>
            </a:ext>
          </a:extLst>
        </p:spPr>
      </p:pic>
      <p:sp>
        <p:nvSpPr>
          <p:cNvPr id="9" name="Zástupný symbol pro zápatí 8"/>
          <p:cNvSpPr>
            <a:spLocks noGrp="1"/>
          </p:cNvSpPr>
          <p:nvPr>
            <p:ph type="ftr" sz="quarter" idx="11"/>
          </p:nvPr>
        </p:nvSpPr>
        <p:spPr/>
        <p:txBody>
          <a:bodyPr/>
          <a:lstStyle/>
          <a:p>
            <a:endParaRPr lang="cs-CZ" dirty="0"/>
          </a:p>
        </p:txBody>
      </p:sp>
      <p:sp>
        <p:nvSpPr>
          <p:cNvPr id="10" name="Zástupný symbol pro číslo snímku 9"/>
          <p:cNvSpPr>
            <a:spLocks noGrp="1"/>
          </p:cNvSpPr>
          <p:nvPr>
            <p:ph type="sldNum" sz="quarter" idx="12"/>
          </p:nvPr>
        </p:nvSpPr>
        <p:spPr/>
        <p:txBody>
          <a:bodyPr/>
          <a:lstStyle/>
          <a:p>
            <a:fld id="{53BB6C58-C12F-4DD0-97D5-45BF05D36EAA}" type="slidenum">
              <a:rPr lang="cs-CZ" smtClean="0"/>
              <a:t>5</a:t>
            </a:fld>
            <a:endParaRPr lang="cs-CZ" dirty="0"/>
          </a:p>
        </p:txBody>
      </p:sp>
    </p:spTree>
    <p:extLst>
      <p:ext uri="{BB962C8B-B14F-4D97-AF65-F5344CB8AC3E}">
        <p14:creationId xmlns:p14="http://schemas.microsoft.com/office/powerpoint/2010/main" val="935397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none" dirty="0" smtClean="0"/>
              <a:t>Informace</a:t>
            </a:r>
            <a:endParaRPr lang="cs-CZ" b="1" cap="none" dirty="0"/>
          </a:p>
        </p:txBody>
      </p:sp>
      <p:sp>
        <p:nvSpPr>
          <p:cNvPr id="3" name="Zástupný symbol pro obsah 2"/>
          <p:cNvSpPr>
            <a:spLocks noGrp="1"/>
          </p:cNvSpPr>
          <p:nvPr>
            <p:ph idx="1"/>
          </p:nvPr>
        </p:nvSpPr>
        <p:spPr>
          <a:xfrm>
            <a:off x="457200" y="1752600"/>
            <a:ext cx="8229600" cy="4412704"/>
          </a:xfrm>
        </p:spPr>
        <p:txBody>
          <a:bodyPr>
            <a:noAutofit/>
          </a:bodyPr>
          <a:lstStyle/>
          <a:p>
            <a:pPr marL="0" indent="0">
              <a:buNone/>
            </a:pPr>
            <a:r>
              <a:rPr lang="cs-CZ" b="1" dirty="0">
                <a:latin typeface="+mj-lt"/>
              </a:rPr>
              <a:t>Pochvala pro všechny. Odvedli jste kus práce.</a:t>
            </a:r>
          </a:p>
          <a:p>
            <a:pPr marL="0" indent="0">
              <a:buNone/>
            </a:pPr>
            <a:endParaRPr lang="cs-CZ" i="1" dirty="0" smtClean="0">
              <a:latin typeface="+mj-lt"/>
            </a:endParaRPr>
          </a:p>
          <a:p>
            <a:pPr marL="0" indent="0">
              <a:buNone/>
            </a:pPr>
            <a:r>
              <a:rPr lang="cs-CZ" sz="1800" i="1" dirty="0" smtClean="0">
                <a:latin typeface="+mj-lt"/>
              </a:rPr>
              <a:t>A cíl </a:t>
            </a:r>
            <a:r>
              <a:rPr lang="cs-CZ" sz="1800" i="1" dirty="0">
                <a:latin typeface="+mj-lt"/>
              </a:rPr>
              <a:t>našeho snažení? </a:t>
            </a:r>
            <a:endParaRPr lang="cs-CZ" sz="1800" b="1" dirty="0" smtClean="0">
              <a:latin typeface="+mj-lt"/>
            </a:endParaRPr>
          </a:p>
          <a:p>
            <a:pPr marL="0" indent="0">
              <a:buNone/>
            </a:pPr>
            <a:r>
              <a:rPr lang="cs-CZ" sz="1800" b="1" dirty="0" smtClean="0">
                <a:latin typeface="+mj-lt"/>
              </a:rPr>
              <a:t>Uvědomit </a:t>
            </a:r>
            <a:r>
              <a:rPr lang="cs-CZ" sz="1800" b="1" dirty="0">
                <a:latin typeface="+mj-lt"/>
              </a:rPr>
              <a:t>si: </a:t>
            </a:r>
            <a:endParaRPr lang="cs-CZ" sz="1800" b="1" dirty="0" smtClean="0">
              <a:latin typeface="+mj-lt"/>
            </a:endParaRPr>
          </a:p>
          <a:p>
            <a:pPr marL="285750" indent="-285750">
              <a:buFont typeface="Wingdings" pitchFamily="2" charset="2"/>
              <a:buChar char="§"/>
            </a:pPr>
            <a:r>
              <a:rPr lang="cs-CZ" sz="1800" b="1" dirty="0" smtClean="0">
                <a:latin typeface="+mj-lt"/>
              </a:rPr>
              <a:t>To, co jsme napsali, je naše představa o „informaci“.  Prostudujte si samostatně stránky </a:t>
            </a:r>
            <a:r>
              <a:rPr lang="cs-CZ" sz="1400" b="1" dirty="0" smtClean="0">
                <a:latin typeface="Century Gothic"/>
                <a:hlinkClick r:id="rId2"/>
              </a:rPr>
              <a:t>http</a:t>
            </a:r>
            <a:r>
              <a:rPr lang="cs-CZ" sz="1400" b="1" dirty="0">
                <a:latin typeface="Century Gothic"/>
                <a:hlinkClick r:id="rId2"/>
              </a:rPr>
              <a:t>://</a:t>
            </a:r>
            <a:r>
              <a:rPr lang="cs-CZ" sz="1400" b="1" dirty="0" smtClean="0">
                <a:latin typeface="Century Gothic"/>
                <a:hlinkClick r:id="rId2"/>
              </a:rPr>
              <a:t>web.sks.cz/users/ku/ZIZ/inform1.htm</a:t>
            </a:r>
            <a:r>
              <a:rPr lang="cs-CZ" sz="1400" b="1" dirty="0" smtClean="0">
                <a:latin typeface="Century Gothic"/>
              </a:rPr>
              <a:t> .</a:t>
            </a:r>
          </a:p>
          <a:p>
            <a:pPr marL="285750" indent="-285750">
              <a:buFont typeface="Wingdings" pitchFamily="2" charset="2"/>
              <a:buChar char="§"/>
            </a:pPr>
            <a:r>
              <a:rPr lang="cs-CZ" sz="1800" b="1" dirty="0" smtClean="0">
                <a:solidFill>
                  <a:schemeClr val="accent1">
                    <a:lumMod val="75000"/>
                  </a:schemeClr>
                </a:solidFill>
                <a:latin typeface="+mj-lt"/>
              </a:rPr>
              <a:t>Informace je nehmotná</a:t>
            </a:r>
            <a:r>
              <a:rPr lang="cs-CZ" sz="1800" b="1" dirty="0" smtClean="0">
                <a:latin typeface="+mj-lt"/>
              </a:rPr>
              <a:t>,  </a:t>
            </a:r>
            <a:r>
              <a:rPr lang="cs-CZ" sz="1800" b="1" dirty="0">
                <a:latin typeface="+mj-lt"/>
              </a:rPr>
              <a:t>ale je spojena vždy s nějakým fyzikálním pochodem, který ji </a:t>
            </a:r>
            <a:r>
              <a:rPr lang="cs-CZ" sz="1800" b="1" dirty="0" smtClean="0">
                <a:latin typeface="+mj-lt"/>
              </a:rPr>
              <a:t>nese</a:t>
            </a:r>
            <a:r>
              <a:rPr lang="cs-CZ" sz="1800" b="1" dirty="0">
                <a:latin typeface="+mj-lt"/>
              </a:rPr>
              <a:t>. </a:t>
            </a:r>
            <a:endParaRPr lang="cs-CZ" sz="1800" b="1" dirty="0" smtClean="0">
              <a:latin typeface="+mj-lt"/>
            </a:endParaRPr>
          </a:p>
          <a:p>
            <a:pPr marL="285750" lvl="0" indent="-285750">
              <a:buClr>
                <a:srgbClr val="94C600"/>
              </a:buClr>
              <a:buFont typeface="Wingdings" pitchFamily="2" charset="2"/>
              <a:buChar char="§"/>
            </a:pPr>
            <a:r>
              <a:rPr lang="cs-CZ" sz="1800" b="1" dirty="0">
                <a:solidFill>
                  <a:srgbClr val="3E3D2D"/>
                </a:solidFill>
                <a:latin typeface="Century Gothic"/>
              </a:rPr>
              <a:t>A</a:t>
            </a:r>
            <a:r>
              <a:rPr lang="cs-CZ" sz="1800" b="1" dirty="0" smtClean="0">
                <a:solidFill>
                  <a:srgbClr val="3E3D2D"/>
                </a:solidFill>
                <a:latin typeface="Century Gothic"/>
              </a:rPr>
              <a:t>bychom </a:t>
            </a:r>
            <a:r>
              <a:rPr lang="cs-CZ" sz="1800" b="1" dirty="0">
                <a:solidFill>
                  <a:srgbClr val="3E3D2D"/>
                </a:solidFill>
                <a:latin typeface="Century Gothic"/>
              </a:rPr>
              <a:t>mohli </a:t>
            </a:r>
            <a:r>
              <a:rPr lang="cs-CZ" sz="1800" b="1" dirty="0">
                <a:solidFill>
                  <a:srgbClr val="94C600">
                    <a:lumMod val="75000"/>
                  </a:srgbClr>
                </a:solidFill>
                <a:latin typeface="Century Gothic"/>
              </a:rPr>
              <a:t>informaci předat</a:t>
            </a:r>
            <a:r>
              <a:rPr lang="cs-CZ" sz="1800" b="1" dirty="0">
                <a:solidFill>
                  <a:srgbClr val="3E3D2D"/>
                </a:solidFill>
                <a:latin typeface="Century Gothic"/>
              </a:rPr>
              <a:t>, musíme ji </a:t>
            </a:r>
            <a:r>
              <a:rPr lang="cs-CZ" sz="1800" b="1" dirty="0" smtClean="0">
                <a:solidFill>
                  <a:srgbClr val="3E3D2D"/>
                </a:solidFill>
                <a:latin typeface="Century Gothic"/>
              </a:rPr>
              <a:t> </a:t>
            </a:r>
            <a:r>
              <a:rPr lang="cs-CZ" sz="1800" b="1" dirty="0">
                <a:solidFill>
                  <a:srgbClr val="94C600">
                    <a:lumMod val="75000"/>
                  </a:srgbClr>
                </a:solidFill>
                <a:latin typeface="Century Gothic"/>
              </a:rPr>
              <a:t>převést do vhodných </a:t>
            </a:r>
            <a:r>
              <a:rPr lang="cs-CZ" sz="1800" b="1" dirty="0" smtClean="0">
                <a:solidFill>
                  <a:srgbClr val="94C600">
                    <a:lumMod val="75000"/>
                  </a:srgbClr>
                </a:solidFill>
                <a:latin typeface="Century Gothic"/>
              </a:rPr>
              <a:t>symbolů </a:t>
            </a:r>
            <a:r>
              <a:rPr lang="cs-CZ" sz="1800" b="1" dirty="0" smtClean="0">
                <a:latin typeface="Century Gothic"/>
              </a:rPr>
              <a:t>(zakódovat). </a:t>
            </a:r>
            <a:r>
              <a:rPr lang="cs-CZ" sz="1800" b="1" dirty="0">
                <a:solidFill>
                  <a:srgbClr val="3E3D2D"/>
                </a:solidFill>
                <a:latin typeface="Century Gothic"/>
              </a:rPr>
              <a:t>Posloupností symbolů vytvoříme zprávu (číslo, text, obraz).</a:t>
            </a:r>
          </a:p>
          <a:p>
            <a:pPr marL="285750" indent="-285750">
              <a:buFont typeface="Wingdings" pitchFamily="2" charset="2"/>
              <a:buChar char="§"/>
            </a:pPr>
            <a:r>
              <a:rPr lang="cs-CZ" sz="1800" b="1" dirty="0" smtClean="0">
                <a:solidFill>
                  <a:schemeClr val="accent1">
                    <a:lumMod val="75000"/>
                  </a:schemeClr>
                </a:solidFill>
                <a:latin typeface="+mj-lt"/>
              </a:rPr>
              <a:t>Informace </a:t>
            </a:r>
            <a:r>
              <a:rPr lang="cs-CZ" sz="1800" b="1" dirty="0">
                <a:solidFill>
                  <a:schemeClr val="accent1">
                    <a:lumMod val="75000"/>
                  </a:schemeClr>
                </a:solidFill>
                <a:latin typeface="+mj-lt"/>
              </a:rPr>
              <a:t>je nezávislá na svém </a:t>
            </a:r>
            <a:r>
              <a:rPr lang="cs-CZ" sz="1800" b="1" dirty="0" smtClean="0">
                <a:solidFill>
                  <a:schemeClr val="accent1">
                    <a:lumMod val="75000"/>
                  </a:schemeClr>
                </a:solidFill>
                <a:latin typeface="+mj-lt"/>
              </a:rPr>
              <a:t>nosiči</a:t>
            </a:r>
            <a:r>
              <a:rPr lang="cs-CZ" sz="1800" b="1" dirty="0">
                <a:latin typeface="+mj-lt"/>
              </a:rPr>
              <a:t>. </a:t>
            </a:r>
            <a:r>
              <a:rPr lang="cs-CZ" sz="1800" b="1" dirty="0" smtClean="0">
                <a:latin typeface="+mj-lt"/>
              </a:rPr>
              <a:t>Tutéž informaci můžeme slyšet v rádiu, televizi, od souseda</a:t>
            </a:r>
            <a:r>
              <a:rPr lang="cs-CZ" sz="1800" b="1" dirty="0">
                <a:latin typeface="+mj-lt"/>
              </a:rPr>
              <a:t>, přečíst v novinách, </a:t>
            </a:r>
            <a:r>
              <a:rPr lang="cs-CZ" sz="1800" b="1" dirty="0" smtClean="0">
                <a:latin typeface="+mj-lt"/>
              </a:rPr>
              <a:t>knize, webových stránkách …</a:t>
            </a:r>
          </a:p>
          <a:p>
            <a:pPr marL="0" indent="0">
              <a:buNone/>
            </a:pPr>
            <a:endParaRPr lang="cs-CZ" sz="1800" b="1" dirty="0" smtClean="0">
              <a:latin typeface="+mj-lt"/>
            </a:endParaRPr>
          </a:p>
          <a:p>
            <a:pPr marL="0" indent="0">
              <a:buNone/>
            </a:pPr>
            <a:endParaRPr lang="cs-CZ" sz="1800" b="1" dirty="0">
              <a:latin typeface="+mj-lt"/>
            </a:endParaRPr>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53BB6C58-C12F-4DD0-97D5-45BF05D36EAA}" type="slidenum">
              <a:rPr lang="cs-CZ" smtClean="0"/>
              <a:t>6</a:t>
            </a:fld>
            <a:endParaRPr lang="cs-CZ" dirty="0"/>
          </a:p>
        </p:txBody>
      </p:sp>
    </p:spTree>
    <p:extLst>
      <p:ext uri="{BB962C8B-B14F-4D97-AF65-F5344CB8AC3E}">
        <p14:creationId xmlns:p14="http://schemas.microsoft.com/office/powerpoint/2010/main" val="1671298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Příklad</a:t>
            </a:r>
            <a:endParaRPr lang="cs-CZ"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5620"/>
          <a:stretch/>
        </p:blipFill>
        <p:spPr bwMode="auto">
          <a:xfrm>
            <a:off x="2207435" y="2962511"/>
            <a:ext cx="3048000" cy="880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Skupina 2"/>
          <p:cNvGrpSpPr/>
          <p:nvPr/>
        </p:nvGrpSpPr>
        <p:grpSpPr>
          <a:xfrm>
            <a:off x="167165" y="383480"/>
            <a:ext cx="8645730" cy="6172351"/>
            <a:chOff x="167165" y="383480"/>
            <a:chExt cx="8645730" cy="6172351"/>
          </a:xfrm>
        </p:grpSpPr>
        <p:pic>
          <p:nvPicPr>
            <p:cNvPr id="6" name="Obrázek 5" descr="C:\Program Files\Microsoft Office\MEDIA\CAGCAT10\j0195384.wm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41180" y="2732441"/>
              <a:ext cx="1063125" cy="1080000"/>
            </a:xfrm>
            <a:prstGeom prst="rect">
              <a:avLst/>
            </a:prstGeom>
            <a:noFill/>
            <a:ln>
              <a:noFill/>
            </a:ln>
          </p:spPr>
        </p:pic>
        <p:sp>
          <p:nvSpPr>
            <p:cNvPr id="8" name="Obláček 7"/>
            <p:cNvSpPr/>
            <p:nvPr/>
          </p:nvSpPr>
          <p:spPr>
            <a:xfrm>
              <a:off x="167165" y="433608"/>
              <a:ext cx="2376264" cy="1440160"/>
            </a:xfrm>
            <a:prstGeom prst="cloudCallout">
              <a:avLst>
                <a:gd name="adj1" fmla="val -16473"/>
                <a:gd name="adj2" fmla="val 10123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100" dirty="0" smtClean="0">
                  <a:solidFill>
                    <a:schemeClr val="tx2"/>
                  </a:solidFill>
                  <a:latin typeface="+mj-lt"/>
                </a:rPr>
                <a:t>Hm, novinky </a:t>
              </a:r>
              <a:br>
                <a:rPr lang="cs-CZ" sz="1100" dirty="0" smtClean="0">
                  <a:solidFill>
                    <a:schemeClr val="tx2"/>
                  </a:solidFill>
                  <a:latin typeface="+mj-lt"/>
                </a:rPr>
              </a:br>
              <a:r>
                <a:rPr lang="cs-CZ" sz="1100" dirty="0" smtClean="0">
                  <a:solidFill>
                    <a:schemeClr val="tx2"/>
                  </a:solidFill>
                  <a:latin typeface="+mj-lt"/>
                </a:rPr>
                <a:t>o dotykovém ovládání. Pošlu </a:t>
              </a:r>
              <a:r>
                <a:rPr lang="cs-CZ" sz="1100" dirty="0" err="1" smtClean="0">
                  <a:solidFill>
                    <a:schemeClr val="tx2"/>
                  </a:solidFill>
                  <a:latin typeface="+mj-lt"/>
                </a:rPr>
                <a:t>Mekimu</a:t>
              </a:r>
              <a:r>
                <a:rPr lang="cs-CZ" sz="1100" dirty="0" smtClean="0">
                  <a:solidFill>
                    <a:schemeClr val="tx2"/>
                  </a:solidFill>
                  <a:latin typeface="+mj-lt"/>
                </a:rPr>
                <a:t> odkaz</a:t>
              </a:r>
              <a:r>
                <a:rPr lang="cs-CZ" dirty="0" smtClean="0">
                  <a:solidFill>
                    <a:sysClr val="windowText" lastClr="000000"/>
                  </a:solidFill>
                </a:rPr>
                <a:t>. </a:t>
              </a:r>
              <a:endParaRPr lang="cs-CZ" dirty="0">
                <a:solidFill>
                  <a:sysClr val="windowText" lastClr="000000"/>
                </a:solidFill>
              </a:endParaRPr>
            </a:p>
          </p:txBody>
        </p:sp>
        <p:sp>
          <p:nvSpPr>
            <p:cNvPr id="11" name="TextovéPole 10"/>
            <p:cNvSpPr txBox="1"/>
            <p:nvPr/>
          </p:nvSpPr>
          <p:spPr>
            <a:xfrm>
              <a:off x="167165" y="5085184"/>
              <a:ext cx="4946917" cy="954107"/>
            </a:xfrm>
            <a:prstGeom prst="rect">
              <a:avLst/>
            </a:prstGeom>
            <a:noFill/>
          </p:spPr>
          <p:txBody>
            <a:bodyPr wrap="square" rtlCol="0">
              <a:spAutoFit/>
            </a:bodyPr>
            <a:lstStyle/>
            <a:p>
              <a:r>
                <a:rPr lang="cs-CZ" sz="800" dirty="0"/>
                <a:t>01001101 01100101 01101011 01101001 00101100 00100000 01101101 01110010 01101011 01101110 01101001 00100000 01101110 01100001 00100000 01101000 01110100 01110100 01110000 00111010 00101111 00101111 01110110 01110100 01101101 00101110 01111010 01101001 01110110 01100101 00101110 01100011 01111010 00101111 01100011 01100101 01101011 01100101 01101010 01101101 01100101 00101101 01100100 01101111 01110100 01111001 01101011 01101111 01110110 01100101 00101101 01101111 01110110 01101100 01100001 01100100 01100001 01101110 01101001 00101101 01101110 01100001 00101101 01101011 01100001 01111010 01100100 01100101 01101101 00101101 01110000 01101111 01110110 01110010 01100011 01101000 </a:t>
              </a:r>
              <a:r>
                <a:rPr lang="cs-CZ" sz="800" dirty="0" smtClean="0"/>
                <a:t>01110101</a:t>
              </a:r>
              <a:endParaRPr lang="cs-CZ" sz="800" dirty="0"/>
            </a:p>
          </p:txBody>
        </p:sp>
        <p:sp>
          <p:nvSpPr>
            <p:cNvPr id="12" name="Obdélníkový popisek 11"/>
            <p:cNvSpPr/>
            <p:nvPr/>
          </p:nvSpPr>
          <p:spPr>
            <a:xfrm>
              <a:off x="2697283" y="1998830"/>
              <a:ext cx="1952600" cy="648072"/>
            </a:xfrm>
            <a:prstGeom prst="wedgeRectCallout">
              <a:avLst>
                <a:gd name="adj1" fmla="val -33871"/>
                <a:gd name="adj2" fmla="val 10256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100" dirty="0" smtClean="0">
                  <a:solidFill>
                    <a:schemeClr val="tx2"/>
                  </a:solidFill>
                  <a:latin typeface="+mj-lt"/>
                </a:rPr>
                <a:t>Převedení </a:t>
              </a:r>
              <a:r>
                <a:rPr lang="cs-CZ" sz="1100" dirty="0">
                  <a:solidFill>
                    <a:schemeClr val="tx2"/>
                  </a:solidFill>
                  <a:latin typeface="+mj-lt"/>
                </a:rPr>
                <a:t>na symboly (</a:t>
              </a:r>
              <a:r>
                <a:rPr lang="cs-CZ" sz="1100" dirty="0" smtClean="0">
                  <a:solidFill>
                    <a:schemeClr val="tx2"/>
                  </a:solidFill>
                  <a:latin typeface="+mj-lt"/>
                </a:rPr>
                <a:t>kódování)</a:t>
              </a:r>
              <a:r>
                <a:rPr lang="cs-CZ" dirty="0" smtClean="0">
                  <a:solidFill>
                    <a:sysClr val="windowText" lastClr="000000"/>
                  </a:solidFill>
                </a:rPr>
                <a:t> </a:t>
              </a:r>
              <a:endParaRPr lang="cs-CZ" dirty="0"/>
            </a:p>
          </p:txBody>
        </p:sp>
        <p:sp>
          <p:nvSpPr>
            <p:cNvPr id="14" name="Obdélníkový popisek 13"/>
            <p:cNvSpPr/>
            <p:nvPr/>
          </p:nvSpPr>
          <p:spPr>
            <a:xfrm>
              <a:off x="1604305" y="4437112"/>
              <a:ext cx="3392759" cy="648072"/>
            </a:xfrm>
            <a:prstGeom prst="wedgeRectCallout">
              <a:avLst>
                <a:gd name="adj1" fmla="val -20953"/>
                <a:gd name="adj2" fmla="val 450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100" dirty="0" smtClean="0">
                  <a:solidFill>
                    <a:schemeClr val="tx2"/>
                  </a:solidFill>
                  <a:latin typeface="+mj-lt"/>
                </a:rPr>
                <a:t>Převedení </a:t>
              </a:r>
              <a:r>
                <a:rPr lang="cs-CZ" sz="1100" dirty="0">
                  <a:solidFill>
                    <a:schemeClr val="tx2"/>
                  </a:solidFill>
                  <a:latin typeface="+mj-lt"/>
                </a:rPr>
                <a:t>písmen do sekvence znaků, které může zpracovávat </a:t>
              </a:r>
              <a:r>
                <a:rPr lang="cs-CZ" sz="1100" dirty="0" smtClean="0">
                  <a:solidFill>
                    <a:schemeClr val="tx2"/>
                  </a:solidFill>
                  <a:latin typeface="+mj-lt"/>
                </a:rPr>
                <a:t>procesor v</a:t>
              </a:r>
              <a:r>
                <a:rPr lang="cs-CZ" sz="1100" dirty="0">
                  <a:solidFill>
                    <a:schemeClr val="tx2"/>
                  </a:solidFill>
                  <a:latin typeface="+mj-lt"/>
                </a:rPr>
                <a:t> </a:t>
              </a:r>
              <a:r>
                <a:rPr lang="cs-CZ" sz="1100" dirty="0" smtClean="0">
                  <a:solidFill>
                    <a:schemeClr val="tx2"/>
                  </a:solidFill>
                  <a:latin typeface="+mj-lt"/>
                </a:rPr>
                <a:t>počítači </a:t>
              </a:r>
              <a:endParaRPr lang="cs-CZ" sz="1100" dirty="0">
                <a:solidFill>
                  <a:schemeClr val="tx2"/>
                </a:solidFill>
                <a:latin typeface="+mj-lt"/>
              </a:endParaRPr>
            </a:p>
          </p:txBody>
        </p:sp>
        <p:cxnSp>
          <p:nvCxnSpPr>
            <p:cNvPr id="20" name="Přímá spojnice se šipkou 19"/>
            <p:cNvCxnSpPr/>
            <p:nvPr/>
          </p:nvCxnSpPr>
          <p:spPr>
            <a:xfrm flipH="1">
              <a:off x="2555776" y="3905909"/>
              <a:ext cx="15776" cy="540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1027" name="Picture 3" descr="C:\Program Files\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208996" y="2322866"/>
              <a:ext cx="1137897" cy="108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Microsoft Office\MEDIA\CAGCAT10\j0300520.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834251" y="4458532"/>
              <a:ext cx="952500" cy="819150"/>
            </a:xfrm>
            <a:prstGeom prst="rect">
              <a:avLst/>
            </a:prstGeom>
            <a:noFill/>
            <a:extLst>
              <a:ext uri="{909E8E84-426E-40DD-AFC4-6F175D3DCCD1}">
                <a14:hiddenFill xmlns:a14="http://schemas.microsoft.com/office/drawing/2010/main">
                  <a:solidFill>
                    <a:srgbClr val="FFFFFF"/>
                  </a:solidFill>
                </a14:hiddenFill>
              </a:ext>
            </a:extLst>
          </p:spPr>
        </p:pic>
        <p:sp>
          <p:nvSpPr>
            <p:cNvPr id="26" name="Obdélníkový popisek 25"/>
            <p:cNvSpPr/>
            <p:nvPr/>
          </p:nvSpPr>
          <p:spPr>
            <a:xfrm>
              <a:off x="6898610" y="5907759"/>
              <a:ext cx="1780800" cy="648072"/>
            </a:xfrm>
            <a:prstGeom prst="wedgeRectCallout">
              <a:avLst>
                <a:gd name="adj1" fmla="val -64912"/>
                <a:gd name="adj2" fmla="val -1430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solidFill>
                    <a:schemeClr val="tx2"/>
                  </a:solidFill>
                  <a:latin typeface="+mj-lt"/>
                </a:rPr>
                <a:t>Přenos zprávy , různé technologie</a:t>
              </a:r>
              <a:endParaRPr lang="cs-CZ" sz="1200" dirty="0">
                <a:solidFill>
                  <a:schemeClr val="tx2"/>
                </a:solidFill>
                <a:latin typeface="+mj-lt"/>
              </a:endParaRPr>
            </a:p>
          </p:txBody>
        </p:sp>
        <p:sp>
          <p:nvSpPr>
            <p:cNvPr id="27" name="Obláček 26"/>
            <p:cNvSpPr/>
            <p:nvPr/>
          </p:nvSpPr>
          <p:spPr>
            <a:xfrm>
              <a:off x="6084168" y="383480"/>
              <a:ext cx="2728727" cy="1440160"/>
            </a:xfrm>
            <a:prstGeom prst="cloudCallout">
              <a:avLst>
                <a:gd name="adj1" fmla="val 23954"/>
                <a:gd name="adj2" fmla="val 7928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100" dirty="0" smtClean="0">
                  <a:solidFill>
                    <a:schemeClr val="tx2"/>
                  </a:solidFill>
                  <a:latin typeface="+mj-lt"/>
                </a:rPr>
                <a:t>Hm, Máňa píše. …</a:t>
              </a:r>
            </a:p>
            <a:p>
              <a:pPr algn="ctr"/>
              <a:r>
                <a:rPr lang="cs-CZ" sz="1100" dirty="0" smtClean="0">
                  <a:solidFill>
                    <a:schemeClr val="tx2"/>
                  </a:solidFill>
                  <a:latin typeface="+mj-lt"/>
                </a:rPr>
                <a:t>Zajímavé informace</a:t>
              </a:r>
              <a:br>
                <a:rPr lang="cs-CZ" sz="1100" dirty="0" smtClean="0">
                  <a:solidFill>
                    <a:schemeClr val="tx2"/>
                  </a:solidFill>
                  <a:latin typeface="+mj-lt"/>
                </a:rPr>
              </a:br>
              <a:r>
                <a:rPr lang="cs-CZ" sz="1100" dirty="0" smtClean="0">
                  <a:solidFill>
                    <a:schemeClr val="tx2"/>
                  </a:solidFill>
                  <a:latin typeface="+mj-lt"/>
                </a:rPr>
                <a:t>o dotykovém ovládání </a:t>
              </a:r>
              <a:br>
                <a:rPr lang="cs-CZ" sz="1100" dirty="0" smtClean="0">
                  <a:solidFill>
                    <a:schemeClr val="tx2"/>
                  </a:solidFill>
                  <a:latin typeface="+mj-lt"/>
                </a:rPr>
              </a:br>
              <a:r>
                <a:rPr lang="cs-CZ" sz="1100" dirty="0" smtClean="0">
                  <a:solidFill>
                    <a:schemeClr val="tx2"/>
                  </a:solidFill>
                  <a:latin typeface="+mj-lt"/>
                </a:rPr>
                <a:t>v budoucnosti. </a:t>
              </a:r>
              <a:endParaRPr lang="cs-CZ" dirty="0">
                <a:solidFill>
                  <a:sysClr val="windowText" lastClr="000000"/>
                </a:solidFill>
              </a:endParaRPr>
            </a:p>
          </p:txBody>
        </p:sp>
        <p:cxnSp>
          <p:nvCxnSpPr>
            <p:cNvPr id="30" name="Přímá spojnice se šipkou 29"/>
            <p:cNvCxnSpPr/>
            <p:nvPr/>
          </p:nvCxnSpPr>
          <p:spPr>
            <a:xfrm>
              <a:off x="5114082" y="4868107"/>
              <a:ext cx="61004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4" name="Obdélníkový popisek 33"/>
            <p:cNvSpPr/>
            <p:nvPr/>
          </p:nvSpPr>
          <p:spPr>
            <a:xfrm>
              <a:off x="6882195" y="3459766"/>
              <a:ext cx="1464698" cy="648072"/>
            </a:xfrm>
            <a:prstGeom prst="wedgeRectCallout">
              <a:avLst>
                <a:gd name="adj1" fmla="val -20953"/>
                <a:gd name="adj2" fmla="val 450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100" dirty="0" smtClean="0">
                  <a:solidFill>
                    <a:schemeClr val="tx2"/>
                  </a:solidFill>
                  <a:latin typeface="+mj-lt"/>
                </a:rPr>
                <a:t>Převedení do srozumitelného kódu pro příjemce</a:t>
              </a:r>
              <a:endParaRPr lang="cs-CZ" sz="1100" dirty="0">
                <a:solidFill>
                  <a:schemeClr val="tx2"/>
                </a:solidFill>
                <a:latin typeface="+mj-lt"/>
              </a:endParaRPr>
            </a:p>
          </p:txBody>
        </p:sp>
        <p:cxnSp>
          <p:nvCxnSpPr>
            <p:cNvPr id="37" name="Přímá spojnice se šipkou 36"/>
            <p:cNvCxnSpPr/>
            <p:nvPr/>
          </p:nvCxnSpPr>
          <p:spPr>
            <a:xfrm flipV="1">
              <a:off x="6844177" y="4175909"/>
              <a:ext cx="620772" cy="3445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5" name="TextovéPole 34"/>
            <p:cNvSpPr txBox="1"/>
            <p:nvPr/>
          </p:nvSpPr>
          <p:spPr>
            <a:xfrm>
              <a:off x="1929854" y="6093295"/>
              <a:ext cx="3067210" cy="276999"/>
            </a:xfrm>
            <a:prstGeom prst="rect">
              <a:avLst/>
            </a:prstGeom>
            <a:noFill/>
          </p:spPr>
          <p:txBody>
            <a:bodyPr wrap="square" rtlCol="0">
              <a:spAutoFit/>
            </a:bodyPr>
            <a:lstStyle/>
            <a:p>
              <a:r>
                <a:rPr lang="cs-CZ" sz="1200" dirty="0" smtClean="0">
                  <a:latin typeface="+mj-lt"/>
                </a:rPr>
                <a:t>Znaky převedeny  do binárního kódu ,</a:t>
              </a:r>
              <a:endParaRPr lang="cs-CZ" sz="1200" dirty="0">
                <a:latin typeface="+mj-lt"/>
              </a:endParaRPr>
            </a:p>
          </p:txBody>
        </p:sp>
        <p:cxnSp>
          <p:nvCxnSpPr>
            <p:cNvPr id="42" name="Přímá spojnice se šipkou 41"/>
            <p:cNvCxnSpPr/>
            <p:nvPr/>
          </p:nvCxnSpPr>
          <p:spPr>
            <a:xfrm>
              <a:off x="1496650" y="3402866"/>
              <a:ext cx="710785" cy="12497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sp>
        <p:nvSpPr>
          <p:cNvPr id="10" name="Zástupný symbol pro zápatí 9"/>
          <p:cNvSpPr>
            <a:spLocks noGrp="1"/>
          </p:cNvSpPr>
          <p:nvPr>
            <p:ph type="ftr" sz="quarter" idx="11"/>
          </p:nvPr>
        </p:nvSpPr>
        <p:spPr/>
        <p:txBody>
          <a:bodyPr/>
          <a:lstStyle/>
          <a:p>
            <a:endParaRPr lang="cs-CZ" dirty="0"/>
          </a:p>
        </p:txBody>
      </p:sp>
      <p:sp>
        <p:nvSpPr>
          <p:cNvPr id="13" name="Zástupný symbol pro číslo snímku 12"/>
          <p:cNvSpPr>
            <a:spLocks noGrp="1"/>
          </p:cNvSpPr>
          <p:nvPr>
            <p:ph type="sldNum" sz="quarter" idx="12"/>
          </p:nvPr>
        </p:nvSpPr>
        <p:spPr/>
        <p:txBody>
          <a:bodyPr/>
          <a:lstStyle/>
          <a:p>
            <a:fld id="{53BB6C58-C12F-4DD0-97D5-45BF05D36EAA}" type="slidenum">
              <a:rPr lang="cs-CZ" smtClean="0"/>
              <a:t>7</a:t>
            </a:fld>
            <a:endParaRPr lang="cs-CZ" dirty="0"/>
          </a:p>
        </p:txBody>
      </p:sp>
    </p:spTree>
    <p:extLst>
      <p:ext uri="{BB962C8B-B14F-4D97-AF65-F5344CB8AC3E}">
        <p14:creationId xmlns:p14="http://schemas.microsoft.com/office/powerpoint/2010/main" val="2355461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none" dirty="0" smtClean="0"/>
              <a:t>Informace – obecně</a:t>
            </a:r>
            <a:endParaRPr lang="cs-CZ" b="1" cap="none" dirty="0"/>
          </a:p>
        </p:txBody>
      </p:sp>
      <p:sp>
        <p:nvSpPr>
          <p:cNvPr id="3" name="Zástupný symbol pro obsah 2"/>
          <p:cNvSpPr>
            <a:spLocks noGrp="1"/>
          </p:cNvSpPr>
          <p:nvPr>
            <p:ph idx="1"/>
          </p:nvPr>
        </p:nvSpPr>
        <p:spPr/>
        <p:txBody>
          <a:bodyPr>
            <a:noAutofit/>
          </a:bodyPr>
          <a:lstStyle/>
          <a:p>
            <a:pPr marL="0" indent="0">
              <a:buNone/>
            </a:pPr>
            <a:endParaRPr lang="cs-CZ" sz="1800" b="1" dirty="0" smtClean="0">
              <a:latin typeface="+mj-lt"/>
            </a:endParaRPr>
          </a:p>
          <a:p>
            <a:pPr marL="0" indent="0">
              <a:buNone/>
            </a:pPr>
            <a:r>
              <a:rPr lang="cs-CZ" sz="1800" b="1" dirty="0" smtClean="0">
                <a:latin typeface="+mj-lt"/>
              </a:rPr>
              <a:t>I</a:t>
            </a:r>
            <a:r>
              <a:rPr lang="pl-PL" sz="1800" b="1" dirty="0">
                <a:latin typeface="+mj-lt"/>
              </a:rPr>
              <a:t>nformace je sdělitelný poznatek, který </a:t>
            </a:r>
            <a:r>
              <a:rPr lang="cs-CZ" sz="1800" b="1" dirty="0">
                <a:latin typeface="+mj-lt"/>
              </a:rPr>
              <a:t>má smysl a snižuje nejistotu. </a:t>
            </a:r>
          </a:p>
          <a:p>
            <a:pPr marL="0" indent="0">
              <a:buNone/>
            </a:pPr>
            <a:endParaRPr lang="cs-CZ" sz="1800" i="1" dirty="0" smtClean="0">
              <a:latin typeface="+mj-lt"/>
            </a:endParaRPr>
          </a:p>
          <a:p>
            <a:pPr marL="0" indent="0">
              <a:buNone/>
            </a:pPr>
            <a:r>
              <a:rPr lang="cs-CZ" sz="1800" b="1" dirty="0" smtClean="0">
                <a:latin typeface="+mj-lt"/>
              </a:rPr>
              <a:t>Obsah </a:t>
            </a:r>
            <a:r>
              <a:rPr lang="cs-CZ" sz="1800" b="1" dirty="0">
                <a:latin typeface="+mj-lt"/>
              </a:rPr>
              <a:t>procesu lidské komunikace, odevzdávání a přijímání oznámení, jejich přenos osobním kontaktem, zvukem, signálem a prostředky masové </a:t>
            </a:r>
            <a:r>
              <a:rPr lang="cs-CZ" sz="1800" b="1" dirty="0" smtClean="0">
                <a:latin typeface="+mj-lt"/>
              </a:rPr>
              <a:t>komunikace.</a:t>
            </a:r>
            <a:endParaRPr lang="cs-CZ" sz="1800" b="1" dirty="0">
              <a:latin typeface="+mj-lt"/>
            </a:endParaRPr>
          </a:p>
          <a:p>
            <a:pPr marL="0" indent="0">
              <a:buNone/>
            </a:pPr>
            <a:endParaRPr lang="cs-CZ" sz="1800" i="1" dirty="0" smtClean="0">
              <a:latin typeface="+mj-lt"/>
            </a:endParaRPr>
          </a:p>
          <a:p>
            <a:pPr marL="0" indent="0">
              <a:buNone/>
            </a:pPr>
            <a:r>
              <a:rPr lang="cs-CZ" sz="1800" i="1" dirty="0" smtClean="0">
                <a:latin typeface="+mj-lt"/>
              </a:rPr>
              <a:t>Za informaci můžeme považovat:</a:t>
            </a:r>
            <a:endParaRPr lang="cs-CZ" sz="1800" i="1" dirty="0">
              <a:latin typeface="+mj-lt"/>
            </a:endParaRPr>
          </a:p>
          <a:p>
            <a:pPr marL="0" lvl="0" indent="0">
              <a:spcBef>
                <a:spcPts val="0"/>
              </a:spcBef>
              <a:buClr>
                <a:srgbClr val="94C600"/>
              </a:buClr>
              <a:buNone/>
            </a:pPr>
            <a:r>
              <a:rPr lang="cs-CZ" sz="1800" b="1" dirty="0" smtClean="0">
                <a:latin typeface="+mj-lt"/>
              </a:rPr>
              <a:t>Zprávu </a:t>
            </a:r>
            <a:r>
              <a:rPr lang="cs-CZ" sz="1800" b="1" dirty="0">
                <a:latin typeface="+mj-lt"/>
              </a:rPr>
              <a:t>o neznámých skutečnostech. </a:t>
            </a:r>
            <a:r>
              <a:rPr lang="cs-CZ" sz="1800" b="1" dirty="0">
                <a:solidFill>
                  <a:srgbClr val="3E3D2D"/>
                </a:solidFill>
                <a:latin typeface="Century Gothic"/>
              </a:rPr>
              <a:t>Zprávy mohou mít formu řeči, obrazu, písmen, číslic atd. </a:t>
            </a:r>
            <a:r>
              <a:rPr lang="cs-CZ" sz="1800" b="1" dirty="0" smtClean="0">
                <a:latin typeface="+mj-lt"/>
              </a:rPr>
              <a:t/>
            </a:r>
            <a:br>
              <a:rPr lang="cs-CZ" sz="1800" b="1" dirty="0" smtClean="0">
                <a:latin typeface="+mj-lt"/>
              </a:rPr>
            </a:br>
            <a:r>
              <a:rPr lang="cs-CZ" sz="1800" b="1" dirty="0" smtClean="0">
                <a:latin typeface="+mj-lt"/>
              </a:rPr>
              <a:t>Vědění</a:t>
            </a:r>
            <a:r>
              <a:rPr lang="cs-CZ" sz="1800" b="1" dirty="0">
                <a:latin typeface="+mj-lt"/>
              </a:rPr>
              <a:t>, které lze předávat, jako obsah zprávy či sdělení</a:t>
            </a:r>
            <a:r>
              <a:rPr lang="cs-CZ" sz="1800" b="1" dirty="0" smtClean="0">
                <a:latin typeface="+mj-lt"/>
              </a:rPr>
              <a:t>. </a:t>
            </a:r>
            <a:br>
              <a:rPr lang="cs-CZ" sz="1800" b="1" dirty="0" smtClean="0">
                <a:latin typeface="+mj-lt"/>
              </a:rPr>
            </a:br>
            <a:r>
              <a:rPr lang="cs-CZ" sz="1800" b="1" dirty="0" smtClean="0">
                <a:latin typeface="+mj-lt"/>
              </a:rPr>
              <a:t>Význam</a:t>
            </a:r>
            <a:r>
              <a:rPr lang="cs-CZ" sz="1800" b="1" dirty="0">
                <a:latin typeface="+mj-lt"/>
              </a:rPr>
              <a:t>, který člověk přisuzuje datům</a:t>
            </a:r>
            <a:r>
              <a:rPr lang="cs-CZ" sz="1800" b="1" dirty="0" smtClean="0">
                <a:latin typeface="+mj-lt"/>
              </a:rPr>
              <a:t>. </a:t>
            </a:r>
          </a:p>
          <a:p>
            <a:pPr marL="0" indent="0">
              <a:spcBef>
                <a:spcPts val="0"/>
              </a:spcBef>
              <a:buNone/>
            </a:pPr>
            <a:r>
              <a:rPr lang="cs-CZ" sz="1800" b="1" dirty="0" smtClean="0">
                <a:latin typeface="+mj-lt"/>
              </a:rPr>
              <a:t>Zdroj znalostí potřebných k </a:t>
            </a:r>
            <a:r>
              <a:rPr lang="cs-CZ" sz="1800" b="1" dirty="0">
                <a:latin typeface="+mj-lt"/>
              </a:rPr>
              <a:t>rozhodování.</a:t>
            </a:r>
            <a:r>
              <a:rPr lang="cs-CZ" sz="1800" b="1" dirty="0" smtClean="0">
                <a:latin typeface="+mj-lt"/>
              </a:rPr>
              <a:t> </a:t>
            </a:r>
          </a:p>
          <a:p>
            <a:pPr marL="0" indent="0">
              <a:spcBef>
                <a:spcPts val="0"/>
              </a:spcBef>
              <a:buNone/>
            </a:pPr>
            <a:r>
              <a:rPr lang="cs-CZ" sz="1800" b="1" dirty="0" smtClean="0">
                <a:latin typeface="+mj-lt"/>
              </a:rPr>
              <a:t>…</a:t>
            </a:r>
            <a:endParaRPr lang="cs-CZ" sz="1800" b="1" dirty="0">
              <a:latin typeface="+mj-lt"/>
            </a:endParaRPr>
          </a:p>
        </p:txBody>
      </p:sp>
      <p:pic>
        <p:nvPicPr>
          <p:cNvPr id="1026" name="Picture 2" descr="C:\Documents and Settings\pchalkova\Local Settings\Temporary Internet Files\Content.IE5\GWQ8DAFX\MC90023150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4725144"/>
            <a:ext cx="1231680" cy="1440000"/>
          </a:xfrm>
          <a:prstGeom prst="rect">
            <a:avLst/>
          </a:prstGeom>
          <a:noFill/>
          <a:extLst>
            <a:ext uri="{909E8E84-426E-40DD-AFC4-6F175D3DCCD1}">
              <a14:hiddenFill xmlns:a14="http://schemas.microsoft.com/office/drawing/2010/main">
                <a:solidFill>
                  <a:srgbClr val="FFFFFF"/>
                </a:solidFill>
              </a14:hiddenFill>
            </a:ext>
          </a:extLst>
        </p:spPr>
      </p:pic>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53BB6C58-C12F-4DD0-97D5-45BF05D36EAA}" type="slidenum">
              <a:rPr lang="cs-CZ" smtClean="0"/>
              <a:t>8</a:t>
            </a:fld>
            <a:endParaRPr lang="cs-CZ" dirty="0"/>
          </a:p>
        </p:txBody>
      </p:sp>
    </p:spTree>
    <p:extLst>
      <p:ext uri="{BB962C8B-B14F-4D97-AF65-F5344CB8AC3E}">
        <p14:creationId xmlns:p14="http://schemas.microsoft.com/office/powerpoint/2010/main" val="945331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none" dirty="0"/>
              <a:t>Informace z pohledu Informatiky</a:t>
            </a:r>
          </a:p>
        </p:txBody>
      </p:sp>
      <p:sp>
        <p:nvSpPr>
          <p:cNvPr id="3" name="Zástupný symbol pro obsah 2"/>
          <p:cNvSpPr>
            <a:spLocks noGrp="1"/>
          </p:cNvSpPr>
          <p:nvPr>
            <p:ph idx="1"/>
          </p:nvPr>
        </p:nvSpPr>
        <p:spPr/>
        <p:txBody>
          <a:bodyPr>
            <a:normAutofit/>
          </a:bodyPr>
          <a:lstStyle/>
          <a:p>
            <a:pPr marL="114300" indent="0">
              <a:buNone/>
            </a:pPr>
            <a:r>
              <a:rPr lang="cs-CZ" dirty="0" smtClean="0"/>
              <a:t> 	</a:t>
            </a:r>
          </a:p>
          <a:p>
            <a:pPr marL="114300" indent="0">
              <a:buNone/>
            </a:pPr>
            <a:r>
              <a:rPr lang="cs-CZ" b="1" dirty="0" smtClean="0">
                <a:latin typeface="+mj-lt"/>
              </a:rPr>
              <a:t>Představuje </a:t>
            </a:r>
            <a:r>
              <a:rPr lang="cs-CZ" b="1" dirty="0">
                <a:latin typeface="+mj-lt"/>
              </a:rPr>
              <a:t>kódovaná data, která lze vysílat, přijímat, uchovávat a zpracovávat technickými prostředky. </a:t>
            </a:r>
            <a:endParaRPr lang="cs-CZ" b="1" dirty="0" smtClean="0">
              <a:latin typeface="+mj-lt"/>
            </a:endParaRPr>
          </a:p>
          <a:p>
            <a:pPr marL="114300" indent="0">
              <a:buNone/>
            </a:pPr>
            <a:endParaRPr lang="cs-CZ" b="1" dirty="0">
              <a:latin typeface="+mj-lt"/>
            </a:endParaRPr>
          </a:p>
          <a:p>
            <a:pPr marL="114300" indent="0">
              <a:buNone/>
            </a:pPr>
            <a:r>
              <a:rPr lang="cs-CZ" b="1" dirty="0" smtClean="0">
                <a:latin typeface="+mj-lt"/>
              </a:rPr>
              <a:t>Množství </a:t>
            </a:r>
            <a:r>
              <a:rPr lang="cs-CZ" b="1" dirty="0">
                <a:latin typeface="+mj-lt"/>
              </a:rPr>
              <a:t>informace je rozdíl mezi neurčitostí (entropií) informace před a po zprávě. </a:t>
            </a:r>
          </a:p>
          <a:p>
            <a:pPr marL="114300" indent="0">
              <a:buNone/>
            </a:pPr>
            <a:endParaRPr lang="cs-CZ" b="1" dirty="0" smtClean="0">
              <a:latin typeface="+mj-lt"/>
            </a:endParaRPr>
          </a:p>
          <a:p>
            <a:pPr marL="114300" indent="0">
              <a:buNone/>
            </a:pPr>
            <a:r>
              <a:rPr lang="cs-CZ" b="1" dirty="0" smtClean="0">
                <a:latin typeface="+mj-lt"/>
              </a:rPr>
              <a:t>Nosičem </a:t>
            </a:r>
            <a:r>
              <a:rPr lang="cs-CZ" b="1" dirty="0">
                <a:latin typeface="+mj-lt"/>
              </a:rPr>
              <a:t>informace je </a:t>
            </a:r>
            <a:r>
              <a:rPr lang="cs-CZ" b="1" dirty="0" smtClean="0">
                <a:latin typeface="+mj-lt"/>
              </a:rPr>
              <a:t>signál.</a:t>
            </a:r>
          </a:p>
          <a:p>
            <a:pPr marL="114300" indent="0">
              <a:buNone/>
            </a:pPr>
            <a:endParaRPr lang="cs-CZ" b="1" dirty="0" smtClean="0">
              <a:latin typeface="+mj-lt"/>
            </a:endParaRPr>
          </a:p>
          <a:p>
            <a:pPr marL="114300" indent="0">
              <a:buNone/>
            </a:pPr>
            <a:r>
              <a:rPr lang="cs-CZ" b="1" dirty="0" smtClean="0">
                <a:latin typeface="+mj-lt"/>
              </a:rPr>
              <a:t>Nejmenší jednotkou informace je 1 bit.</a:t>
            </a:r>
            <a:endParaRPr lang="cs-CZ" b="1" dirty="0">
              <a:latin typeface="+mj-lt"/>
            </a:endParaRPr>
          </a:p>
          <a:p>
            <a:pPr marL="609600" indent="-609600"/>
            <a:endParaRPr lang="cs-CZ" b="1" dirty="0" smtClean="0">
              <a:latin typeface="+mj-lt"/>
            </a:endParaRPr>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53BB6C58-C12F-4DD0-97D5-45BF05D36EAA}" type="slidenum">
              <a:rPr lang="cs-CZ" smtClean="0"/>
              <a:t>9</a:t>
            </a:fld>
            <a:endParaRPr lang="cs-CZ" dirty="0"/>
          </a:p>
        </p:txBody>
      </p:sp>
    </p:spTree>
    <p:extLst>
      <p:ext uri="{BB962C8B-B14F-4D97-AF65-F5344CB8AC3E}">
        <p14:creationId xmlns:p14="http://schemas.microsoft.com/office/powerpoint/2010/main" val="35719354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ékárn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Exekutivní">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ékárn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1598</TotalTime>
  <Words>389</Words>
  <Application>Microsoft Office PowerPoint</Application>
  <PresentationFormat>Předvádění na obrazovce (4:3)</PresentationFormat>
  <Paragraphs>110</Paragraphs>
  <Slides>10</Slides>
  <Notes>3</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Lékárna</vt:lpstr>
      <vt:lpstr>Prezentace aplikace PowerPoint</vt:lpstr>
      <vt:lpstr>informace,  práce s informacemi</vt:lpstr>
      <vt:lpstr>Malý úkol na úvod</vt:lpstr>
      <vt:lpstr>Otázky</vt:lpstr>
      <vt:lpstr>Odpovědi – co s nimi?</vt:lpstr>
      <vt:lpstr>Informace</vt:lpstr>
      <vt:lpstr>Příklad</vt:lpstr>
      <vt:lpstr>Informace – obecně</vt:lpstr>
      <vt:lpstr>Informace z pohledu Informatiky</vt:lpstr>
      <vt:lpstr>Použitá literatura a internetové zdroje</vt:lpstr>
    </vt:vector>
  </TitlesOfParts>
  <Company>SOU obchodní</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Informační zdroje, elektronická komunikace, komunikační a přenosové možnosti Internetu  informace, práce s informacemi</dc:title>
  <dc:creator>Pchalkova Lenka 1, SŠ obchodní Ostrava</dc:creator>
  <cp:lastModifiedBy>Pchalkova Lenka 1, SŠ obchodní Ostrava</cp:lastModifiedBy>
  <cp:revision>144</cp:revision>
  <dcterms:created xsi:type="dcterms:W3CDTF">2012-09-23T18:13:48Z</dcterms:created>
  <dcterms:modified xsi:type="dcterms:W3CDTF">2013-06-14T09:15:57Z</dcterms:modified>
</cp:coreProperties>
</file>