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95" r:id="rId2"/>
    <p:sldId id="256" r:id="rId3"/>
    <p:sldId id="281" r:id="rId4"/>
    <p:sldId id="293" r:id="rId5"/>
    <p:sldId id="282" r:id="rId6"/>
    <p:sldId id="294" r:id="rId7"/>
    <p:sldId id="292" r:id="rId8"/>
    <p:sldId id="278" r:id="rId9"/>
    <p:sldId id="296" r:id="rId10"/>
    <p:sldId id="297" r:id="rId11"/>
    <p:sldId id="28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2" autoAdjust="0"/>
    <p:restoredTop sz="94660"/>
  </p:normalViewPr>
  <p:slideViewPr>
    <p:cSldViewPr>
      <p:cViewPr>
        <p:scale>
          <a:sx n="84" d="100"/>
          <a:sy n="84" d="100"/>
        </p:scale>
        <p:origin x="-1674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7D798-2705-4850-8CDA-F9A61718061C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C37D4-8CC7-4BA1-8DD2-8015C95C169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309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7609D-4904-4625-976B-CB92CF32AFCA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3BB6C58-C12F-4DD0-97D5-45BF05D36EAA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7609D-4904-4625-976B-CB92CF32AFCA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6C58-C12F-4DD0-97D5-45BF05D36EA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7609D-4904-4625-976B-CB92CF32AFCA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6C58-C12F-4DD0-97D5-45BF05D36EA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7609D-4904-4625-976B-CB92CF32AFCA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6C58-C12F-4DD0-97D5-45BF05D36EA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7609D-4904-4625-976B-CB92CF32AFCA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6C58-C12F-4DD0-97D5-45BF05D36EAA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7609D-4904-4625-976B-CB92CF32AFCA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6C58-C12F-4DD0-97D5-45BF05D36EA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7609D-4904-4625-976B-CB92CF32AFCA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6C58-C12F-4DD0-97D5-45BF05D36EA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7609D-4904-4625-976B-CB92CF32AFCA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6C58-C12F-4DD0-97D5-45BF05D36EA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7609D-4904-4625-976B-CB92CF32AFCA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6C58-C12F-4DD0-97D5-45BF05D36EA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7609D-4904-4625-976B-CB92CF32AFCA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6C58-C12F-4DD0-97D5-45BF05D36EAA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7609D-4904-4625-976B-CB92CF32AFCA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6C58-C12F-4DD0-97D5-45BF05D36EAA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D07609D-4904-4625-976B-CB92CF32AFCA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3BB6C58-C12F-4DD0-97D5-45BF05D36EAA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ni.cz/tsp/kritick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2"/>
          <p:cNvSpPr txBox="1">
            <a:spLocks/>
          </p:cNvSpPr>
          <p:nvPr/>
        </p:nvSpPr>
        <p:spPr>
          <a:xfrm>
            <a:off x="680073" y="1382228"/>
            <a:ext cx="7632848" cy="48245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b="1" dirty="0" smtClean="0">
                <a:solidFill>
                  <a:schemeClr val="tx1"/>
                </a:solidFill>
              </a:rPr>
              <a:t>Výukový materiál v rámci projektu OPVK 1.5 Peníze středním školám</a:t>
            </a:r>
            <a:br>
              <a:rPr lang="cs-CZ" sz="1400" b="1" dirty="0" smtClean="0">
                <a:solidFill>
                  <a:schemeClr val="tx1"/>
                </a:solidFill>
              </a:rPr>
            </a:br>
            <a:r>
              <a:rPr lang="cs-CZ" sz="1400" b="1" dirty="0" smtClean="0">
                <a:solidFill>
                  <a:schemeClr val="tx1"/>
                </a:solidFill>
              </a:rPr>
              <a:t/>
            </a:r>
            <a:br>
              <a:rPr lang="cs-CZ" sz="1400" b="1" dirty="0" smtClean="0">
                <a:solidFill>
                  <a:schemeClr val="tx1"/>
                </a:solidFill>
              </a:rPr>
            </a:br>
            <a:r>
              <a:rPr lang="cs-CZ" sz="1400" b="1" dirty="0" smtClean="0">
                <a:solidFill>
                  <a:schemeClr val="tx1"/>
                </a:solidFill>
              </a:rPr>
              <a:t>Číslo projektu:		CZ.1.07/1.5.00/34.0883 </a:t>
            </a:r>
            <a:br>
              <a:rPr lang="cs-CZ" sz="1400" b="1" dirty="0" smtClean="0">
                <a:solidFill>
                  <a:schemeClr val="tx1"/>
                </a:solidFill>
              </a:rPr>
            </a:br>
            <a:r>
              <a:rPr lang="cs-CZ" sz="1400" b="1" dirty="0" smtClean="0">
                <a:solidFill>
                  <a:schemeClr val="tx1"/>
                </a:solidFill>
              </a:rPr>
              <a:t>Název projektu:		Rozvoj vzdělanosti</a:t>
            </a:r>
            <a:br>
              <a:rPr lang="cs-CZ" sz="1400" b="1" dirty="0" smtClean="0">
                <a:solidFill>
                  <a:schemeClr val="tx1"/>
                </a:solidFill>
              </a:rPr>
            </a:br>
            <a:r>
              <a:rPr lang="cs-CZ" sz="1400" b="1" dirty="0" smtClean="0">
                <a:solidFill>
                  <a:schemeClr val="tx1"/>
                </a:solidFill>
              </a:rPr>
              <a:t>Číslo šablony:   		III/2</a:t>
            </a:r>
            <a:br>
              <a:rPr lang="cs-CZ" sz="1400" b="1" dirty="0" smtClean="0">
                <a:solidFill>
                  <a:schemeClr val="tx1"/>
                </a:solidFill>
              </a:rPr>
            </a:br>
            <a:r>
              <a:rPr lang="cs-CZ" sz="1400" b="1" dirty="0" smtClean="0">
                <a:solidFill>
                  <a:schemeClr val="tx1"/>
                </a:solidFill>
              </a:rPr>
              <a:t>Datum vytvoření:	</a:t>
            </a:r>
            <a:r>
              <a:rPr lang="cs-CZ" sz="1400" b="1" smtClean="0">
                <a:solidFill>
                  <a:schemeClr val="tx1"/>
                </a:solidFill>
              </a:rPr>
              <a:t>	16.10</a:t>
            </a:r>
            <a:r>
              <a:rPr lang="cs-CZ" sz="1400" b="1" dirty="0" smtClean="0">
                <a:solidFill>
                  <a:schemeClr val="tx1"/>
                </a:solidFill>
              </a:rPr>
              <a:t>. 2012</a:t>
            </a:r>
            <a:br>
              <a:rPr lang="cs-CZ" sz="1400" b="1" dirty="0" smtClean="0">
                <a:solidFill>
                  <a:schemeClr val="tx1"/>
                </a:solidFill>
              </a:rPr>
            </a:br>
            <a:r>
              <a:rPr lang="cs-CZ" sz="1400" b="1" dirty="0" smtClean="0">
                <a:solidFill>
                  <a:schemeClr val="tx1"/>
                </a:solidFill>
              </a:rPr>
              <a:t>Autor:			Mgr. Lenka Pchálková</a:t>
            </a:r>
            <a:br>
              <a:rPr lang="cs-CZ" sz="1400" b="1" dirty="0" smtClean="0">
                <a:solidFill>
                  <a:schemeClr val="tx1"/>
                </a:solidFill>
              </a:rPr>
            </a:br>
            <a:r>
              <a:rPr lang="cs-CZ" sz="1400" b="1" dirty="0" smtClean="0">
                <a:solidFill>
                  <a:schemeClr val="tx1"/>
                </a:solidFill>
              </a:rPr>
              <a:t>Určeno pro předmět:	Informační a komunikační technologie </a:t>
            </a:r>
            <a:br>
              <a:rPr lang="cs-CZ" sz="1400" b="1" dirty="0" smtClean="0">
                <a:solidFill>
                  <a:schemeClr val="tx1"/>
                </a:solidFill>
              </a:rPr>
            </a:br>
            <a:r>
              <a:rPr lang="cs-CZ" sz="1400" b="1" dirty="0" smtClean="0">
                <a:solidFill>
                  <a:schemeClr val="tx1"/>
                </a:solidFill>
              </a:rPr>
              <a:t>Tematická oblast:	 	Informační zdroje, elektronická komunikace, 				komunikační a přenosové možnosti Internetu</a:t>
            </a:r>
            <a:br>
              <a:rPr lang="cs-CZ" sz="1400" b="1" dirty="0" smtClean="0">
                <a:solidFill>
                  <a:schemeClr val="tx1"/>
                </a:solidFill>
              </a:rPr>
            </a:br>
            <a:r>
              <a:rPr lang="cs-CZ" sz="1400" b="1" dirty="0" smtClean="0">
                <a:solidFill>
                  <a:schemeClr val="tx1"/>
                </a:solidFill>
              </a:rPr>
              <a:t>Obor vzdělání:		Obchodník (66-41-L/01) 2. ročník</a:t>
            </a:r>
            <a:br>
              <a:rPr lang="cs-CZ" sz="1400" b="1" dirty="0" smtClean="0">
                <a:solidFill>
                  <a:schemeClr val="tx1"/>
                </a:solidFill>
              </a:rPr>
            </a:br>
            <a:r>
              <a:rPr lang="cs-CZ" sz="1400" b="1" dirty="0" smtClean="0">
                <a:solidFill>
                  <a:schemeClr val="tx1"/>
                </a:solidFill>
              </a:rPr>
              <a:t>                                            </a:t>
            </a:r>
            <a:br>
              <a:rPr lang="cs-CZ" sz="1400" b="1" dirty="0" smtClean="0">
                <a:solidFill>
                  <a:schemeClr val="tx1"/>
                </a:solidFill>
              </a:rPr>
            </a:br>
            <a:r>
              <a:rPr lang="cs-CZ" sz="1400" b="1" dirty="0" smtClean="0">
                <a:solidFill>
                  <a:schemeClr val="tx1"/>
                </a:solidFill>
              </a:rPr>
              <a:t>Název výukového materiálu:  Prezentace Informace, informační zdroje</a:t>
            </a:r>
            <a:r>
              <a:rPr lang="cs-CZ" sz="1400" b="1" dirty="0">
                <a:solidFill>
                  <a:schemeClr val="tx1"/>
                </a:solidFill>
              </a:rPr>
              <a:t>	</a:t>
            </a:r>
            <a:r>
              <a:rPr lang="cs-CZ" sz="1400" b="1" dirty="0" smtClean="0">
                <a:solidFill>
                  <a:schemeClr val="tx1"/>
                </a:solidFill>
              </a:rPr>
              <a:t>		</a:t>
            </a:r>
          </a:p>
          <a:p>
            <a:pPr algn="l"/>
            <a:r>
              <a:rPr lang="cs-CZ" sz="1400" b="1" dirty="0" smtClean="0">
                <a:solidFill>
                  <a:schemeClr val="tx1"/>
                </a:solidFill>
              </a:rPr>
              <a:t>Popis využití:  Žák si upřesní význam pojmu informace, vlastnosti informace, kritické myšlení. na webu Masarykovy univerzity</a:t>
            </a:r>
            <a:r>
              <a:rPr lang="cs-CZ" sz="1400" b="1" dirty="0">
                <a:solidFill>
                  <a:schemeClr val="tx1"/>
                </a:solidFill>
              </a:rPr>
              <a:t> </a:t>
            </a:r>
            <a:r>
              <a:rPr lang="cs-CZ" sz="1400" b="1" dirty="0" smtClean="0">
                <a:solidFill>
                  <a:schemeClr val="tx1"/>
                </a:solidFill>
              </a:rPr>
              <a:t>si ověří kritické myšlení Odkaz na snímku č.5. </a:t>
            </a:r>
          </a:p>
          <a:p>
            <a:pPr algn="l"/>
            <a:endParaRPr lang="cs-CZ" sz="1400" b="1" dirty="0" smtClean="0">
              <a:solidFill>
                <a:schemeClr val="tx1"/>
              </a:solidFill>
            </a:endParaRPr>
          </a:p>
          <a:p>
            <a:pPr algn="l"/>
            <a:r>
              <a:rPr lang="cs-CZ" sz="1400" b="1" dirty="0" smtClean="0">
                <a:solidFill>
                  <a:schemeClr val="tx1"/>
                </a:solidFill>
              </a:rPr>
              <a:t>Čas:  40 minut</a:t>
            </a:r>
            <a:br>
              <a:rPr lang="cs-CZ" sz="1400" b="1" dirty="0" smtClean="0">
                <a:solidFill>
                  <a:schemeClr val="tx1"/>
                </a:solidFill>
              </a:rPr>
            </a:br>
            <a:r>
              <a:rPr lang="cs-CZ" sz="1400" b="1" dirty="0" smtClean="0">
                <a:solidFill>
                  <a:schemeClr val="tx1"/>
                </a:solidFill>
              </a:rPr>
              <a:t/>
            </a:r>
            <a:br>
              <a:rPr lang="cs-CZ" sz="1400" b="1" dirty="0" smtClean="0">
                <a:solidFill>
                  <a:schemeClr val="tx1"/>
                </a:solidFill>
              </a:rPr>
            </a:br>
            <a:r>
              <a:rPr lang="cs-CZ" sz="1400" b="1" dirty="0" smtClean="0">
                <a:solidFill>
                  <a:schemeClr val="tx1"/>
                </a:solidFill>
              </a:rPr>
              <a:t/>
            </a:r>
            <a:br>
              <a:rPr lang="cs-CZ" sz="1400" b="1" dirty="0" smtClean="0">
                <a:solidFill>
                  <a:schemeClr val="tx1"/>
                </a:solidFill>
              </a:rPr>
            </a:b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16015" y="476672"/>
            <a:ext cx="359690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1600" b="1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V</a:t>
            </a:r>
            <a:r>
              <a:rPr lang="en-US" sz="16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Y_32_INOVACE_</a:t>
            </a:r>
            <a:r>
              <a:rPr lang="cs-CZ" sz="16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IKTO2</a:t>
            </a:r>
            <a:r>
              <a:rPr lang="en-US" sz="16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_</a:t>
            </a:r>
            <a:r>
              <a:rPr lang="cs-CZ" sz="16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02</a:t>
            </a:r>
            <a:r>
              <a:rPr lang="en-US" sz="16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60 </a:t>
            </a:r>
            <a:r>
              <a:rPr lang="cs-CZ" sz="16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PCH</a:t>
            </a:r>
            <a:endParaRPr lang="cs-CZ" sz="1600" b="1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3718469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97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none" dirty="0" smtClean="0">
                <a:solidFill>
                  <a:srgbClr val="94C600">
                    <a:lumMod val="75000"/>
                  </a:srgbClr>
                </a:solidFill>
              </a:rPr>
              <a:t>Než začnete vyhledávat, uvědomte si…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dirty="0" smtClean="0">
                <a:latin typeface="+mj-lt"/>
              </a:rPr>
              <a:t>Internet sám o sobě není zdroj informací.</a:t>
            </a:r>
          </a:p>
          <a:p>
            <a:pPr>
              <a:spcAft>
                <a:spcPts val="1200"/>
              </a:spcAft>
            </a:pPr>
            <a:r>
              <a:rPr lang="cs-CZ" dirty="0" smtClean="0">
                <a:latin typeface="+mj-lt"/>
              </a:rPr>
              <a:t>Kdokoli může zveřejnit na Internetu cokoli.</a:t>
            </a:r>
          </a:p>
          <a:p>
            <a:pPr>
              <a:spcAft>
                <a:spcPts val="1200"/>
              </a:spcAft>
            </a:pPr>
            <a:r>
              <a:rPr lang="cs-CZ" dirty="0" smtClean="0">
                <a:latin typeface="+mj-lt"/>
              </a:rPr>
              <a:t>Klasické knihovny mají </a:t>
            </a:r>
            <a:r>
              <a:rPr lang="cs-CZ" dirty="0">
                <a:latin typeface="+mj-lt"/>
              </a:rPr>
              <a:t>své abecední, věcné i jiné rejstříky, </a:t>
            </a:r>
            <a:r>
              <a:rPr lang="cs-CZ" dirty="0" smtClean="0">
                <a:latin typeface="+mj-lt"/>
              </a:rPr>
              <a:t>katalogy zpracované podle norem. </a:t>
            </a:r>
            <a:br>
              <a:rPr lang="cs-CZ" dirty="0" smtClean="0">
                <a:latin typeface="+mj-lt"/>
              </a:rPr>
            </a:br>
            <a:r>
              <a:rPr lang="cs-CZ" dirty="0" smtClean="0">
                <a:latin typeface="+mj-lt"/>
              </a:rPr>
              <a:t>V Internetu předpisy pro uspořádání informací neexistují.</a:t>
            </a:r>
          </a:p>
          <a:p>
            <a:pPr>
              <a:spcAft>
                <a:spcPts val="1200"/>
              </a:spcAft>
            </a:pPr>
            <a:r>
              <a:rPr lang="cs-CZ" dirty="0">
                <a:latin typeface="+mj-lt"/>
              </a:rPr>
              <a:t>Nikdo nemá povinnost </a:t>
            </a:r>
            <a:r>
              <a:rPr lang="cs-CZ" dirty="0" smtClean="0">
                <a:latin typeface="+mj-lt"/>
              </a:rPr>
              <a:t>evidovat informace, oznamovat jejich zveřejnění ani kontrolovat jejich kvalitu.</a:t>
            </a:r>
          </a:p>
          <a:p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1508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cap="none" dirty="0">
                <a:solidFill>
                  <a:srgbClr val="94C600">
                    <a:lumMod val="75000"/>
                  </a:srgbClr>
                </a:solidFill>
              </a:rPr>
              <a:t>Použitá literatura a internetové zdroje</a:t>
            </a:r>
            <a:endParaRPr lang="cs-CZ" b="1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i="1" dirty="0" err="1">
                <a:latin typeface="+mj-lt"/>
              </a:rPr>
              <a:t>Infogram</a:t>
            </a:r>
            <a:r>
              <a:rPr lang="cs-CZ" i="1" dirty="0">
                <a:latin typeface="+mj-lt"/>
              </a:rPr>
              <a:t>: Portál pro podporu informační gramotnosti</a:t>
            </a:r>
            <a:r>
              <a:rPr lang="cs-CZ" dirty="0">
                <a:latin typeface="+mj-lt"/>
              </a:rPr>
              <a:t> [online]. 2008, 14.9.2011 [cit. 2012-10-15]. Dostupné z: http://www.infogram.cz/ </a:t>
            </a:r>
            <a:r>
              <a:rPr lang="cs-CZ" dirty="0" smtClean="0">
                <a:latin typeface="+mj-lt"/>
              </a:rPr>
              <a:t/>
            </a:r>
            <a:br>
              <a:rPr lang="cs-CZ" dirty="0" smtClean="0">
                <a:latin typeface="+mj-lt"/>
              </a:rPr>
            </a:br>
            <a:endParaRPr lang="cs-CZ" dirty="0" smtClean="0"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i="1" dirty="0">
                <a:latin typeface="+mj-lt"/>
              </a:rPr>
              <a:t>Kurz práce s informacemi</a:t>
            </a:r>
            <a:r>
              <a:rPr lang="pl-PL" dirty="0">
                <a:latin typeface="+mj-lt"/>
              </a:rPr>
              <a:t> [online]. 2007 [cit. 2012-10-15]. Dostupné z: http://is.muni.cz/elportal/estud/ff/js07/informace/materialy/kurz_prace_s_informacemi.html </a:t>
            </a:r>
            <a:r>
              <a:rPr lang="pl-PL" dirty="0" smtClean="0">
                <a:latin typeface="+mj-lt"/>
              </a:rPr>
              <a:t/>
            </a:r>
            <a:br>
              <a:rPr lang="pl-PL" dirty="0" smtClean="0">
                <a:latin typeface="+mj-lt"/>
              </a:rPr>
            </a:br>
            <a:endParaRPr lang="pl-PL" dirty="0" smtClean="0"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>
                <a:latin typeface="+mj-lt"/>
              </a:rPr>
              <a:t>VAŇKOVÁ </a:t>
            </a:r>
            <a:r>
              <a:rPr lang="cs-CZ" dirty="0">
                <a:latin typeface="+mj-lt"/>
              </a:rPr>
              <a:t>, Jana . Teorie informace v gymnaziálním kurzu informatiky. </a:t>
            </a:r>
            <a:r>
              <a:rPr lang="cs-CZ" i="1" dirty="0">
                <a:latin typeface="+mj-lt"/>
              </a:rPr>
              <a:t>Metodický portál: Články </a:t>
            </a:r>
            <a:r>
              <a:rPr lang="cs-CZ" dirty="0">
                <a:latin typeface="+mj-lt"/>
              </a:rPr>
              <a:t>[online]. 14. 12. 2011, [cit. 2012-10-08]. Dostupný z WWW</a:t>
            </a:r>
            <a:r>
              <a:rPr lang="cs-CZ" dirty="0" smtClean="0">
                <a:latin typeface="+mj-lt"/>
              </a:rPr>
              <a:t>: &lt;</a:t>
            </a:r>
            <a:r>
              <a:rPr lang="cs-CZ" dirty="0">
                <a:latin typeface="+mj-lt"/>
              </a:rPr>
              <a:t>http://clanky.rvp.cz/</a:t>
            </a:r>
            <a:r>
              <a:rPr lang="cs-CZ" dirty="0" err="1">
                <a:latin typeface="+mj-lt"/>
              </a:rPr>
              <a:t>clanek</a:t>
            </a:r>
            <a:r>
              <a:rPr lang="cs-CZ" dirty="0">
                <a:latin typeface="+mj-lt"/>
              </a:rPr>
              <a:t>/c/g/14121/TEORIE-INFORMACE-V-GYMNAZIALNIM-KURZU-INFORMATIKY.html&gt;. ISSN 1802-4785</a:t>
            </a:r>
            <a:r>
              <a:rPr lang="cs-CZ" dirty="0" smtClean="0">
                <a:latin typeface="+mj-lt"/>
              </a:rPr>
              <a:t>.</a:t>
            </a:r>
            <a:br>
              <a:rPr lang="cs-CZ" dirty="0" smtClean="0">
                <a:latin typeface="+mj-lt"/>
              </a:rPr>
            </a:br>
            <a:endParaRPr lang="cs-CZ" dirty="0" smtClean="0"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>
                <a:latin typeface="+mj-lt"/>
              </a:rPr>
              <a:t>Pojem informace. In: </a:t>
            </a:r>
            <a:r>
              <a:rPr lang="cs-CZ" i="1" dirty="0" err="1">
                <a:latin typeface="+mj-lt"/>
              </a:rPr>
              <a:t>Wikipedia</a:t>
            </a:r>
            <a:r>
              <a:rPr lang="cs-CZ" i="1" dirty="0">
                <a:latin typeface="+mj-lt"/>
              </a:rPr>
              <a:t>: </a:t>
            </a:r>
            <a:r>
              <a:rPr lang="cs-CZ" i="1" dirty="0" err="1">
                <a:latin typeface="+mj-lt"/>
              </a:rPr>
              <a:t>the</a:t>
            </a:r>
            <a:r>
              <a:rPr lang="cs-CZ" i="1" dirty="0">
                <a:latin typeface="+mj-lt"/>
              </a:rPr>
              <a:t> free </a:t>
            </a:r>
            <a:r>
              <a:rPr lang="cs-CZ" i="1" dirty="0" err="1">
                <a:latin typeface="+mj-lt"/>
              </a:rPr>
              <a:t>encyclopedia</a:t>
            </a:r>
            <a:r>
              <a:rPr lang="cs-CZ" dirty="0">
                <a:latin typeface="+mj-lt"/>
              </a:rPr>
              <a:t> [online]. San Francisco (CA): </a:t>
            </a:r>
            <a:r>
              <a:rPr lang="cs-CZ" dirty="0" err="1">
                <a:latin typeface="+mj-lt"/>
              </a:rPr>
              <a:t>Wikimedia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Foundation</a:t>
            </a:r>
            <a:r>
              <a:rPr lang="cs-CZ" dirty="0">
                <a:latin typeface="+mj-lt"/>
              </a:rPr>
              <a:t>, 2001- [cit. 2012-10-14]. Dostupné z: http://cs.wikipedia.org/wiki/Informace </a:t>
            </a:r>
            <a:r>
              <a:rPr lang="cs-CZ" dirty="0" smtClean="0">
                <a:latin typeface="+mj-lt"/>
              </a:rPr>
              <a:t/>
            </a:r>
            <a:br>
              <a:rPr lang="cs-CZ" dirty="0" smtClean="0">
                <a:latin typeface="+mj-lt"/>
              </a:rPr>
            </a:br>
            <a:endParaRPr lang="cs-CZ" dirty="0" smtClean="0"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>
                <a:latin typeface="+mj-lt"/>
              </a:rPr>
              <a:t>ROUBAL, Pavel. </a:t>
            </a:r>
            <a:r>
              <a:rPr lang="cs-CZ" i="1" dirty="0">
                <a:latin typeface="+mj-lt"/>
              </a:rPr>
              <a:t>Informatika a výpočetní technika pro střední školy: teoretická učebnice</a:t>
            </a:r>
            <a:r>
              <a:rPr lang="cs-CZ" dirty="0">
                <a:latin typeface="+mj-lt"/>
              </a:rPr>
              <a:t>. Vyd. 1. Brno: </a:t>
            </a:r>
            <a:r>
              <a:rPr lang="cs-CZ" dirty="0" err="1">
                <a:latin typeface="+mj-lt"/>
              </a:rPr>
              <a:t>Computer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Press</a:t>
            </a:r>
            <a:r>
              <a:rPr lang="cs-CZ" dirty="0">
                <a:latin typeface="+mj-lt"/>
              </a:rPr>
              <a:t>, 2010, 103 s. ISBN 978-80-251-3228-9</a:t>
            </a:r>
            <a:r>
              <a:rPr lang="cs-CZ" dirty="0" smtClean="0">
                <a:latin typeface="+mj-lt"/>
              </a:rPr>
              <a:t>.</a:t>
            </a:r>
            <a:br>
              <a:rPr lang="cs-CZ" dirty="0" smtClean="0">
                <a:latin typeface="+mj-lt"/>
              </a:rPr>
            </a:br>
            <a:r>
              <a:rPr lang="cs-CZ" dirty="0" smtClean="0">
                <a:latin typeface="+mj-lt"/>
              </a:rPr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>
                <a:latin typeface="+mj-lt"/>
              </a:rPr>
              <a:t>Ikaros: Elektronický časopis o informační společnosti [online]. 2012 [cit. 2012-10-15]. Dostupné z: http://www.ikaros.cz/zdroje-informaci-s-otevrenym-pristupem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>
                <a:latin typeface="+mj-lt"/>
              </a:rPr>
              <a:t>Kliparty viz Galerie médií Microsoft PowerPoint</a:t>
            </a:r>
            <a:r>
              <a:rPr lang="cs-CZ" dirty="0" smtClean="0">
                <a:latin typeface="+mj-lt"/>
              </a:rPr>
              <a:t>.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814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Informace, informační zdroje</a:t>
            </a:r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464" y="764704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58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/>
              <a:t>Současné využití informací</a:t>
            </a:r>
            <a:endParaRPr lang="cs-CZ" b="1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sz="1900" b="1" dirty="0" smtClean="0">
                <a:latin typeface="+mj-lt"/>
              </a:rPr>
              <a:t>Rychlost šíření </a:t>
            </a:r>
            <a:r>
              <a:rPr lang="cs-CZ" sz="1900" b="1" dirty="0">
                <a:latin typeface="+mj-lt"/>
              </a:rPr>
              <a:t>informací </a:t>
            </a:r>
            <a:r>
              <a:rPr lang="cs-CZ" sz="1900" b="1" dirty="0" smtClean="0">
                <a:latin typeface="+mj-lt"/>
              </a:rPr>
              <a:t> a množství </a:t>
            </a:r>
            <a:r>
              <a:rPr lang="cs-CZ" sz="1900" b="1" dirty="0">
                <a:latin typeface="+mj-lt"/>
              </a:rPr>
              <a:t>přenesených informací </a:t>
            </a:r>
            <a:r>
              <a:rPr lang="cs-CZ" sz="1900" b="1" dirty="0" smtClean="0">
                <a:latin typeface="+mj-lt"/>
              </a:rPr>
              <a:t>ROSTE.</a:t>
            </a:r>
            <a:br>
              <a:rPr lang="cs-CZ" sz="1900" b="1" dirty="0" smtClean="0">
                <a:latin typeface="+mj-lt"/>
              </a:rPr>
            </a:br>
            <a:endParaRPr lang="cs-CZ" sz="1900" b="1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cs-CZ" sz="1900" b="1" dirty="0" smtClean="0">
                <a:latin typeface="+mj-lt"/>
              </a:rPr>
              <a:t>Nejsme </a:t>
            </a:r>
            <a:r>
              <a:rPr lang="cs-CZ" sz="1900" b="1" dirty="0">
                <a:latin typeface="+mj-lt"/>
              </a:rPr>
              <a:t>schopni pojmout všechny </a:t>
            </a:r>
            <a:r>
              <a:rPr lang="cs-CZ" sz="1900" b="1" dirty="0" smtClean="0">
                <a:latin typeface="+mj-lt"/>
              </a:rPr>
              <a:t>informace.</a:t>
            </a:r>
            <a:br>
              <a:rPr lang="cs-CZ" sz="1900" b="1" dirty="0" smtClean="0">
                <a:latin typeface="+mj-lt"/>
              </a:rPr>
            </a:br>
            <a:endParaRPr lang="cs-CZ" sz="1900" b="1" dirty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cs-CZ" sz="1900" b="1" dirty="0">
                <a:latin typeface="+mj-lt"/>
              </a:rPr>
              <a:t>Informace je nutné </a:t>
            </a:r>
            <a:r>
              <a:rPr lang="cs-CZ" sz="1900" b="1" dirty="0" smtClean="0">
                <a:latin typeface="+mj-lt"/>
              </a:rPr>
              <a:t>třídit.</a:t>
            </a:r>
            <a:br>
              <a:rPr lang="cs-CZ" sz="1900" b="1" dirty="0" smtClean="0">
                <a:latin typeface="+mj-lt"/>
              </a:rPr>
            </a:br>
            <a:endParaRPr lang="cs-CZ" sz="1900" b="1" dirty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cs-CZ" sz="1900" dirty="0" smtClean="0">
                <a:latin typeface="+mj-lt"/>
              </a:rPr>
              <a:t>Neplatí čím více informací, tím lepší porozumění problému  a lehčí rozhodování. </a:t>
            </a:r>
            <a:r>
              <a:rPr lang="cs-CZ" sz="1900" b="1" dirty="0" smtClean="0">
                <a:latin typeface="+mj-lt"/>
              </a:rPr>
              <a:t>Raději méně, ale za to kvalitní informace.</a:t>
            </a:r>
            <a:br>
              <a:rPr lang="cs-CZ" sz="1900" b="1" dirty="0" smtClean="0">
                <a:latin typeface="+mj-lt"/>
              </a:rPr>
            </a:br>
            <a:r>
              <a:rPr lang="cs-CZ" sz="1900" b="1" dirty="0" smtClean="0">
                <a:latin typeface="+mj-lt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sz="1900" b="1" dirty="0">
                <a:latin typeface="+mj-lt"/>
              </a:rPr>
              <a:t>Je důležité vybrat si správné informace a vědět, kde je lze nalézt.</a:t>
            </a:r>
          </a:p>
          <a:p>
            <a:pPr>
              <a:buFont typeface="Wingdings" pitchFamily="2" charset="2"/>
              <a:buChar char="§"/>
            </a:pPr>
            <a:endParaRPr lang="cs-CZ" b="1" dirty="0"/>
          </a:p>
          <a:p>
            <a:pPr>
              <a:buFont typeface="Wingdings" pitchFamily="2" charset="2"/>
              <a:buChar char="§"/>
            </a:pPr>
            <a:endParaRPr lang="cs-CZ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820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/>
              <a:t>Vlastnosti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94C600"/>
              </a:buClr>
            </a:pPr>
            <a:endParaRPr lang="cs-CZ" sz="1800" b="1" dirty="0">
              <a:solidFill>
                <a:srgbClr val="3E3D2D"/>
              </a:solidFill>
              <a:latin typeface="Century Gothic"/>
            </a:endParaRPr>
          </a:p>
          <a:p>
            <a:pPr lvl="0">
              <a:lnSpc>
                <a:spcPct val="150000"/>
              </a:lnSpc>
              <a:buClr>
                <a:srgbClr val="94C600"/>
              </a:buClr>
              <a:buFont typeface="Wingdings" pitchFamily="2" charset="2"/>
              <a:buChar char="§"/>
            </a:pPr>
            <a:r>
              <a:rPr lang="cs-CZ" sz="1800" b="1" dirty="0" smtClean="0">
                <a:solidFill>
                  <a:srgbClr val="3E3D2D"/>
                </a:solidFill>
                <a:latin typeface="Century Gothic"/>
              </a:rPr>
              <a:t>pravdivost</a:t>
            </a:r>
            <a:r>
              <a:rPr lang="cs-CZ" sz="1800" b="1" dirty="0">
                <a:solidFill>
                  <a:srgbClr val="3E3D2D"/>
                </a:solidFill>
                <a:latin typeface="Century Gothic"/>
              </a:rPr>
              <a:t>, správnost</a:t>
            </a:r>
          </a:p>
          <a:p>
            <a:pPr lvl="0">
              <a:lnSpc>
                <a:spcPct val="150000"/>
              </a:lnSpc>
              <a:buClr>
                <a:srgbClr val="94C600"/>
              </a:buClr>
              <a:buFont typeface="Wingdings" pitchFamily="2" charset="2"/>
              <a:buChar char="§"/>
            </a:pPr>
            <a:r>
              <a:rPr lang="cs-CZ" sz="1800" b="1" dirty="0">
                <a:solidFill>
                  <a:srgbClr val="3E3D2D"/>
                </a:solidFill>
                <a:latin typeface="Century Gothic"/>
              </a:rPr>
              <a:t>s</a:t>
            </a:r>
            <a:r>
              <a:rPr lang="cs-CZ" sz="1800" b="1" dirty="0" smtClean="0">
                <a:solidFill>
                  <a:srgbClr val="3E3D2D"/>
                </a:solidFill>
                <a:latin typeface="Century Gothic"/>
              </a:rPr>
              <a:t>rozumitelnost </a:t>
            </a:r>
            <a:endParaRPr lang="cs-CZ" sz="1800" b="1" dirty="0">
              <a:solidFill>
                <a:srgbClr val="3E3D2D"/>
              </a:solidFill>
              <a:latin typeface="Century Gothic"/>
            </a:endParaRPr>
          </a:p>
          <a:p>
            <a:pPr lvl="0">
              <a:lnSpc>
                <a:spcPct val="150000"/>
              </a:lnSpc>
              <a:buClr>
                <a:srgbClr val="94C600"/>
              </a:buClr>
              <a:buFont typeface="Wingdings" pitchFamily="2" charset="2"/>
              <a:buChar char="§"/>
            </a:pPr>
            <a:r>
              <a:rPr lang="cs-CZ" sz="1800" b="1" dirty="0">
                <a:solidFill>
                  <a:srgbClr val="3E3D2D"/>
                </a:solidFill>
                <a:latin typeface="Century Gothic"/>
              </a:rPr>
              <a:t>a</a:t>
            </a:r>
            <a:r>
              <a:rPr lang="cs-CZ" sz="1800" b="1" dirty="0" smtClean="0">
                <a:solidFill>
                  <a:srgbClr val="3E3D2D"/>
                </a:solidFill>
                <a:latin typeface="Century Gothic"/>
              </a:rPr>
              <a:t>ktuálnost</a:t>
            </a:r>
          </a:p>
          <a:p>
            <a:pPr lvl="0">
              <a:lnSpc>
                <a:spcPct val="150000"/>
              </a:lnSpc>
              <a:buClr>
                <a:srgbClr val="94C600"/>
              </a:buClr>
              <a:buFont typeface="Wingdings" pitchFamily="2" charset="2"/>
              <a:buChar char="§"/>
            </a:pPr>
            <a:r>
              <a:rPr lang="cs-CZ" sz="1800" b="1" dirty="0" smtClean="0">
                <a:solidFill>
                  <a:srgbClr val="3E3D2D"/>
                </a:solidFill>
                <a:latin typeface="Century Gothic"/>
              </a:rPr>
              <a:t>relevance </a:t>
            </a:r>
            <a:r>
              <a:rPr lang="cs-CZ" sz="1800" dirty="0" smtClean="0">
                <a:solidFill>
                  <a:srgbClr val="3E3D2D"/>
                </a:solidFill>
                <a:latin typeface="Century Gothic"/>
              </a:rPr>
              <a:t>(relevantní informace  </a:t>
            </a:r>
            <a:r>
              <a:rPr lang="cs-CZ" sz="1800" dirty="0">
                <a:solidFill>
                  <a:srgbClr val="3E3D2D"/>
                </a:solidFill>
                <a:latin typeface="Century Gothic"/>
              </a:rPr>
              <a:t>odpovídá našim aktuálním </a:t>
            </a:r>
            <a:r>
              <a:rPr lang="cs-CZ" sz="1800" dirty="0" smtClean="0">
                <a:solidFill>
                  <a:srgbClr val="3E3D2D"/>
                </a:solidFill>
                <a:latin typeface="Century Gothic"/>
              </a:rPr>
              <a:t>potřebám; je </a:t>
            </a:r>
            <a:r>
              <a:rPr lang="cs-CZ" sz="1800" dirty="0">
                <a:solidFill>
                  <a:srgbClr val="3E3D2D"/>
                </a:solidFill>
                <a:latin typeface="Century Gothic"/>
              </a:rPr>
              <a:t>pro nás </a:t>
            </a:r>
            <a:r>
              <a:rPr lang="cs-CZ" sz="1800" dirty="0" smtClean="0">
                <a:solidFill>
                  <a:srgbClr val="3E3D2D"/>
                </a:solidFill>
                <a:latin typeface="Century Gothic"/>
              </a:rPr>
              <a:t>důležitá;</a:t>
            </a:r>
            <a:r>
              <a:rPr lang="cs-CZ" sz="1800" dirty="0">
                <a:solidFill>
                  <a:srgbClr val="3E3D2D"/>
                </a:solidFill>
                <a:latin typeface="Century Gothic"/>
              </a:rPr>
              <a:t> </a:t>
            </a:r>
            <a:r>
              <a:rPr lang="cs-CZ" sz="1800" dirty="0" smtClean="0">
                <a:solidFill>
                  <a:srgbClr val="3E3D2D"/>
                </a:solidFill>
                <a:latin typeface="Century Gothic"/>
              </a:rPr>
              <a:t>vede </a:t>
            </a:r>
            <a:r>
              <a:rPr lang="cs-CZ" sz="1800" dirty="0">
                <a:solidFill>
                  <a:srgbClr val="3E3D2D"/>
                </a:solidFill>
                <a:latin typeface="Century Gothic"/>
              </a:rPr>
              <a:t>k nabytí znalosti (umožňuje rozhodování</a:t>
            </a:r>
            <a:r>
              <a:rPr lang="cs-CZ" sz="1800" dirty="0" smtClean="0">
                <a:solidFill>
                  <a:srgbClr val="3E3D2D"/>
                </a:solidFill>
                <a:latin typeface="Century Gothic"/>
              </a:rPr>
              <a:t>))</a:t>
            </a:r>
            <a:endParaRPr lang="cs-CZ" sz="1800" dirty="0">
              <a:solidFill>
                <a:srgbClr val="3E3D2D"/>
              </a:solidFill>
              <a:latin typeface="Century Gothic"/>
            </a:endParaRPr>
          </a:p>
          <a:p>
            <a:pPr lvl="0">
              <a:lnSpc>
                <a:spcPct val="150000"/>
              </a:lnSpc>
              <a:buClr>
                <a:srgbClr val="94C600"/>
              </a:buClr>
              <a:buFont typeface="Wingdings" pitchFamily="2" charset="2"/>
              <a:buChar char="§"/>
            </a:pPr>
            <a:r>
              <a:rPr lang="cs-CZ" sz="1800" dirty="0" smtClean="0">
                <a:solidFill>
                  <a:srgbClr val="3E3D2D"/>
                </a:solidFill>
                <a:latin typeface="Century Gothic"/>
              </a:rPr>
              <a:t>etická </a:t>
            </a:r>
            <a:r>
              <a:rPr lang="cs-CZ" sz="1800" dirty="0">
                <a:solidFill>
                  <a:srgbClr val="3E3D2D"/>
                </a:solidFill>
                <a:latin typeface="Century Gothic"/>
              </a:rPr>
              <a:t>- platí jen pro mezilidské </a:t>
            </a:r>
            <a:r>
              <a:rPr lang="cs-CZ" sz="1800" dirty="0" smtClean="0">
                <a:solidFill>
                  <a:srgbClr val="3E3D2D"/>
                </a:solidFill>
                <a:latin typeface="Century Gothic"/>
              </a:rPr>
              <a:t>vztahy</a:t>
            </a:r>
            <a:endParaRPr lang="cs-CZ" sz="1800" dirty="0">
              <a:solidFill>
                <a:srgbClr val="3E3D2D"/>
              </a:solidFill>
              <a:latin typeface="Century Gothic"/>
            </a:endParaRPr>
          </a:p>
          <a:p>
            <a:pPr marL="0" lvl="0" indent="0">
              <a:lnSpc>
                <a:spcPct val="150000"/>
              </a:lnSpc>
              <a:buClr>
                <a:srgbClr val="94C600"/>
              </a:buClr>
              <a:buNone/>
            </a:pPr>
            <a:endParaRPr lang="cs-CZ" sz="1800" b="1" dirty="0">
              <a:solidFill>
                <a:srgbClr val="3E3D2D"/>
              </a:solidFill>
              <a:latin typeface="Century Gothic"/>
            </a:endParaRPr>
          </a:p>
          <a:p>
            <a:pPr marL="0" lvl="0" indent="0">
              <a:buClr>
                <a:srgbClr val="94C600"/>
              </a:buClr>
              <a:buNone/>
            </a:pPr>
            <a:endParaRPr lang="cs-CZ" sz="1800" b="1" dirty="0">
              <a:solidFill>
                <a:srgbClr val="3E3D2D"/>
              </a:solidFill>
              <a:latin typeface="Century Gothic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05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/>
              <a:t>Kritický přístup k informacím</a:t>
            </a:r>
            <a:endParaRPr lang="cs-CZ" b="1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Pravidla kritického myšlení:</a:t>
            </a:r>
          </a:p>
          <a:p>
            <a:pPr marL="114300" indent="0">
              <a:buNone/>
            </a:pPr>
            <a:endParaRPr lang="cs-CZ" sz="2000" b="1" dirty="0" smtClean="0">
              <a:latin typeface="+mj-lt"/>
            </a:endParaRPr>
          </a:p>
          <a:p>
            <a:pPr marL="114300" indent="0">
              <a:buNone/>
            </a:pPr>
            <a:r>
              <a:rPr lang="cs-CZ" sz="2000" b="1" dirty="0" smtClean="0">
                <a:latin typeface="+mj-lt"/>
              </a:rPr>
              <a:t>Definuji problém, </a:t>
            </a:r>
            <a:r>
              <a:rPr lang="cs-CZ" sz="2000" dirty="0" smtClean="0">
                <a:latin typeface="+mj-lt"/>
              </a:rPr>
              <a:t>promyslím jaké informace potřebuji </a:t>
            </a:r>
          </a:p>
          <a:p>
            <a:pPr marL="114300" indent="0">
              <a:buNone/>
            </a:pPr>
            <a:r>
              <a:rPr lang="cs-CZ" sz="2000" dirty="0" smtClean="0">
                <a:latin typeface="+mj-lt"/>
              </a:rPr>
              <a:t>k řešení.</a:t>
            </a:r>
          </a:p>
          <a:p>
            <a:pPr marL="114300" indent="0">
              <a:buNone/>
            </a:pPr>
            <a:r>
              <a:rPr lang="cs-CZ" sz="2000" b="1" dirty="0" smtClean="0">
                <a:latin typeface="+mj-lt"/>
              </a:rPr>
              <a:t>Vyhledám více informací  </a:t>
            </a:r>
            <a:r>
              <a:rPr lang="cs-CZ" sz="2000" dirty="0" smtClean="0">
                <a:latin typeface="+mj-lt"/>
              </a:rPr>
              <a:t>a vyberu relevantní informace </a:t>
            </a:r>
            <a:br>
              <a:rPr lang="cs-CZ" sz="2000" dirty="0" smtClean="0">
                <a:latin typeface="+mj-lt"/>
              </a:rPr>
            </a:br>
            <a:r>
              <a:rPr lang="cs-CZ" sz="2000" dirty="0" smtClean="0">
                <a:latin typeface="+mj-lt"/>
              </a:rPr>
              <a:t>z kvalitních zdrojů. </a:t>
            </a:r>
          </a:p>
          <a:p>
            <a:pPr marL="114300" indent="0">
              <a:buNone/>
            </a:pPr>
            <a:r>
              <a:rPr lang="cs-CZ" sz="2000" b="1" dirty="0" smtClean="0">
                <a:latin typeface="+mj-lt"/>
              </a:rPr>
              <a:t>Porovnám nové informace se svými znalostmi</a:t>
            </a:r>
            <a:r>
              <a:rPr lang="cs-CZ" sz="2000" dirty="0" smtClean="0">
                <a:latin typeface="+mj-lt"/>
              </a:rPr>
              <a:t>, hledám logické souvislosti. </a:t>
            </a:r>
            <a:endParaRPr lang="cs-CZ" sz="2000" dirty="0">
              <a:latin typeface="+mj-lt"/>
            </a:endParaRPr>
          </a:p>
          <a:p>
            <a:pPr marL="114300" indent="0">
              <a:buNone/>
            </a:pPr>
            <a:r>
              <a:rPr lang="cs-CZ" sz="2000" b="1" dirty="0" smtClean="0">
                <a:latin typeface="+mj-lt"/>
              </a:rPr>
              <a:t>Formuluji závěr  </a:t>
            </a:r>
            <a:r>
              <a:rPr lang="cs-CZ" sz="2000" dirty="0" smtClean="0">
                <a:latin typeface="+mj-lt"/>
              </a:rPr>
              <a:t>a ověřím jeho správnost. </a:t>
            </a:r>
            <a:endParaRPr lang="cs-CZ" sz="2000" dirty="0">
              <a:latin typeface="+mj-lt"/>
            </a:endParaRPr>
          </a:p>
          <a:p>
            <a:pPr marL="114300" indent="0">
              <a:buNone/>
            </a:pPr>
            <a:endParaRPr lang="cs-CZ" sz="2000" dirty="0" smtClean="0">
              <a:latin typeface="+mj-lt"/>
            </a:endParaRPr>
          </a:p>
          <a:p>
            <a:pPr marL="114300" indent="0">
              <a:buNone/>
            </a:pPr>
            <a:r>
              <a:rPr lang="cs-CZ" sz="2000" dirty="0" smtClean="0">
                <a:latin typeface="+mj-lt"/>
              </a:rPr>
              <a:t>Vyzkoušejte si </a:t>
            </a:r>
            <a:r>
              <a:rPr lang="cs-CZ" sz="2000" dirty="0" err="1" smtClean="0">
                <a:latin typeface="+mj-lt"/>
              </a:rPr>
              <a:t>subtest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>
                <a:latin typeface="+mj-lt"/>
              </a:rPr>
              <a:t>Kritické myšlení </a:t>
            </a:r>
            <a:r>
              <a:rPr lang="cs-CZ" sz="2000" dirty="0" smtClean="0">
                <a:latin typeface="+mj-lt"/>
              </a:rPr>
              <a:t>na stránkách Masarykovy univerzity  </a:t>
            </a:r>
            <a:r>
              <a:rPr lang="cs-CZ" sz="2000" dirty="0">
                <a:latin typeface="+mj-lt"/>
                <a:hlinkClick r:id="rId2"/>
              </a:rPr>
              <a:t>http://</a:t>
            </a:r>
            <a:r>
              <a:rPr lang="cs-CZ" sz="2000" dirty="0" smtClean="0">
                <a:latin typeface="+mj-lt"/>
                <a:hlinkClick r:id="rId2"/>
              </a:rPr>
              <a:t>www.muni.cz/tsp/kriticke</a:t>
            </a:r>
            <a:r>
              <a:rPr lang="cs-CZ" sz="2000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36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none" dirty="0">
                <a:solidFill>
                  <a:srgbClr val="94C600">
                    <a:lumMod val="75000"/>
                  </a:srgbClr>
                </a:solidFill>
              </a:rPr>
              <a:t>Kritický přístup k </a:t>
            </a:r>
            <a:r>
              <a:rPr lang="cs-CZ" b="1" cap="none" dirty="0" smtClean="0">
                <a:solidFill>
                  <a:srgbClr val="94C600">
                    <a:lumMod val="75000"/>
                  </a:srgbClr>
                </a:solidFill>
              </a:rPr>
              <a:t>informacím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cs-CZ" sz="1900" b="1" dirty="0" smtClean="0">
              <a:latin typeface="+mj-lt"/>
            </a:endParaRPr>
          </a:p>
          <a:p>
            <a:pPr marL="114300" indent="0">
              <a:buNone/>
            </a:pPr>
            <a:r>
              <a:rPr lang="cs-CZ" sz="1900" b="1" dirty="0" smtClean="0">
                <a:latin typeface="+mj-lt"/>
              </a:rPr>
              <a:t>Pozor </a:t>
            </a:r>
            <a:r>
              <a:rPr lang="cs-CZ" sz="1900" b="1" dirty="0">
                <a:latin typeface="+mj-lt"/>
              </a:rPr>
              <a:t>na skrytou manipulaci, může být maskována </a:t>
            </a:r>
            <a:r>
              <a:rPr lang="pl-PL" sz="1900" b="1" dirty="0">
                <a:latin typeface="+mj-lt"/>
              </a:rPr>
              <a:t>logickými </a:t>
            </a:r>
            <a:r>
              <a:rPr lang="pl-PL" sz="1900" b="1" dirty="0" smtClean="0">
                <a:latin typeface="+mj-lt"/>
              </a:rPr>
              <a:t>klamy. Cílem </a:t>
            </a:r>
            <a:r>
              <a:rPr lang="pl-PL" sz="1900" b="1" dirty="0">
                <a:latin typeface="+mj-lt"/>
              </a:rPr>
              <a:t>je změnit naše myšlení nebo chování.</a:t>
            </a:r>
          </a:p>
          <a:p>
            <a:pPr marL="114300" indent="0">
              <a:buNone/>
            </a:pPr>
            <a:endParaRPr lang="pl-PL" sz="1900" dirty="0" smtClean="0">
              <a:latin typeface="+mj-lt"/>
            </a:endParaRPr>
          </a:p>
          <a:p>
            <a:pPr marL="114300" indent="0">
              <a:buNone/>
            </a:pPr>
            <a:r>
              <a:rPr lang="pl-PL" sz="1900" dirty="0" smtClean="0">
                <a:latin typeface="+mj-lt"/>
              </a:rPr>
              <a:t>Nejčastěji </a:t>
            </a:r>
            <a:r>
              <a:rPr lang="pl-PL" sz="1900" dirty="0">
                <a:latin typeface="+mj-lt"/>
              </a:rPr>
              <a:t>používané klamy:</a:t>
            </a:r>
          </a:p>
          <a:p>
            <a:pPr>
              <a:buFont typeface="Wingdings" pitchFamily="2" charset="2"/>
              <a:buChar char="§"/>
            </a:pPr>
            <a:r>
              <a:rPr lang="cs-CZ" sz="1900" dirty="0" smtClean="0">
                <a:latin typeface="+mj-lt"/>
              </a:rPr>
              <a:t>zakrývání více možností řešení </a:t>
            </a:r>
            <a:r>
              <a:rPr lang="cs-CZ" sz="1900" i="1" dirty="0" smtClean="0">
                <a:latin typeface="+mj-lt"/>
              </a:rPr>
              <a:t>(„Soustavu lineárních rovnic řešíme vždy sčítací metodou.“ )</a:t>
            </a:r>
          </a:p>
          <a:p>
            <a:pPr>
              <a:buFont typeface="Wingdings" pitchFamily="2" charset="2"/>
              <a:buChar char="§"/>
            </a:pPr>
            <a:r>
              <a:rPr lang="cs-CZ" sz="1900" dirty="0" smtClean="0">
                <a:latin typeface="+mj-lt"/>
              </a:rPr>
              <a:t>hraní </a:t>
            </a:r>
            <a:r>
              <a:rPr lang="cs-CZ" sz="1900" dirty="0">
                <a:latin typeface="+mj-lt"/>
              </a:rPr>
              <a:t>na </a:t>
            </a:r>
            <a:r>
              <a:rPr lang="cs-CZ" sz="1900" dirty="0" smtClean="0">
                <a:latin typeface="+mj-lt"/>
              </a:rPr>
              <a:t>city (</a:t>
            </a:r>
            <a:r>
              <a:rPr lang="cs-CZ" sz="1900" i="1" dirty="0" smtClean="0">
                <a:latin typeface="+mj-lt"/>
              </a:rPr>
              <a:t>„</a:t>
            </a:r>
            <a:r>
              <a:rPr lang="cs-CZ" sz="1900" i="1" dirty="0">
                <a:latin typeface="+mj-lt"/>
              </a:rPr>
              <a:t>Peníze pro postřeleného chlapce bránícího </a:t>
            </a:r>
            <a:r>
              <a:rPr lang="cs-CZ" sz="1900" i="1" dirty="0" smtClean="0">
                <a:latin typeface="+mj-lt"/>
              </a:rPr>
              <a:t>sestru“ vyhledejte na www.hoax.cz)</a:t>
            </a:r>
            <a:endParaRPr lang="cs-CZ" sz="1900" dirty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cs-CZ" sz="1900" dirty="0">
                <a:latin typeface="+mj-lt"/>
              </a:rPr>
              <a:t>útoky na </a:t>
            </a:r>
            <a:r>
              <a:rPr lang="cs-CZ" sz="1900" dirty="0" smtClean="0">
                <a:latin typeface="+mj-lt"/>
              </a:rPr>
              <a:t>autora (místo informace hodnotí autora)</a:t>
            </a:r>
            <a:endParaRPr lang="cs-CZ" sz="1900" dirty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cs-CZ" sz="1900" dirty="0">
                <a:latin typeface="+mj-lt"/>
              </a:rPr>
              <a:t>používání složitého </a:t>
            </a:r>
            <a:r>
              <a:rPr lang="cs-CZ" sz="1900" dirty="0" smtClean="0">
                <a:latin typeface="+mj-lt"/>
              </a:rPr>
              <a:t>jazyka (velké množství cizích slov, neobvyklé kostrbaté formulace …)</a:t>
            </a:r>
            <a:endParaRPr lang="cs-CZ" sz="1900" dirty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cs-CZ" sz="1900" dirty="0" smtClean="0">
                <a:latin typeface="+mj-lt"/>
              </a:rPr>
              <a:t>dovolávání </a:t>
            </a:r>
            <a:r>
              <a:rPr lang="cs-CZ" sz="1900" dirty="0">
                <a:latin typeface="+mj-lt"/>
              </a:rPr>
              <a:t>se autority (neexistující nebo pracující v jiném oboru)</a:t>
            </a:r>
          </a:p>
          <a:p>
            <a:pPr>
              <a:buFont typeface="Wingdings" pitchFamily="2" charset="2"/>
              <a:buChar char="§"/>
            </a:pPr>
            <a:r>
              <a:rPr lang="cs-CZ" sz="1900" dirty="0">
                <a:latin typeface="+mj-lt"/>
              </a:rPr>
              <a:t>vyvozování obecných závěrů (generalizace) z jednotlivých událostí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131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none" dirty="0" smtClean="0"/>
              <a:t>Informační zdroje</a:t>
            </a:r>
            <a:endParaRPr lang="cs-CZ" b="1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114300" indent="0">
              <a:buNone/>
            </a:pPr>
            <a:endParaRPr lang="cs-CZ" dirty="0" smtClean="0">
              <a:latin typeface="+mj-lt"/>
            </a:endParaRPr>
          </a:p>
          <a:p>
            <a:pPr marL="114300" indent="0">
              <a:buNone/>
            </a:pPr>
            <a:endParaRPr lang="cs-CZ" dirty="0" smtClean="0">
              <a:latin typeface="+mj-lt"/>
            </a:endParaRPr>
          </a:p>
          <a:p>
            <a:pPr marL="114300" indent="0">
              <a:buNone/>
            </a:pPr>
            <a:r>
              <a:rPr lang="cs-CZ" sz="4000" b="1" dirty="0">
                <a:latin typeface="+mj-lt"/>
              </a:rPr>
              <a:t>DOKUMENT </a:t>
            </a:r>
            <a:r>
              <a:rPr lang="cs-CZ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4000" dirty="0">
                <a:latin typeface="+mj-lt"/>
              </a:rPr>
              <a:t>je i</a:t>
            </a:r>
            <a:r>
              <a:rPr lang="cs-CZ" sz="4000" dirty="0" smtClean="0">
                <a:latin typeface="+mj-lt"/>
              </a:rPr>
              <a:t>nformační zdroj. V dokumentu jsou zaznamenána data.  Dokument data uchovává a umožňuje jejich přenášení.</a:t>
            </a:r>
          </a:p>
          <a:p>
            <a:pPr marL="114300" indent="0">
              <a:buNone/>
            </a:pPr>
            <a:endParaRPr lang="cs-CZ" sz="4000" dirty="0" smtClean="0">
              <a:latin typeface="+mj-lt"/>
            </a:endParaRPr>
          </a:p>
          <a:p>
            <a:pPr marL="114300" indent="0">
              <a:buNone/>
            </a:pPr>
            <a:endParaRPr lang="cs-CZ" sz="4000" dirty="0" smtClean="0">
              <a:latin typeface="+mj-lt"/>
            </a:endParaRPr>
          </a:p>
          <a:p>
            <a:pPr marL="114300" indent="0">
              <a:buNone/>
            </a:pPr>
            <a:r>
              <a:rPr lang="cs-CZ" sz="4000" dirty="0" smtClean="0">
                <a:latin typeface="+mj-lt"/>
              </a:rPr>
              <a:t>Podle způsobu záznamu dělíme na:</a:t>
            </a:r>
            <a:br>
              <a:rPr lang="cs-CZ" sz="4000" dirty="0" smtClean="0">
                <a:latin typeface="+mj-lt"/>
              </a:rPr>
            </a:br>
            <a:endParaRPr lang="cs-CZ" sz="4000" dirty="0" smtClean="0">
              <a:latin typeface="+mj-lt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4000" dirty="0">
                <a:latin typeface="+mj-lt"/>
              </a:rPr>
              <a:t>	</a:t>
            </a:r>
            <a:r>
              <a:rPr lang="cs-CZ" sz="4000" b="1" dirty="0">
                <a:latin typeface="+mj-lt"/>
              </a:rPr>
              <a:t>tištěné</a:t>
            </a:r>
            <a:r>
              <a:rPr lang="cs-CZ" sz="4000" dirty="0">
                <a:latin typeface="+mj-lt"/>
              </a:rPr>
              <a:t> kniha, časopis, </a:t>
            </a:r>
            <a:r>
              <a:rPr lang="cs-CZ" sz="4000" dirty="0" smtClean="0">
                <a:latin typeface="+mj-lt"/>
              </a:rPr>
              <a:t>noviny</a:t>
            </a:r>
            <a:r>
              <a:rPr lang="cs-CZ" sz="4000" dirty="0">
                <a:latin typeface="+mj-lt"/>
              </a:rPr>
              <a:t> </a:t>
            </a:r>
            <a:r>
              <a:rPr lang="cs-CZ" sz="4000" dirty="0" smtClean="0">
                <a:latin typeface="+mj-lt"/>
              </a:rPr>
              <a:t>…</a:t>
            </a:r>
            <a:endParaRPr lang="cs-CZ" sz="4000" dirty="0">
              <a:latin typeface="+mj-lt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4000" dirty="0">
                <a:latin typeface="+mj-lt"/>
              </a:rPr>
              <a:t>	</a:t>
            </a:r>
            <a:r>
              <a:rPr lang="cs-CZ" sz="4000" b="1" dirty="0">
                <a:latin typeface="+mj-lt"/>
              </a:rPr>
              <a:t>obrazové </a:t>
            </a:r>
            <a:r>
              <a:rPr lang="cs-CZ" sz="4000" dirty="0">
                <a:latin typeface="+mj-lt"/>
              </a:rPr>
              <a:t>např. modelování, </a:t>
            </a:r>
            <a:r>
              <a:rPr lang="cs-CZ" sz="4000" dirty="0" smtClean="0">
                <a:latin typeface="+mj-lt"/>
              </a:rPr>
              <a:t> vnímáme zrakem</a:t>
            </a:r>
            <a:r>
              <a:rPr lang="cs-CZ" sz="4000" dirty="0">
                <a:latin typeface="+mj-lt"/>
              </a:rPr>
              <a:t>, není omezeno jazykem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4000" dirty="0">
                <a:latin typeface="+mj-lt"/>
              </a:rPr>
              <a:t>	</a:t>
            </a:r>
            <a:r>
              <a:rPr lang="cs-CZ" sz="4000" b="1" dirty="0">
                <a:latin typeface="+mj-lt"/>
              </a:rPr>
              <a:t>zvukové </a:t>
            </a:r>
            <a:r>
              <a:rPr lang="cs-CZ" sz="4000" dirty="0">
                <a:latin typeface="+mj-lt"/>
              </a:rPr>
              <a:t>hudba, řeč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4000" dirty="0">
                <a:latin typeface="+mj-lt"/>
              </a:rPr>
              <a:t>	</a:t>
            </a:r>
            <a:r>
              <a:rPr lang="cs-CZ" sz="4000" b="1" dirty="0">
                <a:latin typeface="+mj-lt"/>
              </a:rPr>
              <a:t>kombinace zvuku a obrazu </a:t>
            </a:r>
            <a:r>
              <a:rPr lang="cs-CZ" sz="4000" dirty="0">
                <a:latin typeface="+mj-lt"/>
              </a:rPr>
              <a:t>film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4000" dirty="0">
                <a:latin typeface="+mj-lt"/>
              </a:rPr>
              <a:t>	</a:t>
            </a:r>
            <a:r>
              <a:rPr lang="cs-CZ" sz="4000" b="1" dirty="0">
                <a:latin typeface="+mj-lt"/>
              </a:rPr>
              <a:t>text, obraz a zvuk </a:t>
            </a:r>
            <a:r>
              <a:rPr lang="cs-CZ" sz="4000" dirty="0">
                <a:latin typeface="+mj-lt"/>
              </a:rPr>
              <a:t>výukové materiály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4000" dirty="0">
                <a:latin typeface="+mj-lt"/>
              </a:rPr>
              <a:t>	</a:t>
            </a:r>
            <a:r>
              <a:rPr lang="cs-CZ" sz="4000" b="1" dirty="0">
                <a:latin typeface="+mj-lt"/>
              </a:rPr>
              <a:t>elektronické (digitální) </a:t>
            </a:r>
          </a:p>
          <a:p>
            <a:pPr marL="114300" indent="0">
              <a:buNone/>
            </a:pPr>
            <a:endParaRPr lang="cs-CZ" sz="4000" b="1" i="1" dirty="0" smtClean="0">
              <a:latin typeface="+mj-lt"/>
            </a:endParaRPr>
          </a:p>
          <a:p>
            <a:endParaRPr lang="cs-CZ" sz="4000" b="1" dirty="0">
              <a:latin typeface="+mj-lt"/>
            </a:endParaRPr>
          </a:p>
          <a:p>
            <a:pPr marL="114300" indent="0">
              <a:buNone/>
            </a:pPr>
            <a:r>
              <a:rPr lang="cs-CZ" sz="3500" dirty="0" err="1" smtClean="0">
                <a:latin typeface="+mj-lt"/>
              </a:rPr>
              <a:t>Pzn</a:t>
            </a:r>
            <a:r>
              <a:rPr lang="cs-CZ" sz="3500" dirty="0" smtClean="0">
                <a:latin typeface="+mj-lt"/>
              </a:rPr>
              <a:t>. K </a:t>
            </a:r>
            <a:r>
              <a:rPr lang="cs-CZ" sz="3500" dirty="0">
                <a:latin typeface="+mj-lt"/>
              </a:rPr>
              <a:t>prohlížení elektronických a mikrografických dokumentů je třeba použít nějakého přístroje (počítač, čtečka, videorekordér aj.). </a:t>
            </a:r>
          </a:p>
        </p:txBody>
      </p:sp>
    </p:spTree>
    <p:extLst>
      <p:ext uri="{BB962C8B-B14F-4D97-AF65-F5344CB8AC3E}">
        <p14:creationId xmlns:p14="http://schemas.microsoft.com/office/powerpoint/2010/main" val="18473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/>
              <a:t>Kvalita informačních zdrojů</a:t>
            </a:r>
            <a:endParaRPr lang="cs-CZ" b="1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424936" cy="4608512"/>
          </a:xfrm>
        </p:spPr>
        <p:txBody>
          <a:bodyPr>
            <a:normAutofit/>
          </a:bodyPr>
          <a:lstStyle/>
          <a:p>
            <a:pPr marL="114300" indent="0">
              <a:spcAft>
                <a:spcPts val="1200"/>
              </a:spcAft>
              <a:buNone/>
            </a:pPr>
            <a:r>
              <a:rPr lang="cs-CZ" sz="1800" b="1" dirty="0" smtClean="0">
                <a:latin typeface="+mj-lt"/>
              </a:rPr>
              <a:t>Parametry:</a:t>
            </a:r>
          </a:p>
          <a:p>
            <a:pPr marL="11430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cs-CZ" sz="1800" b="1" dirty="0" smtClean="0">
                <a:latin typeface="+mj-lt"/>
              </a:rPr>
              <a:t>Správnost, přesnost </a:t>
            </a:r>
            <a:br>
              <a:rPr lang="cs-CZ" sz="1800" b="1" dirty="0" smtClean="0">
                <a:latin typeface="+mj-lt"/>
              </a:rPr>
            </a:br>
            <a:r>
              <a:rPr lang="cs-CZ" sz="1800" dirty="0" smtClean="0">
                <a:latin typeface="+mj-lt"/>
              </a:rPr>
              <a:t>Ověřujeme u více nezávislých zdrojů.</a:t>
            </a:r>
          </a:p>
          <a:p>
            <a:pPr marL="11430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cs-CZ" sz="1800" b="1" dirty="0" smtClean="0">
                <a:latin typeface="+mj-lt"/>
              </a:rPr>
              <a:t>Aktuálnost </a:t>
            </a:r>
            <a:br>
              <a:rPr lang="cs-CZ" sz="1800" b="1" dirty="0" smtClean="0">
                <a:latin typeface="+mj-lt"/>
              </a:rPr>
            </a:br>
            <a:r>
              <a:rPr lang="cs-CZ" sz="1800" dirty="0" smtClean="0">
                <a:latin typeface="+mj-lt"/>
              </a:rPr>
              <a:t>Každá </a:t>
            </a:r>
            <a:r>
              <a:rPr lang="cs-CZ" sz="1800" dirty="0">
                <a:latin typeface="+mj-lt"/>
              </a:rPr>
              <a:t>informace by měla být </a:t>
            </a:r>
            <a:r>
              <a:rPr lang="cs-CZ" sz="1800" i="1" dirty="0" smtClean="0">
                <a:latin typeface="+mj-lt"/>
              </a:rPr>
              <a:t>datována</a:t>
            </a:r>
            <a:r>
              <a:rPr lang="cs-CZ" sz="1800" dirty="0">
                <a:latin typeface="+mj-lt"/>
              </a:rPr>
              <a:t>.</a:t>
            </a:r>
            <a:endParaRPr lang="cs-CZ" sz="1800" dirty="0" smtClean="0">
              <a:latin typeface="+mj-lt"/>
            </a:endParaRPr>
          </a:p>
          <a:p>
            <a:pPr marL="11430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cs-CZ" sz="1800" b="1" dirty="0" smtClean="0">
                <a:latin typeface="+mj-lt"/>
              </a:rPr>
              <a:t>Objektivnost</a:t>
            </a:r>
            <a:r>
              <a:rPr lang="cs-CZ" sz="1800" b="1" dirty="0">
                <a:latin typeface="+mj-lt"/>
              </a:rPr>
              <a:t>, nezaujatost</a:t>
            </a:r>
            <a:r>
              <a:rPr lang="cs-CZ" sz="1800" b="1" dirty="0" smtClean="0">
                <a:latin typeface="+mj-lt"/>
              </a:rPr>
              <a:t>, nepodjatost </a:t>
            </a:r>
            <a:br>
              <a:rPr lang="cs-CZ" sz="1800" b="1" dirty="0" smtClean="0">
                <a:latin typeface="+mj-lt"/>
              </a:rPr>
            </a:br>
            <a:r>
              <a:rPr lang="cs-CZ" sz="1800" dirty="0" smtClean="0">
                <a:latin typeface="+mj-lt"/>
              </a:rPr>
              <a:t>Výrazně </a:t>
            </a:r>
            <a:r>
              <a:rPr lang="cs-CZ" sz="1800" dirty="0">
                <a:latin typeface="+mj-lt"/>
              </a:rPr>
              <a:t>musí být odděleny reklamní články.</a:t>
            </a:r>
          </a:p>
          <a:p>
            <a:pPr marL="11430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cs-CZ" sz="1800" b="1" dirty="0" smtClean="0">
                <a:latin typeface="+mj-lt"/>
              </a:rPr>
              <a:t>Obsah, ucelenost</a:t>
            </a:r>
            <a:br>
              <a:rPr lang="cs-CZ" sz="1800" b="1" dirty="0" smtClean="0">
                <a:latin typeface="+mj-lt"/>
              </a:rPr>
            </a:br>
            <a:r>
              <a:rPr lang="cs-CZ" sz="1700" dirty="0" smtClean="0">
                <a:latin typeface="+mj-lt"/>
              </a:rPr>
              <a:t>Informace </a:t>
            </a:r>
            <a:r>
              <a:rPr lang="cs-CZ" sz="1700" dirty="0">
                <a:latin typeface="+mj-lt"/>
              </a:rPr>
              <a:t>by měly pokrývat určitou </a:t>
            </a:r>
            <a:r>
              <a:rPr lang="cs-CZ" sz="1700" dirty="0" smtClean="0">
                <a:latin typeface="+mj-lt"/>
              </a:rPr>
              <a:t>oblast, neměly by být </a:t>
            </a:r>
            <a:r>
              <a:rPr lang="cs-CZ" sz="1700" dirty="0">
                <a:latin typeface="+mj-lt"/>
              </a:rPr>
              <a:t>vytrhávány z </a:t>
            </a:r>
            <a:r>
              <a:rPr lang="cs-CZ" sz="1700" dirty="0" smtClean="0">
                <a:latin typeface="+mj-lt"/>
              </a:rPr>
              <a:t>kontextu, </a:t>
            </a:r>
            <a:r>
              <a:rPr lang="cs-CZ" sz="1700" dirty="0">
                <a:latin typeface="+mj-lt"/>
              </a:rPr>
              <a:t>měly by přiměřeně zacházet do detailu. </a:t>
            </a:r>
            <a:r>
              <a:rPr lang="cs-CZ" sz="1700" dirty="0" smtClean="0">
                <a:latin typeface="+mj-lt"/>
              </a:rPr>
              <a:t>Obsahovat i různé </a:t>
            </a:r>
            <a:r>
              <a:rPr lang="cs-CZ" sz="1700" dirty="0">
                <a:latin typeface="+mj-lt"/>
              </a:rPr>
              <a:t>formy informací (schémata, obrázky, mapy apod.). Nabízet odkazy na podrobnější </a:t>
            </a:r>
            <a:r>
              <a:rPr lang="cs-CZ" sz="1700" dirty="0" smtClean="0">
                <a:latin typeface="+mj-lt"/>
              </a:rPr>
              <a:t>informace. </a:t>
            </a:r>
            <a:r>
              <a:rPr lang="cs-CZ" sz="1700" dirty="0">
                <a:latin typeface="+mj-lt"/>
              </a:rPr>
              <a:t/>
            </a:r>
            <a:br>
              <a:rPr lang="cs-CZ" sz="1700" dirty="0">
                <a:latin typeface="+mj-lt"/>
              </a:rPr>
            </a:br>
            <a:r>
              <a:rPr lang="cs-CZ" sz="1700" dirty="0" smtClean="0">
                <a:latin typeface="+mj-lt"/>
              </a:rPr>
              <a:t>Gramatická správnost </a:t>
            </a:r>
            <a:r>
              <a:rPr lang="cs-CZ" sz="1700" dirty="0">
                <a:latin typeface="+mj-lt"/>
              </a:rPr>
              <a:t>a literární úroveň článků</a:t>
            </a:r>
            <a:r>
              <a:rPr lang="cs-CZ" sz="1700" dirty="0" smtClean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941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/>
              <a:t>Kvalita informačních zdrojů</a:t>
            </a:r>
            <a:endParaRPr lang="cs-CZ" b="1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73563"/>
          </a:xfrm>
        </p:spPr>
        <p:txBody>
          <a:bodyPr>
            <a:normAutofit fontScale="70000" lnSpcReduction="20000"/>
          </a:bodyPr>
          <a:lstStyle/>
          <a:p>
            <a:pPr marL="114300" indent="0">
              <a:spcAft>
                <a:spcPts val="1200"/>
              </a:spcAft>
              <a:buNone/>
            </a:pPr>
            <a:r>
              <a:rPr lang="cs-CZ" b="1" dirty="0" smtClean="0">
                <a:latin typeface="+mj-lt"/>
              </a:rPr>
              <a:t>Parametry:</a:t>
            </a:r>
          </a:p>
          <a:p>
            <a:pPr marL="11430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cs-CZ" b="1" dirty="0" smtClean="0">
                <a:latin typeface="+mj-lt"/>
              </a:rPr>
              <a:t>Autorita </a:t>
            </a:r>
            <a:r>
              <a:rPr lang="cs-CZ" b="1" dirty="0">
                <a:latin typeface="+mj-lt"/>
              </a:rPr>
              <a:t/>
            </a:r>
            <a:br>
              <a:rPr lang="cs-CZ" b="1" dirty="0">
                <a:latin typeface="+mj-lt"/>
              </a:rPr>
            </a:br>
            <a:r>
              <a:rPr lang="cs-CZ" dirty="0">
                <a:latin typeface="+mj-lt"/>
              </a:rPr>
              <a:t>Uvedení odpovědnosti za vznik zdroje, např. uvedení autora, instituce ; informační zdroje.</a:t>
            </a:r>
          </a:p>
          <a:p>
            <a:pPr marL="11430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cs-CZ" b="1" dirty="0" smtClean="0">
                <a:latin typeface="+mj-lt"/>
              </a:rPr>
              <a:t>Recenze</a:t>
            </a:r>
            <a:r>
              <a:rPr lang="cs-CZ" dirty="0" smtClean="0">
                <a:latin typeface="+mj-lt"/>
              </a:rPr>
              <a:t>  </a:t>
            </a:r>
            <a:br>
              <a:rPr lang="cs-CZ" dirty="0" smtClean="0">
                <a:latin typeface="+mj-lt"/>
              </a:rPr>
            </a:br>
            <a:r>
              <a:rPr lang="cs-CZ" dirty="0" smtClean="0">
                <a:latin typeface="+mj-lt"/>
              </a:rPr>
              <a:t>Vyjádření ke kvalitě článku. Týká se vědeckých informací.</a:t>
            </a:r>
          </a:p>
          <a:p>
            <a:pPr marL="11430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cs-CZ" b="1" dirty="0" smtClean="0">
                <a:latin typeface="+mj-lt"/>
              </a:rPr>
              <a:t>Prezentace </a:t>
            </a:r>
            <a:r>
              <a:rPr lang="cs-CZ" b="1" dirty="0">
                <a:latin typeface="+mj-lt"/>
              </a:rPr>
              <a:t>a uspořádání </a:t>
            </a:r>
            <a:r>
              <a:rPr lang="cs-CZ" b="1" dirty="0" smtClean="0">
                <a:latin typeface="+mj-lt"/>
              </a:rPr>
              <a:t>informací</a:t>
            </a:r>
            <a:r>
              <a:rPr lang="cs-CZ" dirty="0" smtClean="0">
                <a:latin typeface="+mj-lt"/>
              </a:rPr>
              <a:t> </a:t>
            </a:r>
            <a:br>
              <a:rPr lang="cs-CZ" dirty="0" smtClean="0">
                <a:latin typeface="+mj-lt"/>
              </a:rPr>
            </a:br>
            <a:r>
              <a:rPr lang="cs-CZ" dirty="0" smtClean="0">
                <a:latin typeface="+mj-lt"/>
              </a:rPr>
              <a:t>Uživatelské prostředí.</a:t>
            </a:r>
          </a:p>
          <a:p>
            <a:pPr marL="11430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cs-CZ" b="1" dirty="0" smtClean="0">
                <a:latin typeface="+mj-lt"/>
              </a:rPr>
              <a:t>Dostupnost, </a:t>
            </a:r>
            <a:r>
              <a:rPr lang="cs-CZ" b="1" dirty="0">
                <a:latin typeface="+mj-lt"/>
              </a:rPr>
              <a:t>snadnost </a:t>
            </a:r>
            <a:r>
              <a:rPr lang="cs-CZ" b="1" dirty="0" smtClean="0">
                <a:latin typeface="+mj-lt"/>
              </a:rPr>
              <a:t>použití </a:t>
            </a:r>
            <a:br>
              <a:rPr lang="cs-CZ" b="1" dirty="0" smtClean="0">
                <a:latin typeface="+mj-lt"/>
              </a:rPr>
            </a:br>
            <a:r>
              <a:rPr lang="cs-CZ" dirty="0" smtClean="0">
                <a:latin typeface="+mj-lt"/>
              </a:rPr>
              <a:t>Rychlost </a:t>
            </a:r>
            <a:r>
              <a:rPr lang="cs-CZ" dirty="0">
                <a:latin typeface="+mj-lt"/>
              </a:rPr>
              <a:t>přístupu, softwarová omezení, náklady, spolehlivost přístupu, snadnost nalezení zdroje, zabezpečení přístupu, jiná omezení přístupu jako např. potřeba </a:t>
            </a:r>
            <a:r>
              <a:rPr lang="cs-CZ" dirty="0" smtClean="0">
                <a:latin typeface="+mj-lt"/>
              </a:rPr>
              <a:t>registrace.</a:t>
            </a:r>
          </a:p>
          <a:p>
            <a:pPr marL="11430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cs-CZ" b="1" dirty="0" smtClean="0">
                <a:latin typeface="+mj-lt"/>
              </a:rPr>
              <a:t>Rozptyl informací </a:t>
            </a:r>
            <a:br>
              <a:rPr lang="cs-CZ" b="1" dirty="0" smtClean="0">
                <a:latin typeface="+mj-lt"/>
              </a:rPr>
            </a:br>
            <a:r>
              <a:rPr lang="cs-CZ" dirty="0" smtClean="0">
                <a:latin typeface="+mj-lt"/>
              </a:rPr>
              <a:t>Specializované informační zdroje mají menší rozptyl než obecné.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66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2277</TotalTime>
  <Words>301</Words>
  <Application>Microsoft Office PowerPoint</Application>
  <PresentationFormat>Předvádění na obrazovce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Lékárna</vt:lpstr>
      <vt:lpstr>Prezentace aplikace PowerPoint</vt:lpstr>
      <vt:lpstr>Informace, informační zdroje</vt:lpstr>
      <vt:lpstr>Současné využití informací</vt:lpstr>
      <vt:lpstr>Vlastnosti informace</vt:lpstr>
      <vt:lpstr>Kritický přístup k informacím</vt:lpstr>
      <vt:lpstr>Kritický přístup k informacím </vt:lpstr>
      <vt:lpstr>Informační zdroje</vt:lpstr>
      <vt:lpstr>Kvalita informačních zdrojů</vt:lpstr>
      <vt:lpstr>Kvalita informačních zdrojů</vt:lpstr>
      <vt:lpstr>Než začnete vyhledávat, uvědomte si…</vt:lpstr>
      <vt:lpstr>Použitá literatura a internetové zdroje</vt:lpstr>
    </vt:vector>
  </TitlesOfParts>
  <Company>SOU obchodní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zdroje, elektronická komunikace, komunikační a přenosové možnosti Internetu  informace, práce s informacemi</dc:title>
  <dc:creator>Pchalkova Lenka 1, SŠ obchodní Ostrava</dc:creator>
  <cp:lastModifiedBy>Pchalkova Lenka 1, SŠ obchodní Ostrava</cp:lastModifiedBy>
  <cp:revision>173</cp:revision>
  <dcterms:created xsi:type="dcterms:W3CDTF">2012-09-23T18:13:48Z</dcterms:created>
  <dcterms:modified xsi:type="dcterms:W3CDTF">2013-06-14T09:11:45Z</dcterms:modified>
</cp:coreProperties>
</file>