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67" r:id="rId2"/>
    <p:sldId id="256" r:id="rId3"/>
    <p:sldId id="269" r:id="rId4"/>
    <p:sldId id="265" r:id="rId5"/>
    <p:sldId id="264" r:id="rId6"/>
    <p:sldId id="257" r:id="rId7"/>
    <p:sldId id="260" r:id="rId8"/>
    <p:sldId id="261" r:id="rId9"/>
    <p:sldId id="262" r:id="rId10"/>
    <p:sldId id="263" r:id="rId11"/>
    <p:sldId id="259" r:id="rId12"/>
    <p:sldId id="258" r:id="rId13"/>
    <p:sldId id="266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38" autoAdjust="0"/>
  </p:normalViewPr>
  <p:slideViewPr>
    <p:cSldViewPr>
      <p:cViewPr>
        <p:scale>
          <a:sx n="93" d="100"/>
          <a:sy n="93" d="100"/>
        </p:scale>
        <p:origin x="-151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E419-3852-4B94-8C1C-4324A8C040F9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9B36-ABA9-4587-8227-0A875A17E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0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07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2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22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78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znam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s-ostrava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01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.11.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Vyhledávání v internetu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(katalog)</a:t>
            </a:r>
            <a:r>
              <a:rPr kumimoji="0" lang="cs-CZ" sz="1400" b="1" i="0" u="none" strike="noStrike" kern="1200" cap="all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Popis využití: Žák se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sezn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ámí s pojmem katalogový vyhledávač.  </a:t>
            </a:r>
            <a:r>
              <a:rPr lang="cs-CZ" sz="1400" b="1" noProof="0" dirty="0" smtClean="0">
                <a:solidFill>
                  <a:sysClr val="windowText" lastClr="000000"/>
                </a:solidFill>
                <a:latin typeface="Century Gothic"/>
              </a:rPr>
              <a:t>Prezentace obsahuje řešený příklad vyhledávání v katalogu. otázky v závěru  žák  řeší na základě zkušeností.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15 minut.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03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96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>
                <a:latin typeface="+mn-lt"/>
              </a:rPr>
              <a:t>Vyhledáme kategorii, zpřesňujeme</a:t>
            </a:r>
            <a:endParaRPr lang="cs-CZ" b="1" dirty="0">
              <a:latin typeface="+mn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9" r="28783" b="14254"/>
          <a:stretch/>
        </p:blipFill>
        <p:spPr bwMode="auto">
          <a:xfrm>
            <a:off x="1578658" y="1844824"/>
            <a:ext cx="5851347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ál 8"/>
          <p:cNvSpPr/>
          <p:nvPr/>
        </p:nvSpPr>
        <p:spPr>
          <a:xfrm>
            <a:off x="1558406" y="6021288"/>
            <a:ext cx="1584174" cy="20437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ový popisek 10"/>
          <p:cNvSpPr/>
          <p:nvPr/>
        </p:nvSpPr>
        <p:spPr>
          <a:xfrm>
            <a:off x="251520" y="2564904"/>
            <a:ext cx="3960440" cy="1368152"/>
          </a:xfrm>
          <a:prstGeom prst="wedgeRectCallout">
            <a:avLst>
              <a:gd name="adj1" fmla="val 81658"/>
              <a:gd name="adj2" fmla="val 8631"/>
            </a:avLst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V podkategorii</a:t>
            </a:r>
            <a:endParaRPr lang="cs-CZ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600" b="1" i="1" dirty="0" smtClean="0">
                <a:solidFill>
                  <a:schemeClr val="accent1">
                    <a:lumMod val="75000"/>
                  </a:schemeClr>
                </a:solidFill>
              </a:rPr>
              <a:t>Střední </a:t>
            </a:r>
            <a:r>
              <a:rPr lang="cs-CZ" sz="1600" b="1" i="1" dirty="0">
                <a:solidFill>
                  <a:schemeClr val="accent1">
                    <a:lumMod val="75000"/>
                  </a:schemeClr>
                </a:solidFill>
              </a:rPr>
              <a:t>vzdělání s maturitní zkouškou Moravskoslezský kraj </a:t>
            </a:r>
            <a:endParaRPr lang="cs-CZ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otevřeme kategorii </a:t>
            </a:r>
            <a:r>
              <a:rPr lang="cs-CZ" sz="1600" b="1" i="1" dirty="0" smtClean="0">
                <a:solidFill>
                  <a:schemeClr val="accent1">
                    <a:lumMod val="75000"/>
                  </a:schemeClr>
                </a:solidFill>
              </a:rPr>
              <a:t>SOŠ služeb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Přehled  středních škol</a:t>
            </a:r>
            <a:endParaRPr lang="cs-CZ" b="1" cap="none" dirty="0">
              <a:latin typeface="+mn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5" b="11184"/>
          <a:stretch/>
        </p:blipFill>
        <p:spPr bwMode="auto">
          <a:xfrm>
            <a:off x="395536" y="1988840"/>
            <a:ext cx="8392639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012160" y="2996952"/>
            <a:ext cx="244827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Příklad vyřešen.</a:t>
            </a:r>
          </a:p>
          <a:p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Nalezeny střední školy podle zadání.</a:t>
            </a:r>
          </a:p>
        </p:txBody>
      </p:sp>
    </p:spTree>
    <p:extLst>
      <p:ext uri="{BB962C8B-B14F-4D97-AF65-F5344CB8AC3E}">
        <p14:creationId xmlns:p14="http://schemas.microsoft.com/office/powerpoint/2010/main" val="32216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65417" y="1916832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Pro vyhledávání jsme použili katalog stránky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www.seznam.cz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 a prošli jsme  kategoriemi:</a:t>
            </a:r>
          </a:p>
          <a:p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Firmy.cz </a:t>
            </a:r>
            <a:r>
              <a:rPr lang="cs-CZ" sz="2400" b="1" i="1" dirty="0">
                <a:solidFill>
                  <a:schemeClr val="accent1">
                    <a:lumMod val="75000"/>
                  </a:schemeClr>
                </a:solidFill>
              </a:rPr>
              <a:t>&gt; Instituce a úřady &gt; Vzdělávací instituce &gt; Střední školy &gt; Střední vzdělání s maturitní zkouškou &gt; SOŠ služeb </a:t>
            </a:r>
            <a:endParaRPr lang="cs-CZ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</a:rPr>
              <a:t>V přehledu jsme našli odkaz i na naši školu </a:t>
            </a:r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www.ss-ostrava.cz</a:t>
            </a:r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cs-CZ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5417" y="3356992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Vyhledávání v </a:t>
            </a:r>
            <a:r>
              <a:rPr lang="cs-CZ" sz="36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katalogu </a:t>
            </a:r>
            <a:r>
              <a:rPr lang="cs-CZ" sz="3600" b="1" cap="none" dirty="0" smtClean="0">
                <a:solidFill>
                  <a:srgbClr val="94C600">
                    <a:lumMod val="75000"/>
                  </a:srgbClr>
                </a:solidFill>
                <a:latin typeface="Tahoma"/>
                <a:cs typeface="Tahoma"/>
              </a:rPr>
              <a:t>– </a:t>
            </a:r>
            <a:r>
              <a:rPr lang="cs-CZ" sz="36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závěr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703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>
                <a:latin typeface="+mn-lt"/>
              </a:rPr>
              <a:t>Přemýšlejte:</a:t>
            </a:r>
            <a:endParaRPr lang="cs-CZ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Je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řešení našeho příkladu jediné možné? </a:t>
            </a:r>
          </a:p>
          <a:p>
            <a:pPr marL="0" indent="0">
              <a:buNone/>
            </a:pP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Je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jisté, že nalezený seznam škol je úplný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Nabízí katalogový vyhledávač možnost hledat podle klíčových slov? Vyzkoušejte.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Kdy je výhodné použít k vyhledávání katalog?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2010, 103 s. ISBN 978-80-251-3228-9. </a:t>
            </a:r>
            <a:br>
              <a:rPr lang="cs-CZ" dirty="0"/>
            </a:br>
            <a:endParaRPr lang="cs-CZ" dirty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</a:t>
            </a:r>
            <a:r>
              <a:rPr lang="cs-CZ" dirty="0" err="1"/>
              <a:t>Computer</a:t>
            </a:r>
            <a:r>
              <a:rPr lang="cs-CZ" dirty="0"/>
              <a:t> Media, spol. s r.o., 2009. ISBN 978-80-7402-020-9.</a:t>
            </a:r>
            <a:br>
              <a:rPr lang="cs-CZ" dirty="0"/>
            </a:br>
            <a:r>
              <a:rPr lang="cs-CZ" dirty="0"/>
              <a:t> </a:t>
            </a:r>
          </a:p>
          <a:p>
            <a:r>
              <a:rPr lang="cs-CZ" dirty="0"/>
              <a:t>VAŇKOVÁ , Jana . Teorie informace v gymnaziálním kurzu informatiky. </a:t>
            </a:r>
            <a:r>
              <a:rPr lang="cs-CZ" i="1" dirty="0"/>
              <a:t>Metodický portál: Články </a:t>
            </a:r>
            <a:r>
              <a:rPr lang="cs-CZ" dirty="0"/>
              <a:t>[online]. 14. 12. 2011, [cit. 2012-10-08]. Dostupný z WWW: &lt;http://clanky.rvp.cz/</a:t>
            </a:r>
            <a:r>
              <a:rPr lang="cs-CZ" dirty="0" err="1"/>
              <a:t>clanek</a:t>
            </a:r>
            <a:r>
              <a:rPr lang="cs-CZ" dirty="0"/>
              <a:t>/c/g/14121/TEORIE-INFORMACE-V-GYMNAZIALNIM-KURZU-INFORMATIKY.html&gt;. ISSN 1802-4785.</a:t>
            </a:r>
            <a:br>
              <a:rPr lang="cs-CZ" dirty="0"/>
            </a:br>
            <a:endParaRPr lang="cs-CZ" dirty="0"/>
          </a:p>
          <a:p>
            <a:r>
              <a:rPr lang="cs-CZ" dirty="0"/>
              <a:t>Kliparty viz Galerie médií Microsoft PowerPoint.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1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4705" y="3371049"/>
            <a:ext cx="6629400" cy="99405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ysClr val="windowText" lastClr="000000"/>
                </a:solidFill>
                <a:latin typeface="Century Gothic"/>
              </a:rPr>
              <a:t>Vyhledávání </a:t>
            </a:r>
            <a:r>
              <a:rPr lang="cs-CZ" sz="3600" b="1" dirty="0">
                <a:solidFill>
                  <a:sysClr val="windowText" lastClr="000000"/>
                </a:solidFill>
                <a:latin typeface="Century Gothic"/>
              </a:rPr>
              <a:t>v internetu  (</a:t>
            </a:r>
            <a:r>
              <a:rPr lang="cs-CZ" sz="3600" b="1" dirty="0" smtClean="0">
                <a:solidFill>
                  <a:sysClr val="windowText" lastClr="000000"/>
                </a:solidFill>
                <a:latin typeface="Century Gothic"/>
              </a:rPr>
              <a:t>katalog)</a:t>
            </a:r>
            <a:endParaRPr lang="cs-CZ" sz="3600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>
                <a:latin typeface="+mn-lt"/>
              </a:rPr>
              <a:t>Katalogový vyhledávač</a:t>
            </a:r>
            <a:endParaRPr lang="cs-CZ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Internetový vyhledávač je služba.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Nabízí přehledné seřazení internetových stránek 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ve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své databázi (katalogu).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Stránky jsou zařazeny v kategoriích.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Neukládá obsah stránek.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Jsou obvykle omezeny regionálně (území 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ČR).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Hledání probíhá buď procházením jednotlivými kategoriemi, nebo zadáním klíčového slova (prohledává pouze údaje v názvu stránek, firmy, vlastníky, ...).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Používáme, když nemáme konkrétní představu o tom, co hledáme. (Např. střední školy v Ostravě)</a:t>
            </a:r>
            <a:endParaRPr lang="cs-CZ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9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cap="none" dirty="0" smtClean="0">
                <a:latin typeface="+mn-lt"/>
              </a:rPr>
              <a:t>Příklad </a:t>
            </a:r>
            <a:r>
              <a:rPr lang="cs-CZ" b="1" cap="none" dirty="0" smtClean="0">
                <a:latin typeface="Tahoma"/>
                <a:cs typeface="Tahoma"/>
              </a:rPr>
              <a:t>– </a:t>
            </a:r>
            <a:r>
              <a:rPr lang="cs-CZ" b="1" cap="none" dirty="0" smtClean="0">
                <a:latin typeface="+mn-lt"/>
              </a:rPr>
              <a:t>zadání</a:t>
            </a:r>
            <a:endParaRPr lang="cs-CZ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 marL="180000" indent="0">
              <a:buNone/>
            </a:pPr>
            <a:endParaRPr lang="cs-CZ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 Moravskoslezském kraji nalezněte střední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školy poskytující  vzdělání 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ukončené maturitní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zkouškou.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Zaměřte se na vzdělání </a:t>
            </a:r>
            <a:b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 oblasti služeb.</a:t>
            </a:r>
          </a:p>
          <a:p>
            <a:pPr marL="180000" indent="0">
              <a:buNone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Hledejte pomocí vyhledávacího katalogu.</a:t>
            </a:r>
            <a:b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Příklad </a:t>
            </a:r>
            <a:r>
              <a:rPr lang="cs-CZ" b="1" cap="none" dirty="0" smtClean="0">
                <a:latin typeface="+mn-lt"/>
                <a:cs typeface="Tahoma"/>
              </a:rPr>
              <a:t>– </a:t>
            </a:r>
            <a:r>
              <a:rPr lang="cs-CZ" b="1" cap="none" dirty="0" smtClean="0">
                <a:latin typeface="+mn-lt"/>
              </a:rPr>
              <a:t>řešení</a:t>
            </a:r>
            <a:endParaRPr lang="cs-CZ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Promyslím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, co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hledám:</a:t>
            </a:r>
          </a:p>
          <a:p>
            <a:pPr marL="180000" indent="0">
              <a:buNone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škola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, střední, zaměření na obchod, služby</a:t>
            </a:r>
            <a:r>
              <a:rPr lang="cs-CZ" sz="160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sz="16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kraj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Moravskoslezský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800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Zvolím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katalogový vyhledávač : </a:t>
            </a: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např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. www.seznam.cz , www.navrcholu.cz   www.centrum.cz, www.zdroj.cz,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… 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stránce katalogu vyberu vhodnou kategorii, týkající se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škol:</a:t>
            </a:r>
          </a:p>
          <a:p>
            <a:pPr marL="180000" indent="0">
              <a:buNone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nstituce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, firmy, vzdělávání, …</a:t>
            </a:r>
          </a:p>
          <a:p>
            <a:pPr marL="1800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Pokračuji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ve výběru vhodných podkategorií a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zpřesňuji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vyhledávání.</a:t>
            </a: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Jásám,  střední školy nalezeny … </a:t>
            </a: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Vybírám další možnost 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vyhledávání. Vím, že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v jednom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katalogu nemusí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být vše… </a:t>
            </a:r>
          </a:p>
          <a:p>
            <a:pPr marL="694350" indent="-514350">
              <a:buFont typeface="+mj-lt"/>
              <a:buAutoNum type="arabicPeriod"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Stránka </a:t>
            </a:r>
            <a:r>
              <a:rPr lang="cs-CZ" b="1" cap="none" dirty="0" smtClean="0">
                <a:latin typeface="+mn-lt"/>
              </a:rPr>
              <a:t>katalogu </a:t>
            </a:r>
            <a:r>
              <a:rPr lang="cs-CZ" sz="3200" cap="none" dirty="0" smtClean="0">
                <a:latin typeface="+mn-lt"/>
              </a:rPr>
              <a:t>www.seznam.cz</a:t>
            </a:r>
            <a:endParaRPr lang="cs-CZ" sz="3200" cap="none" dirty="0"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2"/>
          <a:stretch/>
        </p:blipFill>
        <p:spPr bwMode="auto">
          <a:xfrm>
            <a:off x="1230248" y="1726505"/>
            <a:ext cx="6827520" cy="48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" name="Skupina 75"/>
          <p:cNvGrpSpPr/>
          <p:nvPr/>
        </p:nvGrpSpPr>
        <p:grpSpPr>
          <a:xfrm>
            <a:off x="107504" y="1988840"/>
            <a:ext cx="8712968" cy="4507467"/>
            <a:chOff x="107504" y="1988840"/>
            <a:chExt cx="8712968" cy="4507467"/>
          </a:xfrm>
        </p:grpSpPr>
        <p:sp>
          <p:nvSpPr>
            <p:cNvPr id="26" name="TextovéPole 25"/>
            <p:cNvSpPr txBox="1"/>
            <p:nvPr/>
          </p:nvSpPr>
          <p:spPr>
            <a:xfrm>
              <a:off x="3532906" y="1988840"/>
              <a:ext cx="2304256" cy="5847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Další služby:</a:t>
              </a:r>
            </a:p>
            <a:p>
              <a:pPr algn="ctr"/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Mapy   Slovník   …</a:t>
              </a: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107504" y="2420888"/>
              <a:ext cx="2448272" cy="181588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chemeClr val="accent1">
                      <a:lumMod val="75000"/>
                    </a:schemeClr>
                  </a:solidFill>
                </a:rPr>
                <a:t>Základní </a:t>
              </a:r>
              <a:r>
                <a:rPr lang="cs-CZ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charakteristika</a:t>
              </a:r>
              <a:endParaRPr lang="cs-CZ" sz="24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cs-CZ" sz="1600" b="1" dirty="0">
                  <a:solidFill>
                    <a:schemeClr val="accent1">
                      <a:lumMod val="75000"/>
                    </a:schemeClr>
                  </a:solidFill>
                </a:rPr>
                <a:t>hierarchická soustava kategorií a podkategorií</a:t>
              </a:r>
            </a:p>
            <a:p>
              <a:endParaRPr lang="cs-CZ" sz="1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8" name="Přímá spojnice se šipkou 7"/>
            <p:cNvCxnSpPr/>
            <p:nvPr/>
          </p:nvCxnSpPr>
          <p:spPr>
            <a:xfrm>
              <a:off x="1619672" y="3579111"/>
              <a:ext cx="1368152" cy="0"/>
            </a:xfrm>
            <a:prstGeom prst="straightConnector1">
              <a:avLst/>
            </a:prstGeom>
            <a:ln w="50800">
              <a:tailEnd type="arrow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>
              <a:off x="1619672" y="3579111"/>
              <a:ext cx="3744416" cy="208213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ovéPole 35"/>
            <p:cNvSpPr txBox="1">
              <a:spLocks/>
            </p:cNvSpPr>
            <p:nvPr/>
          </p:nvSpPr>
          <p:spPr>
            <a:xfrm>
              <a:off x="4918881" y="4052104"/>
              <a:ext cx="1800000" cy="36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</a:rPr>
                <a:t>Reklama</a:t>
              </a:r>
              <a:endParaRPr lang="cs-CZ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863588" y="4822513"/>
              <a:ext cx="2304256" cy="3385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Další služby: Zprávy</a:t>
              </a:r>
              <a:endParaRPr lang="cs-CZ" sz="16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endParaRPr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6516216" y="3328829"/>
              <a:ext cx="2304256" cy="5847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Další </a:t>
              </a:r>
              <a:r>
                <a:rPr lang="cs-CZ" sz="1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služby:</a:t>
              </a:r>
            </a:p>
            <a:p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Elektronická pošta</a:t>
              </a:r>
              <a:endParaRPr lang="cs-CZ" sz="1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6372200" y="2021460"/>
              <a:ext cx="2304256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Další </a:t>
              </a:r>
              <a:r>
                <a:rPr lang="cs-CZ" sz="1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služby</a:t>
              </a:r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: vyhledávání pomocí klíčového slova</a:t>
              </a:r>
              <a:endParaRPr lang="cs-CZ" sz="16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endParaRPr>
            </a:p>
          </p:txBody>
        </p:sp>
        <p:cxnSp>
          <p:nvCxnSpPr>
            <p:cNvPr id="58" name="Přímá spojnice se šipkou 57"/>
            <p:cNvCxnSpPr/>
            <p:nvPr/>
          </p:nvCxnSpPr>
          <p:spPr>
            <a:xfrm flipH="1">
              <a:off x="4918881" y="2436958"/>
              <a:ext cx="1453320" cy="487986"/>
            </a:xfrm>
            <a:prstGeom prst="straightConnector1">
              <a:avLst/>
            </a:prstGeom>
            <a:ln w="50800">
              <a:tailEnd type="arrow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ovéPole 61"/>
            <p:cNvSpPr txBox="1">
              <a:spLocks/>
            </p:cNvSpPr>
            <p:nvPr/>
          </p:nvSpPr>
          <p:spPr>
            <a:xfrm>
              <a:off x="4918881" y="6126975"/>
              <a:ext cx="1800000" cy="36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</a:rPr>
                <a:t>Reklama</a:t>
              </a:r>
              <a:endParaRPr lang="cs-CZ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9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2"/>
          <a:stretch/>
        </p:blipFill>
        <p:spPr bwMode="auto">
          <a:xfrm>
            <a:off x="2059434" y="1760559"/>
            <a:ext cx="6827520" cy="48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V katalogu vyhledáme kategorii</a:t>
            </a:r>
            <a:endParaRPr lang="cs-CZ" b="1" cap="none" dirty="0">
              <a:latin typeface="+mn-lt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7792" y="1556792"/>
            <a:ext cx="7244528" cy="4464496"/>
            <a:chOff x="207792" y="1556792"/>
            <a:chExt cx="7244528" cy="4464496"/>
          </a:xfrm>
        </p:grpSpPr>
        <p:grpSp>
          <p:nvGrpSpPr>
            <p:cNvPr id="4" name="Skupina 3"/>
            <p:cNvGrpSpPr/>
            <p:nvPr/>
          </p:nvGrpSpPr>
          <p:grpSpPr>
            <a:xfrm>
              <a:off x="207792" y="1556792"/>
              <a:ext cx="5141916" cy="4223497"/>
              <a:chOff x="1780311" y="3131535"/>
              <a:chExt cx="6548349" cy="4673056"/>
            </a:xfrm>
          </p:grpSpPr>
          <p:pic>
            <p:nvPicPr>
              <p:cNvPr id="5" name="Obrázek 4"/>
              <p:cNvPicPr/>
              <p:nvPr/>
            </p:nvPicPr>
            <p:blipFill rotWithShape="1">
              <a:blip r:embed="rId3"/>
              <a:srcRect l="54553" t="38843" r="3499" b="33827"/>
              <a:stretch/>
            </p:blipFill>
            <p:spPr bwMode="auto">
              <a:xfrm>
                <a:off x="2202815" y="3131535"/>
                <a:ext cx="6125845" cy="2994026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7" name="Ovál 6"/>
              <p:cNvSpPr/>
              <p:nvPr/>
            </p:nvSpPr>
            <p:spPr>
              <a:xfrm>
                <a:off x="1927703" y="3131535"/>
                <a:ext cx="6400957" cy="3198348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Obdélníkový popisek 5"/>
              <p:cNvSpPr/>
              <p:nvPr/>
            </p:nvSpPr>
            <p:spPr>
              <a:xfrm>
                <a:off x="1780311" y="6796479"/>
                <a:ext cx="3063097" cy="1008112"/>
              </a:xfrm>
              <a:prstGeom prst="wedgeRectCallout">
                <a:avLst>
                  <a:gd name="adj1" fmla="val 108505"/>
                  <a:gd name="adj2" fmla="val -192150"/>
                </a:avLst>
              </a:prstGeom>
              <a:solidFill>
                <a:schemeClr val="bg1">
                  <a:alpha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1600" b="1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cs-CZ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Školy </a:t>
                </a:r>
                <a:r>
                  <a:rPr lang="cs-CZ" sz="1600" b="1">
                    <a:solidFill>
                      <a:schemeClr val="accent1">
                        <a:lumMod val="75000"/>
                      </a:schemeClr>
                    </a:solidFill>
                  </a:rPr>
                  <a:t>nalezneme </a:t>
                </a:r>
                <a:endParaRPr lang="cs-CZ" sz="1600" b="1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cs-CZ" sz="1600" b="1" smtClean="0">
                    <a:solidFill>
                      <a:schemeClr val="accent1">
                        <a:lumMod val="75000"/>
                      </a:schemeClr>
                    </a:solidFill>
                  </a:rPr>
                  <a:t>v </a:t>
                </a:r>
                <a:r>
                  <a:rPr lang="cs-CZ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kategorii: Firmy.</a:t>
                </a:r>
              </a:p>
              <a:p>
                <a:r>
                  <a:rPr lang="cs-CZ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Otevřeme.</a:t>
                </a:r>
              </a:p>
              <a:p>
                <a:endParaRPr lang="cs-CZ" sz="16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9" name="Ovál 8"/>
            <p:cNvSpPr/>
            <p:nvPr/>
          </p:nvSpPr>
          <p:spPr>
            <a:xfrm>
              <a:off x="5349708" y="5064401"/>
              <a:ext cx="2102612" cy="956887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/>
            <p:cNvSpPr txBox="1">
              <a:spLocks/>
            </p:cNvSpPr>
            <p:nvPr/>
          </p:nvSpPr>
          <p:spPr>
            <a:xfrm>
              <a:off x="5652320" y="4078120"/>
              <a:ext cx="1800000" cy="36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</a:rPr>
                <a:t>Reklama</a:t>
              </a:r>
              <a:endParaRPr lang="cs-CZ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716016" y="3933056"/>
            <a:ext cx="1512168" cy="152224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0" t="29291" r="31436" b="15299"/>
          <a:stretch/>
        </p:blipFill>
        <p:spPr bwMode="auto">
          <a:xfrm>
            <a:off x="1740818" y="1924719"/>
            <a:ext cx="55340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Vybíráme kategorii</a:t>
            </a:r>
            <a:endParaRPr lang="cs-CZ" b="1" dirty="0">
              <a:latin typeface="+mn-lt"/>
            </a:endParaRPr>
          </a:p>
        </p:txBody>
      </p:sp>
      <p:sp>
        <p:nvSpPr>
          <p:cNvPr id="12" name="Obdélníkový popisek 11"/>
          <p:cNvSpPr/>
          <p:nvPr/>
        </p:nvSpPr>
        <p:spPr>
          <a:xfrm>
            <a:off x="4932040" y="1924719"/>
            <a:ext cx="3960440" cy="1008112"/>
          </a:xfrm>
          <a:prstGeom prst="wedgeRectCallout">
            <a:avLst>
              <a:gd name="adj1" fmla="val -94137"/>
              <a:gd name="adj2" fmla="val 173959"/>
            </a:avLst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V podkategorii </a:t>
            </a:r>
            <a:r>
              <a:rPr lang="cs-CZ" sz="1600" b="1" i="1" dirty="0" smtClean="0">
                <a:solidFill>
                  <a:schemeClr val="accent1">
                    <a:lumMod val="75000"/>
                  </a:schemeClr>
                </a:solidFill>
              </a:rPr>
              <a:t>Vzdělávací instituce</a:t>
            </a:r>
          </a:p>
          <a:p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otevřeme kategorii </a:t>
            </a:r>
            <a:r>
              <a:rPr lang="cs-CZ" sz="1600" b="1" i="1" dirty="0" smtClean="0">
                <a:solidFill>
                  <a:schemeClr val="accent1">
                    <a:lumMod val="75000"/>
                  </a:schemeClr>
                </a:solidFill>
              </a:rPr>
              <a:t>Střední školy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Vybíráme kategorii, </a:t>
            </a:r>
            <a:r>
              <a:rPr lang="cs-CZ" sz="3600" b="1" cap="none" dirty="0">
                <a:latin typeface="+mn-lt"/>
              </a:rPr>
              <a:t>zpřesňujeme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1835698" y="1916832"/>
            <a:ext cx="6912766" cy="4500000"/>
            <a:chOff x="1835698" y="1916832"/>
            <a:chExt cx="6912766" cy="45000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552" r="32416" b="8022"/>
            <a:stretch/>
          </p:blipFill>
          <p:spPr bwMode="auto">
            <a:xfrm>
              <a:off x="1835698" y="1916832"/>
              <a:ext cx="5237343" cy="450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élníkový popisek 8"/>
            <p:cNvSpPr/>
            <p:nvPr/>
          </p:nvSpPr>
          <p:spPr>
            <a:xfrm>
              <a:off x="3563888" y="4167217"/>
              <a:ext cx="5184576" cy="1008112"/>
            </a:xfrm>
            <a:prstGeom prst="wedgeRectCallout">
              <a:avLst>
                <a:gd name="adj1" fmla="val -40712"/>
                <a:gd name="adj2" fmla="val -191565"/>
              </a:avLst>
            </a:prstGeom>
            <a:solidFill>
              <a:schemeClr val="bg1">
                <a:alpha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cs-CZ" sz="16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V podkategorii </a:t>
              </a:r>
              <a:r>
                <a:rPr lang="cs-CZ" sz="16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Střední školy </a:t>
              </a:r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otevřeme kategorii </a:t>
              </a:r>
            </a:p>
            <a:p>
              <a:r>
                <a:rPr lang="cs-CZ" sz="16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Střední vzdělání s maturitní zkouškou</a:t>
              </a:r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  <a:p>
              <a:r>
                <a:rPr lang="cs-CZ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Výběr omezíme na  </a:t>
              </a:r>
              <a:r>
                <a:rPr lang="cs-CZ" sz="16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Moravskoslezský kraj.</a:t>
              </a:r>
            </a:p>
            <a:p>
              <a:endParaRPr lang="cs-CZ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" name="Ovál 1"/>
            <p:cNvSpPr/>
            <p:nvPr/>
          </p:nvSpPr>
          <p:spPr>
            <a:xfrm>
              <a:off x="1835698" y="4941168"/>
              <a:ext cx="1728190" cy="408754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061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443</Words>
  <Application>Microsoft Office PowerPoint</Application>
  <PresentationFormat>Předvádění na obrazovce (4:3)</PresentationFormat>
  <Paragraphs>106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Lékárna</vt:lpstr>
      <vt:lpstr>Prezentace aplikace PowerPoint</vt:lpstr>
      <vt:lpstr>Vyhledávání v internetu  (katalog)</vt:lpstr>
      <vt:lpstr>Katalogový vyhledávač</vt:lpstr>
      <vt:lpstr>Příklad – zadání</vt:lpstr>
      <vt:lpstr>Příklad – řešení</vt:lpstr>
      <vt:lpstr>Stránka katalogu www.seznam.cz</vt:lpstr>
      <vt:lpstr>V katalogu vyhledáme kategorii</vt:lpstr>
      <vt:lpstr>Vybíráme kategorii</vt:lpstr>
      <vt:lpstr>Vybíráme kategorii, zpřesňujeme</vt:lpstr>
      <vt:lpstr>Vyhledáme kategorii, zpřesňujeme</vt:lpstr>
      <vt:lpstr>Přehled  středních škol</vt:lpstr>
      <vt:lpstr>Vyhledávání v katalogu – závěr</vt:lpstr>
      <vt:lpstr>Přemýšlejte: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v kaTAlogu</dc:title>
  <dc:creator>Pchalkova Lenka 1, SŠ obchodní Ostrava</dc:creator>
  <cp:lastModifiedBy>Pchalkova Lenka 1, SŠ obchodní Ostrava</cp:lastModifiedBy>
  <cp:revision>57</cp:revision>
  <dcterms:modified xsi:type="dcterms:W3CDTF">2013-06-14T09:13:11Z</dcterms:modified>
</cp:coreProperties>
</file>