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65" r:id="rId2"/>
    <p:sldId id="256" r:id="rId3"/>
    <p:sldId id="263" r:id="rId4"/>
    <p:sldId id="261" r:id="rId5"/>
    <p:sldId id="262" r:id="rId6"/>
    <p:sldId id="257" r:id="rId7"/>
    <p:sldId id="268" r:id="rId8"/>
    <p:sldId id="260" r:id="rId9"/>
    <p:sldId id="266" r:id="rId10"/>
    <p:sldId id="258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96" autoAdjust="0"/>
  </p:normalViewPr>
  <p:slideViewPr>
    <p:cSldViewPr>
      <p:cViewPr varScale="1">
        <p:scale>
          <a:sx n="104" d="100"/>
          <a:sy n="104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4E419-3852-4B94-8C1C-4324A8C040F9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99B36-ABA9-4587-8227-0A875A17E6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07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99B36-ABA9-4587-8227-0A875A17E65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615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99B36-ABA9-4587-8227-0A875A17E65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422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http://www.jyxo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ing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ng.cz/" TargetMode="External"/><Relationship Id="rId2" Type="http://schemas.openxmlformats.org/officeDocument/2006/relationships/hyperlink" Target="http://www.google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2"/>
          <p:cNvSpPr txBox="1">
            <a:spLocks/>
          </p:cNvSpPr>
          <p:nvPr/>
        </p:nvSpPr>
        <p:spPr>
          <a:xfrm>
            <a:off x="680073" y="1382228"/>
            <a:ext cx="7632848" cy="48245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Výukový materiál v rámci projektu OPVK 1.5 Peníze středním školám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projektu:		CZ.1.07/1.5.00/34.0883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projektu:		Rozvoj vzdělanosti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šablony:   		III/2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Datum vytvoření:		2.11. 2012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Autor:			Mgr. Lenka Pchálková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Určeno pro předmět:	Informační a komunikační technologie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Tematická oblast:	 	Informační zdroje, elektronická komunikace, 				komunikační a přenosové možnosti Internetu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Obor vzdělání:		Obchodník (66-41-L/01) 2. ročník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                                          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výukového materiálu:  Prezentace Vyhledávání v internetu </a:t>
            </a:r>
            <a:r>
              <a:rPr kumimoji="0" lang="cs-CZ" sz="1400" b="1" i="0" u="none" strike="noStrike" kern="1200" cap="all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(fulltext)</a:t>
            </a:r>
            <a:r>
              <a:rPr kumimoji="0" lang="cs-CZ" sz="1400" b="1" i="0" u="none" strike="noStrike" kern="1200" cap="all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Popis využití: Žák se </a:t>
            </a:r>
            <a:r>
              <a:rPr kumimoji="0" lang="cs-CZ" sz="1400" b="1" i="0" u="none" strike="noStrike" kern="1200" cap="all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sezn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ámí s pojmem fulltextový vyhledávač.  </a:t>
            </a:r>
            <a:r>
              <a:rPr lang="cs-CZ" sz="1400" b="1" noProof="0" dirty="0" smtClean="0">
                <a:solidFill>
                  <a:sysClr val="windowText" lastClr="000000"/>
                </a:solidFill>
                <a:latin typeface="Century Gothic"/>
              </a:rPr>
              <a:t>Prezentace obsahuje  příklad vyhledávání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pomocí fulltextu</a:t>
            </a:r>
            <a:r>
              <a:rPr lang="cs-CZ" sz="1400" b="1" noProof="0" dirty="0" smtClean="0">
                <a:solidFill>
                  <a:sysClr val="windowText" lastClr="000000"/>
                </a:solidFill>
                <a:latin typeface="Century Gothic"/>
              </a:rPr>
              <a:t>. Žák se aktivně účastní vyhledávání v internetu.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1" i="0" u="none" strike="noStrike" kern="1200" cap="all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Čas:  15 minut.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cs-CZ" sz="14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16015" y="476672"/>
            <a:ext cx="359690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Y_32_INOVACE_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IKTO2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04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60 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PCH</a:t>
            </a: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3718469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94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65417" y="1916832"/>
            <a:ext cx="78488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Pro vyhledávání jsme použili fulltextový vyhledávač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www.google.cz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b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cs-CZ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Slova jsme zadali v pořadí 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Střední škola moravskoslezský služby</a:t>
            </a:r>
          </a:p>
          <a:p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Zobrazily se odkazy na stránky, obsahující  zadaná slova. </a:t>
            </a:r>
          </a:p>
          <a:p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Výsledků se zobrazilo velké množství (není výhodou,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  <a:cs typeface="Tahoma"/>
              </a:rPr>
              <a:t> zadání musíme upravit).</a:t>
            </a:r>
            <a:endParaRPr lang="cs-CZ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Fulltextové vyhledávače nabízejí zpřesnění vyhledávání (typ souboru, velikost souboru, vyloučení slov, přesná fráze,  …) </a:t>
            </a:r>
          </a:p>
          <a:p>
            <a:endParaRPr lang="cs-CZ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39427"/>
          </a:xfrm>
        </p:spPr>
        <p:txBody>
          <a:bodyPr>
            <a:normAutofit/>
          </a:bodyPr>
          <a:lstStyle/>
          <a:p>
            <a:r>
              <a:rPr lang="cs-CZ" sz="2800" b="1" cap="none" dirty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Vyhledávání </a:t>
            </a:r>
            <a:r>
              <a:rPr lang="cs-CZ" sz="2800" b="1" cap="none" dirty="0" smtClean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ve fulltextovém vyhledávači</a:t>
            </a:r>
            <a:br>
              <a:rPr lang="cs-CZ" sz="2800" b="1" cap="none" dirty="0" smtClean="0">
                <a:solidFill>
                  <a:srgbClr val="94C600">
                    <a:lumMod val="75000"/>
                  </a:srgbClr>
                </a:solidFill>
                <a:latin typeface="Century Gothic"/>
              </a:rPr>
            </a:br>
            <a:r>
              <a:rPr lang="cs-CZ" sz="2800" b="1" cap="none" dirty="0" smtClean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závěr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87032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cap="none" dirty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Použitá literatura a internetové 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ROUBAL, Pavel. </a:t>
            </a:r>
            <a:r>
              <a:rPr lang="cs-CZ" i="1" dirty="0"/>
              <a:t>Informatika a výpočetní technika pro střední školy: teoretická učebnice</a:t>
            </a:r>
            <a:r>
              <a:rPr lang="cs-CZ" dirty="0"/>
              <a:t>. Vyd. 1.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2010, 103 s. ISBN 978-80-251-3228-9. </a:t>
            </a:r>
            <a:br>
              <a:rPr lang="cs-CZ" dirty="0"/>
            </a:br>
            <a:endParaRPr lang="cs-CZ" dirty="0"/>
          </a:p>
          <a:p>
            <a:r>
              <a:rPr lang="cs-CZ" dirty="0"/>
              <a:t>NAVRÁTIL, Pavel. </a:t>
            </a:r>
            <a:r>
              <a:rPr lang="cs-CZ" i="1" dirty="0"/>
              <a:t>S počítačem nejen k maturitě - 1. díl</a:t>
            </a:r>
            <a:r>
              <a:rPr lang="cs-CZ" dirty="0"/>
              <a:t>. 7. vyd. </a:t>
            </a:r>
            <a:r>
              <a:rPr lang="cs-CZ" dirty="0" err="1"/>
              <a:t>Computer</a:t>
            </a:r>
            <a:r>
              <a:rPr lang="cs-CZ" dirty="0"/>
              <a:t> Media, spol. s r.o., 2009. ISBN 978-80-7402-020-9.</a:t>
            </a:r>
            <a:br>
              <a:rPr lang="cs-CZ" dirty="0"/>
            </a:br>
            <a:r>
              <a:rPr lang="cs-CZ" dirty="0"/>
              <a:t> </a:t>
            </a:r>
          </a:p>
          <a:p>
            <a:r>
              <a:rPr lang="cs-CZ" dirty="0"/>
              <a:t>VAŇKOVÁ , Jana . Teorie informace v gymnaziálním kurzu informatiky. </a:t>
            </a:r>
            <a:r>
              <a:rPr lang="cs-CZ" i="1" dirty="0"/>
              <a:t>Metodický portál: Články </a:t>
            </a:r>
            <a:r>
              <a:rPr lang="cs-CZ" dirty="0"/>
              <a:t>[online]. 14. 12. 2011, [cit. 2012-10-08]. Dostupný z WWW: &lt;http://clanky.rvp.cz/</a:t>
            </a:r>
            <a:r>
              <a:rPr lang="cs-CZ" dirty="0" err="1"/>
              <a:t>clanek</a:t>
            </a:r>
            <a:r>
              <a:rPr lang="cs-CZ" dirty="0"/>
              <a:t>/c/g/14121/TEORIE-INFORMACE-V-GYMNAZIALNIM-KURZU-INFORMATIKY.html&gt;. ISSN 1802-4785.</a:t>
            </a:r>
            <a:br>
              <a:rPr lang="cs-CZ" dirty="0"/>
            </a:br>
            <a:endParaRPr lang="cs-CZ" dirty="0"/>
          </a:p>
          <a:p>
            <a:r>
              <a:rPr lang="cs-CZ" dirty="0"/>
              <a:t>Kliparty viz Galerie médií Microsoft PowerPoint</a:t>
            </a:r>
            <a:r>
              <a:rPr lang="cs-CZ" dirty="0" smtClean="0"/>
              <a:t>.</a:t>
            </a:r>
          </a:p>
          <a:p>
            <a:pPr marL="11430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11430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21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994055"/>
          </a:xfrm>
        </p:spPr>
        <p:txBody>
          <a:bodyPr/>
          <a:lstStyle/>
          <a:p>
            <a:r>
              <a:rPr lang="cs-CZ" sz="3200" dirty="0">
                <a:solidFill>
                  <a:sysClr val="windowText" lastClr="000000"/>
                </a:solidFill>
                <a:latin typeface="Century Gothic"/>
              </a:rPr>
              <a:t>vyhledávání v </a:t>
            </a:r>
            <a:r>
              <a:rPr lang="cs-CZ" sz="3200" dirty="0" smtClean="0">
                <a:solidFill>
                  <a:sysClr val="windowText" lastClr="000000"/>
                </a:solidFill>
                <a:latin typeface="Century Gothic"/>
              </a:rPr>
              <a:t>internetu</a:t>
            </a:r>
            <a:br>
              <a:rPr lang="cs-CZ" sz="3200" dirty="0" smtClean="0">
                <a:solidFill>
                  <a:sysClr val="windowText" lastClr="000000"/>
                </a:solidFill>
                <a:latin typeface="Century Gothic"/>
              </a:rPr>
            </a:br>
            <a:r>
              <a:rPr lang="cs-CZ" sz="3200" dirty="0" smtClean="0">
                <a:solidFill>
                  <a:sysClr val="windowText" lastClr="000000"/>
                </a:solidFill>
                <a:latin typeface="Century Gothic"/>
              </a:rPr>
              <a:t>(fulltext)</a:t>
            </a:r>
            <a:endParaRPr lang="cs-CZ" sz="3200" dirty="0">
              <a:solidFill>
                <a:sysClr val="windowText" lastClr="000000"/>
              </a:solidFill>
              <a:latin typeface="Century Gothic"/>
            </a:endParaRP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464" y="76470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1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none" dirty="0" smtClean="0">
                <a:latin typeface="+mn-lt"/>
              </a:rPr>
              <a:t>Fulltextový vyhledávač</a:t>
            </a:r>
            <a:endParaRPr lang="cs-CZ" cap="none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</a:rPr>
              <a:t>Internetový vyhledávač je služba.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</a:rPr>
              <a:t>Databáze obsahu stránek jsou uloženy na serverech.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</a:rPr>
              <a:t>Vyhledává podle slov, která uživatel zadá do vyhledávacího okna</a:t>
            </a:r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cs-CZ" sz="1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1800" b="1" dirty="0">
                <a:solidFill>
                  <a:schemeClr val="accent1">
                    <a:lumMod val="75000"/>
                  </a:schemeClr>
                </a:solidFill>
              </a:rPr>
              <a:t>Jak pracuje</a:t>
            </a:r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</a:rPr>
              <a:t>? </a:t>
            </a:r>
            <a:endParaRPr lang="cs-CZ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</a:rPr>
              <a:t>Vyhledávací  </a:t>
            </a: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robot hledá a stahuje  dokumenty (webové stránky, soubory – bez obrázků, hudby a videa).</a:t>
            </a:r>
          </a:p>
          <a:p>
            <a:pPr lvl="1"/>
            <a:r>
              <a:rPr lang="cs-CZ" sz="1400" dirty="0" err="1">
                <a:solidFill>
                  <a:schemeClr val="accent1">
                    <a:lumMod val="75000"/>
                  </a:schemeClr>
                </a:solidFill>
              </a:rPr>
              <a:t>Indexér</a:t>
            </a: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 stažené dokumenty zpracovává a ukládá do své databáze . </a:t>
            </a:r>
          </a:p>
          <a:p>
            <a:pPr lvl="1"/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Vyhledávač  porovnává zadaný dotaz se svou databází a zobrazí výsledek. </a:t>
            </a:r>
            <a:endParaRPr lang="cs-CZ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</a:rPr>
              <a:t>Český </a:t>
            </a: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</a:rPr>
              <a:t>vyhledávač </a:t>
            </a:r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www.jyxo.cz</a:t>
            </a:r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</a:rPr>
              <a:t>Zahraniční  vyhledávač  např.  </a:t>
            </a:r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www.google.com</a:t>
            </a:r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</a:rPr>
              <a:t> , </a:t>
            </a:r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www.bing.com</a:t>
            </a:r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cs-CZ" sz="1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</a:rPr>
              <a:t>(v </a:t>
            </a: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</a:rPr>
              <a:t>české verzi </a:t>
            </a:r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</a:rPr>
              <a:t> doména </a:t>
            </a:r>
            <a:r>
              <a:rPr lang="cs-CZ" sz="1800" b="1" dirty="0" err="1">
                <a:solidFill>
                  <a:schemeClr val="accent1">
                    <a:lumMod val="75000"/>
                  </a:schemeClr>
                </a:solidFill>
              </a:rPr>
              <a:t>cz</a:t>
            </a:r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  <a:endParaRPr lang="cs-CZ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49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none" dirty="0" smtClean="0">
                <a:latin typeface="+mn-lt"/>
              </a:rPr>
              <a:t>Příklad-zadání</a:t>
            </a:r>
            <a:endParaRPr lang="cs-CZ" b="1" cap="none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V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Moravskoslezském kraji nalezněte střední školy poskytující  vzdělání  ukončené maturitní zkouškou. Zaměřte se na vzdělání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v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oblasti služeb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cs-CZ" dirty="0" smtClean="0"/>
          </a:p>
          <a:p>
            <a:pPr marL="114300" indent="0">
              <a:buNone/>
            </a:pPr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Použijte fulltextový vyhledávač.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587727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Ano, zadání je stejné jako pro katalogový vyhledávač. </a:t>
            </a:r>
            <a:r>
              <a:rPr lang="cs-CZ" dirty="0"/>
              <a:t> </a:t>
            </a:r>
            <a:r>
              <a:rPr lang="cs-CZ" dirty="0" smtClean="0"/>
              <a:t>Pomůže nám to uvědomit si rozdíly mezi vyhledávači.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03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Příklad  </a:t>
            </a:r>
            <a:r>
              <a:rPr lang="cs-CZ" b="1" cap="none" dirty="0" smtClean="0">
                <a:latin typeface="Tahoma"/>
                <a:cs typeface="Tahoma"/>
              </a:rPr>
              <a:t>– </a:t>
            </a:r>
            <a:r>
              <a:rPr lang="cs-CZ" b="1" cap="none" dirty="0" smtClean="0">
                <a:latin typeface="+mn-lt"/>
              </a:rPr>
              <a:t>řešení</a:t>
            </a:r>
            <a:endParaRPr lang="cs-CZ" b="1" cap="none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0000" indent="0">
              <a:buNone/>
            </a:pP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Promyslím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, co </a:t>
            </a: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hledám:</a:t>
            </a:r>
          </a:p>
          <a:p>
            <a:pPr marL="180000" indent="0">
              <a:buNone/>
            </a:pP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škola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, střední, zaměření na obchod, 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služby, 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kraj 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Moravskoslezský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180000" indent="0">
              <a:buNone/>
            </a:pPr>
            <a:endParaRPr lang="cs-CZ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80000" indent="0">
              <a:buNone/>
            </a:pP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Zvolím 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katalogový vyhledávač : </a:t>
            </a:r>
            <a:endParaRPr lang="cs-CZ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80000" indent="0">
              <a:buNone/>
            </a:pP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např. 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www.google.cz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www.bing.cz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,  … </a:t>
            </a:r>
            <a:endParaRPr lang="cs-CZ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180000" indent="0">
              <a:buNone/>
            </a:pPr>
            <a:endParaRPr lang="cs-CZ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80000" indent="0">
              <a:buNone/>
            </a:pP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Do řádku zadám klíčová slova:</a:t>
            </a:r>
          </a:p>
          <a:p>
            <a:pPr marL="180000" indent="0">
              <a:buNone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Střední 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škola moravskoslezský služby</a:t>
            </a:r>
          </a:p>
          <a:p>
            <a:pPr marL="180000" indent="0">
              <a:buNone/>
            </a:pPr>
            <a:endParaRPr lang="cs-CZ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180000" indent="0">
              <a:buNone/>
            </a:pP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Zjistím, jestli zvolená slova vyhovují …</a:t>
            </a:r>
          </a:p>
          <a:p>
            <a:pPr marL="180000" indent="0">
              <a:buNone/>
            </a:pPr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80000" indent="0">
              <a:buNone/>
            </a:pP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Zpřesňuji vyhledávání  pomocí spojek, uvozovek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80000" indent="0">
              <a:buNone/>
            </a:pPr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80000" indent="0">
              <a:buNone/>
            </a:pP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Jásám,  </a:t>
            </a: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přehled stránek nalezen 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… </a:t>
            </a:r>
          </a:p>
          <a:p>
            <a:pPr marL="180000" indent="0">
              <a:buNone/>
            </a:pPr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80000" indent="0">
              <a:buNone/>
            </a:pP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Vybírám další možnost  </a:t>
            </a: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</a:rPr>
              <a:t>vyhledávání.  Zkouším další možnosti.</a:t>
            </a:r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80000" indent="0">
              <a:buNone/>
            </a:pPr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64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cap="none" dirty="0">
                <a:latin typeface="+mn-lt"/>
              </a:rPr>
              <a:t>Stránka </a:t>
            </a:r>
            <a:r>
              <a:rPr lang="cs-CZ" sz="3200" b="1" cap="none" dirty="0" smtClean="0">
                <a:latin typeface="+mn-lt"/>
              </a:rPr>
              <a:t>fulltextového vyhledávače</a:t>
            </a:r>
            <a:endParaRPr lang="cs-CZ" sz="3200" b="1" cap="none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" t="2272" r="-18" b="4925"/>
          <a:stretch/>
        </p:blipFill>
        <p:spPr bwMode="auto">
          <a:xfrm>
            <a:off x="1115616" y="1700808"/>
            <a:ext cx="6982538" cy="48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4132521" y="1556792"/>
            <a:ext cx="4721546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Další služby např.:</a:t>
            </a:r>
          </a:p>
          <a:p>
            <a:pPr algn="ctr"/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Mapy   Zprávy   Gmail   Překladač  …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50388" y="2996952"/>
            <a:ext cx="4721546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Řádek  zadání textu</a:t>
            </a:r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1475656" y="3335506"/>
            <a:ext cx="2448272" cy="102959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98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cs-CZ" b="1" cap="none" dirty="0" smtClean="0">
                <a:latin typeface="+mn-lt"/>
              </a:rPr>
              <a:t>Pořadí slov ovlivní zobrazený výsledek</a:t>
            </a:r>
            <a:endParaRPr lang="cs-CZ" b="1" cap="none" dirty="0">
              <a:latin typeface="+mn-lt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251521" y="1628800"/>
            <a:ext cx="8712967" cy="4936650"/>
            <a:chOff x="251521" y="1628800"/>
            <a:chExt cx="8712967" cy="493665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1" y="1628800"/>
              <a:ext cx="5616624" cy="28376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6899"/>
            <a:stretch/>
          </p:blipFill>
          <p:spPr bwMode="auto">
            <a:xfrm>
              <a:off x="4536793" y="3604917"/>
              <a:ext cx="4283679" cy="29605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ovéPole 2"/>
            <p:cNvSpPr txBox="1"/>
            <p:nvPr/>
          </p:nvSpPr>
          <p:spPr>
            <a:xfrm>
              <a:off x="6012161" y="1990581"/>
              <a:ext cx="2952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solidFill>
                    <a:schemeClr val="accent1">
                      <a:lumMod val="75000"/>
                    </a:schemeClr>
                  </a:solidFill>
                  <a:ea typeface="+mj-ea"/>
                  <a:cs typeface="+mj-cs"/>
                </a:rPr>
                <a:t>Google nabízí </a:t>
              </a:r>
              <a:r>
                <a:rPr lang="cs-CZ" b="1" dirty="0">
                  <a:solidFill>
                    <a:schemeClr val="accent1">
                      <a:lumMod val="75000"/>
                    </a:schemeClr>
                  </a:solidFill>
                  <a:ea typeface="+mj-ea"/>
                  <a:cs typeface="+mj-cs"/>
                </a:rPr>
                <a:t>nejčastěji </a:t>
              </a:r>
              <a:r>
                <a:rPr lang="cs-CZ" b="1" dirty="0" smtClean="0">
                  <a:solidFill>
                    <a:schemeClr val="accent1">
                      <a:lumMod val="75000"/>
                    </a:schemeClr>
                  </a:solidFill>
                  <a:ea typeface="+mj-ea"/>
                  <a:cs typeface="+mj-cs"/>
                </a:rPr>
                <a:t>zadávané </a:t>
              </a:r>
              <a:r>
                <a:rPr lang="cs-CZ" b="1" dirty="0">
                  <a:solidFill>
                    <a:schemeClr val="accent1">
                      <a:lumMod val="75000"/>
                    </a:schemeClr>
                  </a:solidFill>
                  <a:ea typeface="+mj-ea"/>
                  <a:cs typeface="+mj-cs"/>
                </a:rPr>
                <a:t>fráze…</a:t>
              </a:r>
            </a:p>
          </p:txBody>
        </p:sp>
        <p:cxnSp>
          <p:nvCxnSpPr>
            <p:cNvPr id="6" name="Přímá spojnice se šipkou 5"/>
            <p:cNvCxnSpPr/>
            <p:nvPr/>
          </p:nvCxnSpPr>
          <p:spPr>
            <a:xfrm flipH="1">
              <a:off x="5436096" y="2636912"/>
              <a:ext cx="1788368" cy="864096"/>
            </a:xfrm>
            <a:prstGeom prst="straightConnector1">
              <a:avLst/>
            </a:prstGeom>
            <a:ln w="254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Přímá spojnice se šipkou 13"/>
            <p:cNvCxnSpPr/>
            <p:nvPr/>
          </p:nvCxnSpPr>
          <p:spPr>
            <a:xfrm>
              <a:off x="7376864" y="2636912"/>
              <a:ext cx="57454" cy="2648327"/>
            </a:xfrm>
            <a:prstGeom prst="straightConnector1">
              <a:avLst/>
            </a:prstGeom>
            <a:ln w="254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0" name="TextovéPole 19"/>
          <p:cNvSpPr txBox="1"/>
          <p:nvPr/>
        </p:nvSpPr>
        <p:spPr>
          <a:xfrm>
            <a:off x="251521" y="4581128"/>
            <a:ext cx="42852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Máte pravdu! </a:t>
            </a:r>
          </a:p>
          <a:p>
            <a:endParaRPr lang="cs-CZ" sz="2000" b="1" i="1" dirty="0" smtClean="0">
              <a:ea typeface="+mj-ea"/>
              <a:cs typeface="+mj-cs"/>
            </a:endParaRPr>
          </a:p>
          <a:p>
            <a:r>
              <a:rPr lang="cs-CZ" sz="2000" b="1" i="1" dirty="0" smtClean="0">
                <a:ea typeface="+mj-ea"/>
                <a:cs typeface="+mj-cs"/>
              </a:rPr>
              <a:t>???</a:t>
            </a:r>
          </a:p>
          <a:p>
            <a:endParaRPr lang="cs-CZ" sz="2000" b="1" i="1" dirty="0">
              <a:ea typeface="+mj-ea"/>
              <a:cs typeface="+mj-cs"/>
            </a:endParaRPr>
          </a:p>
          <a:p>
            <a:r>
              <a:rPr lang="cs-CZ" sz="2000" b="1" dirty="0" smtClean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Obrázky ukazují „našeptávání“. </a:t>
            </a:r>
            <a:br>
              <a:rPr lang="cs-CZ" sz="2000" b="1" dirty="0" smtClean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cs-CZ" sz="2000" b="1" dirty="0" smtClean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Nedokazují tvrzení </a:t>
            </a:r>
            <a:r>
              <a:rPr lang="cs-CZ" sz="2000" b="1" dirty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z</a:t>
            </a:r>
            <a:r>
              <a:rPr lang="cs-CZ" sz="2000" b="1" dirty="0" smtClean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 nadpisu.</a:t>
            </a:r>
          </a:p>
        </p:txBody>
      </p:sp>
    </p:spTree>
    <p:extLst>
      <p:ext uri="{BB962C8B-B14F-4D97-AF65-F5344CB8AC3E}">
        <p14:creationId xmlns:p14="http://schemas.microsoft.com/office/powerpoint/2010/main" val="190407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500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39427"/>
          </a:xfrm>
        </p:spPr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Ověření je na vás</a:t>
            </a:r>
            <a:endParaRPr lang="cs-CZ" b="1" cap="none" dirty="0">
              <a:latin typeface="+mn-lt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25026" y="1988840"/>
            <a:ext cx="846745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ea typeface="+mj-ea"/>
                <a:cs typeface="+mj-cs"/>
              </a:rPr>
              <a:t>1. Do vyhledávače  </a:t>
            </a:r>
            <a:r>
              <a:rPr lang="cs-CZ" sz="2000" b="1" dirty="0" smtClean="0">
                <a:ea typeface="+mj-ea"/>
                <a:cs typeface="+mj-cs"/>
                <a:hlinkClick r:id="rId2"/>
              </a:rPr>
              <a:t>www.google.cz</a:t>
            </a:r>
            <a:r>
              <a:rPr lang="cs-CZ" sz="2000" b="1" dirty="0" smtClean="0">
                <a:ea typeface="+mj-ea"/>
                <a:cs typeface="+mj-cs"/>
              </a:rPr>
              <a:t> zadejte </a:t>
            </a:r>
            <a:r>
              <a:rPr lang="cs-CZ" sz="2000" b="1" i="1" dirty="0" smtClean="0">
                <a:ea typeface="+mj-ea"/>
                <a:cs typeface="+mj-cs"/>
              </a:rPr>
              <a:t>střední škola.</a:t>
            </a:r>
          </a:p>
          <a:p>
            <a:endParaRPr lang="cs-CZ" sz="2000" b="1" i="1" dirty="0">
              <a:ea typeface="+mj-ea"/>
              <a:cs typeface="+mj-cs"/>
            </a:endParaRPr>
          </a:p>
          <a:p>
            <a:r>
              <a:rPr lang="cs-CZ" b="1" i="1" dirty="0" smtClean="0">
                <a:ea typeface="+mj-ea"/>
                <a:cs typeface="+mj-cs"/>
              </a:rPr>
              <a:t>Výsledek si zapamatujte nebo zapište, či uložte jiným vhodným způsobem.</a:t>
            </a:r>
          </a:p>
          <a:p>
            <a:endParaRPr lang="cs-CZ" sz="2000" b="1" i="1" dirty="0">
              <a:ea typeface="+mj-ea"/>
              <a:cs typeface="+mj-cs"/>
            </a:endParaRPr>
          </a:p>
          <a:p>
            <a:r>
              <a:rPr lang="cs-CZ" sz="2000" b="1" dirty="0" smtClean="0">
                <a:ea typeface="+mj-ea"/>
                <a:cs typeface="+mj-cs"/>
              </a:rPr>
              <a:t>2. </a:t>
            </a:r>
            <a:r>
              <a:rPr lang="cs-CZ" sz="2000" b="1" dirty="0"/>
              <a:t>Do vyhledávače  </a:t>
            </a:r>
            <a:r>
              <a:rPr lang="cs-CZ" sz="2000" b="1" dirty="0">
                <a:hlinkClick r:id="rId2"/>
              </a:rPr>
              <a:t>www.google.cz</a:t>
            </a:r>
            <a:r>
              <a:rPr lang="cs-CZ" sz="2000" b="1" dirty="0"/>
              <a:t> zadejte </a:t>
            </a:r>
            <a:r>
              <a:rPr lang="cs-CZ" sz="2000" b="1" i="1" dirty="0" smtClean="0"/>
              <a:t>škola střední.</a:t>
            </a:r>
          </a:p>
          <a:p>
            <a:endParaRPr lang="cs-CZ" sz="2000" b="1" i="1" dirty="0">
              <a:ea typeface="+mj-ea"/>
              <a:cs typeface="+mj-cs"/>
            </a:endParaRPr>
          </a:p>
          <a:p>
            <a:r>
              <a:rPr lang="cs-CZ" b="1" i="1" dirty="0"/>
              <a:t>Výsledek si </a:t>
            </a:r>
            <a:r>
              <a:rPr lang="cs-CZ" b="1" i="1" dirty="0" smtClean="0"/>
              <a:t>zapamatujte…</a:t>
            </a:r>
            <a:endParaRPr lang="cs-CZ" b="1" i="1" dirty="0"/>
          </a:p>
          <a:p>
            <a:endParaRPr lang="cs-CZ" sz="2000" b="1" i="1" dirty="0" smtClean="0">
              <a:ea typeface="+mj-ea"/>
              <a:cs typeface="+mj-cs"/>
            </a:endParaRPr>
          </a:p>
          <a:p>
            <a:r>
              <a:rPr lang="cs-CZ" sz="2000" b="1" dirty="0"/>
              <a:t>3. P</a:t>
            </a:r>
            <a:r>
              <a:rPr lang="cs-CZ" sz="2000" b="1" dirty="0" smtClean="0"/>
              <a:t>orovnejte. (Všechny výsledky </a:t>
            </a:r>
            <a:r>
              <a:rPr lang="cs-CZ" sz="2000" b="1" dirty="0" err="1" smtClean="0"/>
              <a:t>né</a:t>
            </a:r>
            <a:r>
              <a:rPr lang="cs-CZ" sz="2000" b="1" dirty="0" smtClean="0"/>
              <a:t>, stačí první stránka!)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Závěr:</a:t>
            </a:r>
            <a:br>
              <a:rPr lang="cs-CZ" sz="2000" b="1" dirty="0" smtClean="0"/>
            </a:br>
            <a:r>
              <a:rPr lang="cs-CZ" sz="2000" b="1" dirty="0" smtClean="0"/>
              <a:t>Platnost tvrzení „Pořadí </a:t>
            </a:r>
            <a:r>
              <a:rPr lang="cs-CZ" sz="2000" b="1" dirty="0"/>
              <a:t>slov ovlivní zobrazený </a:t>
            </a:r>
            <a:r>
              <a:rPr lang="cs-CZ" sz="2000" b="1" dirty="0" smtClean="0"/>
              <a:t>výsledek.“ ověřena.</a:t>
            </a:r>
          </a:p>
          <a:p>
            <a:endParaRPr lang="cs-CZ" sz="1600" b="1" i="1" dirty="0" smtClean="0"/>
          </a:p>
          <a:p>
            <a:r>
              <a:rPr lang="cs-CZ" sz="1400" b="1" i="1" dirty="0" smtClean="0"/>
              <a:t>Jestliže se ověření nepodařilo, je možné, že Google dnes změnil  pravidla pro vyhledávání…  ;)</a:t>
            </a:r>
            <a:endParaRPr lang="cs-CZ" sz="1400" b="1" i="1" dirty="0"/>
          </a:p>
        </p:txBody>
      </p:sp>
    </p:spTree>
    <p:extLst>
      <p:ext uri="{BB962C8B-B14F-4D97-AF65-F5344CB8AC3E}">
        <p14:creationId xmlns:p14="http://schemas.microsoft.com/office/powerpoint/2010/main" val="79836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6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none" dirty="0" smtClean="0">
                <a:latin typeface="+mn-lt"/>
              </a:rPr>
              <a:t>Příklad </a:t>
            </a:r>
            <a:r>
              <a:rPr lang="cs-CZ" b="1" cap="none" dirty="0" smtClean="0">
                <a:latin typeface="Tahoma"/>
                <a:cs typeface="Tahoma"/>
              </a:rPr>
              <a:t>– </a:t>
            </a:r>
            <a:r>
              <a:rPr lang="cs-CZ" b="1" cap="none" dirty="0" smtClean="0">
                <a:latin typeface="+mn-lt"/>
              </a:rPr>
              <a:t>výsledek hledání</a:t>
            </a:r>
            <a:endParaRPr lang="cs-CZ" b="1" cap="none" dirty="0">
              <a:latin typeface="+mn-lt"/>
            </a:endParaRPr>
          </a:p>
        </p:txBody>
      </p:sp>
      <p:grpSp>
        <p:nvGrpSpPr>
          <p:cNvPr id="15" name="Skupina 14"/>
          <p:cNvGrpSpPr/>
          <p:nvPr/>
        </p:nvGrpSpPr>
        <p:grpSpPr>
          <a:xfrm>
            <a:off x="323528" y="1412775"/>
            <a:ext cx="8728070" cy="5190193"/>
            <a:chOff x="323528" y="1412775"/>
            <a:chExt cx="8728070" cy="5190193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3366" r="25256" b="8601"/>
            <a:stretch/>
          </p:blipFill>
          <p:spPr bwMode="auto">
            <a:xfrm>
              <a:off x="323528" y="1412775"/>
              <a:ext cx="4955054" cy="5190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ovéPole 4"/>
            <p:cNvSpPr txBox="1"/>
            <p:nvPr/>
          </p:nvSpPr>
          <p:spPr>
            <a:xfrm>
              <a:off x="5436096" y="4111488"/>
              <a:ext cx="35283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solidFill>
                    <a:schemeClr val="accent1">
                      <a:lumMod val="75000"/>
                    </a:schemeClr>
                  </a:solidFill>
                  <a:ea typeface="+mj-ea"/>
                  <a:cs typeface="+mj-cs"/>
                </a:rPr>
                <a:t>Odkazy na stránky s popisem  stránky</a:t>
              </a:r>
              <a:endParaRPr lang="cs-CZ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endParaRPr>
            </a:p>
          </p:txBody>
        </p:sp>
        <p:cxnSp>
          <p:nvCxnSpPr>
            <p:cNvPr id="6" name="Přímá spojnice se šipkou 5"/>
            <p:cNvCxnSpPr/>
            <p:nvPr/>
          </p:nvCxnSpPr>
          <p:spPr>
            <a:xfrm flipH="1">
              <a:off x="3448472" y="2584214"/>
              <a:ext cx="1987624" cy="743456"/>
            </a:xfrm>
            <a:prstGeom prst="straightConnector1">
              <a:avLst/>
            </a:prstGeom>
            <a:ln w="254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9" name="TextovéPole 8"/>
            <p:cNvSpPr txBox="1"/>
            <p:nvPr/>
          </p:nvSpPr>
          <p:spPr>
            <a:xfrm>
              <a:off x="5523206" y="2214882"/>
              <a:ext cx="352839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solidFill>
                    <a:schemeClr val="accent1">
                      <a:lumMod val="75000"/>
                    </a:schemeClr>
                  </a:solidFill>
                  <a:ea typeface="+mj-ea"/>
                  <a:cs typeface="+mj-cs"/>
                </a:rPr>
                <a:t>Počet nalezených výsledků.</a:t>
              </a:r>
              <a:r>
                <a:rPr lang="cs-CZ" b="1" dirty="0">
                  <a:solidFill>
                    <a:schemeClr val="accent1">
                      <a:lumMod val="75000"/>
                    </a:schemeClr>
                  </a:solidFill>
                  <a:ea typeface="+mj-ea"/>
                  <a:cs typeface="+mj-cs"/>
                </a:rPr>
                <a:t> </a:t>
              </a:r>
              <a:r>
                <a:rPr lang="cs-CZ" b="1" dirty="0" smtClean="0">
                  <a:solidFill>
                    <a:schemeClr val="accent1">
                      <a:lumMod val="75000"/>
                    </a:schemeClr>
                  </a:solidFill>
                  <a:ea typeface="+mj-ea"/>
                  <a:cs typeface="+mj-cs"/>
                </a:rPr>
                <a:t>Google zobrazuje postupně výsledky se všemi zadanými slovy … s jedním ze zadaných slov. </a:t>
              </a:r>
              <a:endParaRPr lang="cs-CZ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endParaRPr>
            </a:p>
          </p:txBody>
        </p:sp>
        <p:cxnSp>
          <p:nvCxnSpPr>
            <p:cNvPr id="11" name="Přímá spojnice se šipkou 10"/>
            <p:cNvCxnSpPr>
              <a:stCxn id="5" idx="1"/>
            </p:cNvCxnSpPr>
            <p:nvPr/>
          </p:nvCxnSpPr>
          <p:spPr>
            <a:xfrm flipH="1" flipV="1">
              <a:off x="3707904" y="3933057"/>
              <a:ext cx="1728192" cy="501597"/>
            </a:xfrm>
            <a:prstGeom prst="straightConnector1">
              <a:avLst/>
            </a:prstGeom>
            <a:ln w="254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0615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</TotalTime>
  <Words>383</Words>
  <Application>Microsoft Office PowerPoint</Application>
  <PresentationFormat>Předvádění na obrazovce (4:3)</PresentationFormat>
  <Paragraphs>87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Lékárna</vt:lpstr>
      <vt:lpstr>Prezentace aplikace PowerPoint</vt:lpstr>
      <vt:lpstr>vyhledávání v internetu (fulltext)</vt:lpstr>
      <vt:lpstr>Fulltextový vyhledávač</vt:lpstr>
      <vt:lpstr>Příklad-zadání</vt:lpstr>
      <vt:lpstr>Příklad  – řešení</vt:lpstr>
      <vt:lpstr>Stránka fulltextového vyhledávače</vt:lpstr>
      <vt:lpstr>Pořadí slov ovlivní zobrazený výsledek</vt:lpstr>
      <vt:lpstr>Ověření je na vás</vt:lpstr>
      <vt:lpstr>Příklad – výsledek hledání</vt:lpstr>
      <vt:lpstr>Vyhledávání ve fulltextovém vyhledávači závěr</vt:lpstr>
      <vt:lpstr>Použitá literatura a internetové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vyhledávání v kaTAlogu</dc:title>
  <dc:creator>Pchalkova Lenka 1, SŠ obchodní Ostrava</dc:creator>
  <cp:lastModifiedBy>Pchalkova Lenka 1, SŠ obchodní Ostrava</cp:lastModifiedBy>
  <cp:revision>73</cp:revision>
  <dcterms:modified xsi:type="dcterms:W3CDTF">2013-06-14T09:12:46Z</dcterms:modified>
</cp:coreProperties>
</file>