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handoutMasterIdLst>
    <p:handoutMasterId r:id="rId12"/>
  </p:handoutMasterIdLst>
  <p:sldIdLst>
    <p:sldId id="265" r:id="rId2"/>
    <p:sldId id="256" r:id="rId3"/>
    <p:sldId id="270" r:id="rId4"/>
    <p:sldId id="273" r:id="rId5"/>
    <p:sldId id="272" r:id="rId6"/>
    <p:sldId id="274" r:id="rId7"/>
    <p:sldId id="276" r:id="rId8"/>
    <p:sldId id="275" r:id="rId9"/>
    <p:sldId id="26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1274" autoAdjust="0"/>
  </p:normalViewPr>
  <p:slideViewPr>
    <p:cSldViewPr>
      <p:cViewPr>
        <p:scale>
          <a:sx n="77" d="100"/>
          <a:sy n="77" d="100"/>
        </p:scale>
        <p:origin x="-1968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44324-5116-4B4E-A6C4-B7BCA5DDADE9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3B1DD-44A5-4864-911D-49303D7392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549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4E419-3852-4B94-8C1C-4324A8C040F9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99B36-ABA9-4587-8227-0A875A17E65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407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99B36-ABA9-4587-8227-0A875A17E65B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024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ka.cz/" TargetMode="External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2"/>
          <p:cNvSpPr txBox="1">
            <a:spLocks/>
          </p:cNvSpPr>
          <p:nvPr/>
        </p:nvSpPr>
        <p:spPr>
          <a:xfrm>
            <a:off x="680073" y="1382228"/>
            <a:ext cx="7632848" cy="48245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Výukový materiál v rámci projektu OPVK 1.5 Peníze středním školám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Číslo projektu:		CZ.1.07/1.5.00/34.0883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Název projektu:		Rozvoj vzdělanosti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Číslo šablony:   		III/2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Datum vytvoření:		</a:t>
            </a:r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8</a:t>
            </a: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.11. 2012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Autor:			Mgr. Lenka Pchálková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Určeno pro předmět:	Informační a komunikační technologie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Tematická oblast:	 	Informační zdroje, elektronická komunikace, 				komunikační a přenosové možnosti Internetu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Obor vzdělání:		Obchodník (66-41-L/01) 2. ročník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                                          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Název výukového materiálu:  Prezentace Vyhledávání v internetu </a:t>
            </a:r>
            <a:r>
              <a:rPr kumimoji="0" lang="cs-CZ" sz="1400" b="1" i="0" u="none" strike="noStrike" kern="1200" cap="all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</a:t>
            </a: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(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vyhledávání, filtrování</a:t>
            </a: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)</a:t>
            </a:r>
            <a:r>
              <a:rPr kumimoji="0" lang="cs-CZ" sz="1400" b="1" i="0" u="none" strike="noStrike" kern="1200" cap="all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	</a:t>
            </a: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400" b="1" dirty="0">
              <a:solidFill>
                <a:sysClr val="windowText" lastClr="000000"/>
              </a:solidFill>
              <a:latin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Popis využití: Žák pracuje s</a:t>
            </a:r>
            <a:r>
              <a:rPr kumimoji="0" lang="cs-CZ" sz="1400" b="1" i="0" u="none" strike="noStrike" kern="1200" cap="all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</a:t>
            </a: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rozšířeným vyhledáváním, Filtrováním. Zapisuje si své postřehy a plní </a:t>
            </a:r>
            <a:r>
              <a:rPr kumimoji="0" lang="cs-CZ" sz="1400" b="1" i="0" u="none" strike="noStrike" kern="1200" cap="all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úkoly.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 Průběžně porovnává své postřehy a řešení s Nabízenými výsledky (odkaz). Po Kliknutí na symbol myši na Snímku č.4 se zobrazí odpověď.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 </a:t>
            </a:r>
            <a:endParaRPr kumimoji="0" lang="cs-CZ" sz="1400" b="1" i="0" u="none" strike="noStrike" kern="1200" cap="all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Čas:  20 minut.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endParaRPr kumimoji="0" lang="cs-CZ" sz="1400" b="1" i="0" u="none" strike="noStrike" kern="1200" cap="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716015" y="476672"/>
            <a:ext cx="359690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Y_32_INOVACE_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IKTO2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_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066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0 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PCH</a:t>
            </a:r>
            <a:endParaRPr kumimoji="0" lang="cs-CZ" sz="1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3718469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94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138071"/>
          </a:xfrm>
        </p:spPr>
        <p:txBody>
          <a:bodyPr/>
          <a:lstStyle/>
          <a:p>
            <a:r>
              <a:rPr lang="cs-CZ" sz="3200" dirty="0">
                <a:solidFill>
                  <a:sysClr val="windowText" lastClr="000000"/>
                </a:solidFill>
                <a:latin typeface="Century Gothic"/>
              </a:rPr>
              <a:t>vyhledávání v </a:t>
            </a:r>
            <a:r>
              <a:rPr lang="cs-CZ" sz="3200" dirty="0" smtClean="0">
                <a:solidFill>
                  <a:sysClr val="windowText" lastClr="000000"/>
                </a:solidFill>
                <a:latin typeface="Century Gothic"/>
              </a:rPr>
              <a:t>internetu</a:t>
            </a:r>
            <a:br>
              <a:rPr lang="cs-CZ" sz="3200" dirty="0" smtClean="0">
                <a:solidFill>
                  <a:sysClr val="windowText" lastClr="000000"/>
                </a:solidFill>
                <a:latin typeface="Century Gothic"/>
              </a:rPr>
            </a:br>
            <a:r>
              <a:rPr lang="cs-CZ" sz="2000" dirty="0" smtClean="0">
                <a:solidFill>
                  <a:sysClr val="windowText" lastClr="000000"/>
                </a:solidFill>
                <a:latin typeface="Century Gothic"/>
              </a:rPr>
              <a:t>(google, rozšířené vyhledávání; filtrování</a:t>
            </a:r>
            <a:r>
              <a:rPr lang="cs-CZ" sz="2400" dirty="0" smtClean="0">
                <a:solidFill>
                  <a:sysClr val="windowText" lastClr="000000"/>
                </a:solidFill>
                <a:latin typeface="Century Gothic"/>
              </a:rPr>
              <a:t>)</a:t>
            </a:r>
            <a:endParaRPr lang="cs-CZ" sz="2400" dirty="0">
              <a:solidFill>
                <a:sysClr val="windowText" lastClr="000000"/>
              </a:solidFill>
              <a:latin typeface="Century Gothic"/>
            </a:endParaRPr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464" y="764704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13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Máme vyzkoušeno a ověřeno</a:t>
            </a:r>
            <a:endParaRPr lang="cs-CZ" b="1" cap="none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7356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Rozšířené (pokročilé) vyhledání v www.google.cz.</a:t>
            </a:r>
          </a:p>
          <a:p>
            <a:pPr marL="114300" indent="0">
              <a:buNone/>
            </a:pPr>
            <a:endParaRPr lang="cs-CZ" dirty="0" smtClean="0"/>
          </a:p>
          <a:p>
            <a:r>
              <a:rPr lang="cs-CZ" dirty="0"/>
              <a:t>Z</a:t>
            </a:r>
            <a:r>
              <a:rPr lang="cs-CZ" dirty="0" smtClean="0"/>
              <a:t>adání  dotazu </a:t>
            </a:r>
            <a:r>
              <a:rPr lang="cs-CZ" dirty="0" smtClean="0">
                <a:solidFill>
                  <a:srgbClr val="C00000"/>
                </a:solidFill>
              </a:rPr>
              <a:t>bez omezení </a:t>
            </a:r>
            <a:r>
              <a:rPr lang="cs-CZ" dirty="0" smtClean="0"/>
              <a:t>(</a:t>
            </a:r>
            <a:r>
              <a:rPr lang="cs-CZ" sz="2000" i="1" dirty="0" smtClean="0"/>
              <a:t>všechna tato slova</a:t>
            </a:r>
            <a:r>
              <a:rPr lang="cs-CZ" dirty="0" smtClean="0"/>
              <a:t>).</a:t>
            </a:r>
            <a:endParaRPr lang="cs-CZ" dirty="0"/>
          </a:p>
          <a:p>
            <a:pPr marL="114300" indent="0">
              <a:buNone/>
            </a:pPr>
            <a:endParaRPr lang="cs-CZ" dirty="0" smtClean="0"/>
          </a:p>
          <a:p>
            <a:pPr marL="114300" indent="0">
              <a:buNone/>
            </a:pPr>
            <a:endParaRPr lang="cs-CZ" dirty="0"/>
          </a:p>
          <a:p>
            <a:pPr marL="114300" indent="0">
              <a:buNone/>
            </a:pPr>
            <a:endParaRPr lang="cs-CZ" dirty="0" smtClean="0"/>
          </a:p>
          <a:p>
            <a:pPr marL="114300" indent="0">
              <a:buNone/>
            </a:pPr>
            <a:endParaRPr lang="cs-CZ" dirty="0" smtClean="0"/>
          </a:p>
          <a:p>
            <a:pPr marL="114300" indent="0">
              <a:buNone/>
            </a:pPr>
            <a:endParaRPr lang="cs-CZ" dirty="0" smtClean="0"/>
          </a:p>
          <a:p>
            <a:pPr marL="114300" indent="0">
              <a:buNone/>
            </a:pPr>
            <a:endParaRPr lang="cs-CZ" dirty="0"/>
          </a:p>
          <a:p>
            <a:r>
              <a:rPr lang="cs-CZ" dirty="0"/>
              <a:t>Z</a:t>
            </a:r>
            <a:r>
              <a:rPr lang="cs-CZ" dirty="0" smtClean="0"/>
              <a:t>adání </a:t>
            </a:r>
            <a:r>
              <a:rPr lang="cs-CZ" dirty="0">
                <a:solidFill>
                  <a:srgbClr val="C00000"/>
                </a:solidFill>
              </a:rPr>
              <a:t>přesné fráze </a:t>
            </a:r>
            <a:r>
              <a:rPr lang="cs-CZ" dirty="0" smtClean="0"/>
              <a:t>(</a:t>
            </a:r>
            <a:r>
              <a:rPr lang="cs-CZ" sz="2000" i="1" dirty="0" smtClean="0"/>
              <a:t>přesně toto slovo nebo sousloví</a:t>
            </a:r>
            <a:r>
              <a:rPr lang="cs-CZ" dirty="0" smtClean="0"/>
              <a:t>).</a:t>
            </a:r>
            <a:endParaRPr lang="cs-CZ" dirty="0"/>
          </a:p>
          <a:p>
            <a:pPr marL="114300" indent="0">
              <a:buNone/>
            </a:pPr>
            <a:r>
              <a:rPr lang="cs-CZ" dirty="0" smtClean="0"/>
              <a:t>  </a:t>
            </a:r>
            <a:endParaRPr lang="cs-CZ" dirty="0"/>
          </a:p>
        </p:txBody>
      </p:sp>
      <p:grpSp>
        <p:nvGrpSpPr>
          <p:cNvPr id="48" name="Skupina 47"/>
          <p:cNvGrpSpPr/>
          <p:nvPr/>
        </p:nvGrpSpPr>
        <p:grpSpPr>
          <a:xfrm>
            <a:off x="467544" y="3314656"/>
            <a:ext cx="8336643" cy="2274584"/>
            <a:chOff x="611560" y="2852936"/>
            <a:chExt cx="8336643" cy="2274584"/>
          </a:xfrm>
        </p:grpSpPr>
        <p:pic>
          <p:nvPicPr>
            <p:cNvPr id="5" name="Obrázek 4" descr="Výřez obrazovky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7554"/>
            <a:stretch/>
          </p:blipFill>
          <p:spPr>
            <a:xfrm>
              <a:off x="611560" y="3212976"/>
              <a:ext cx="3887995" cy="147600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</p:pic>
        <p:pic>
          <p:nvPicPr>
            <p:cNvPr id="6" name="Obrázek 5" descr="Výřez obrazovky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8203" y="3212976"/>
              <a:ext cx="4320000" cy="108000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</p:pic>
        <p:cxnSp>
          <p:nvCxnSpPr>
            <p:cNvPr id="7" name="Přímá spojnice se šipkou 6"/>
            <p:cNvCxnSpPr/>
            <p:nvPr/>
          </p:nvCxnSpPr>
          <p:spPr>
            <a:xfrm>
              <a:off x="4360655" y="2852936"/>
              <a:ext cx="1579497" cy="485184"/>
            </a:xfrm>
            <a:prstGeom prst="straightConnector1">
              <a:avLst/>
            </a:prstGeom>
            <a:ln w="254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" name="Přímá spojnice se šipkou 11"/>
            <p:cNvCxnSpPr/>
            <p:nvPr/>
          </p:nvCxnSpPr>
          <p:spPr>
            <a:xfrm flipH="1">
              <a:off x="3347864" y="2868593"/>
              <a:ext cx="896516" cy="920447"/>
            </a:xfrm>
            <a:prstGeom prst="straightConnector1">
              <a:avLst/>
            </a:prstGeom>
            <a:ln w="254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5" name="Přímá spojnice se šipkou 24"/>
            <p:cNvCxnSpPr/>
            <p:nvPr/>
          </p:nvCxnSpPr>
          <p:spPr>
            <a:xfrm flipV="1">
              <a:off x="3275856" y="4653137"/>
              <a:ext cx="0" cy="468110"/>
            </a:xfrm>
            <a:prstGeom prst="straightConnector1">
              <a:avLst/>
            </a:prstGeom>
            <a:ln w="254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8" name="Přímá spojnice se šipkou 27"/>
            <p:cNvCxnSpPr/>
            <p:nvPr/>
          </p:nvCxnSpPr>
          <p:spPr>
            <a:xfrm flipV="1">
              <a:off x="3347864" y="3573016"/>
              <a:ext cx="3312368" cy="1554504"/>
            </a:xfrm>
            <a:prstGeom prst="straightConnector1">
              <a:avLst/>
            </a:prstGeom>
            <a:ln w="254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3963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>
                <a:latin typeface="+mn-lt"/>
              </a:rPr>
              <a:t>D</a:t>
            </a:r>
            <a:r>
              <a:rPr lang="cs-CZ" b="1" cap="none" dirty="0" smtClean="0">
                <a:latin typeface="+mn-lt"/>
              </a:rPr>
              <a:t>alší kritéria vyhledávání</a:t>
            </a:r>
            <a:endParaRPr lang="cs-CZ" b="1" cap="none" dirty="0">
              <a:latin typeface="+mn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88032" y="1713582"/>
            <a:ext cx="867645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900" b="1" dirty="0" smtClean="0">
                <a:solidFill>
                  <a:schemeClr val="accent3">
                    <a:lumMod val="75000"/>
                  </a:schemeClr>
                </a:solidFill>
              </a:rPr>
              <a:t>Vyhledáme informace o certifikované  dětské obuvi se symbolem žirafy. </a:t>
            </a:r>
            <a:r>
              <a:rPr lang="cs-CZ" sz="19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cs-CZ" sz="19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cs-CZ" b="1" dirty="0" smtClean="0">
              <a:solidFill>
                <a:schemeClr val="tx2"/>
              </a:solidFill>
            </a:endParaRPr>
          </a:p>
          <a:p>
            <a:pPr algn="ctr"/>
            <a:r>
              <a:rPr lang="cs-CZ" b="1" dirty="0" smtClean="0">
                <a:solidFill>
                  <a:schemeClr val="tx2"/>
                </a:solidFill>
              </a:rPr>
              <a:t>Vyzkoušíme frázi </a:t>
            </a:r>
            <a:r>
              <a:rPr lang="cs-CZ" b="1" i="1" dirty="0" smtClean="0">
                <a:solidFill>
                  <a:schemeClr val="tx2"/>
                </a:solidFill>
              </a:rPr>
              <a:t>certifikát žirafa</a:t>
            </a:r>
            <a:r>
              <a:rPr lang="cs-CZ" b="1" dirty="0">
                <a:solidFill>
                  <a:schemeClr val="tx2"/>
                </a:solidFill>
              </a:rPr>
              <a:t> </a:t>
            </a:r>
            <a:r>
              <a:rPr lang="cs-CZ" b="1" dirty="0" smtClean="0">
                <a:solidFill>
                  <a:schemeClr val="tx2"/>
                </a:solidFill>
              </a:rPr>
              <a:t>. </a:t>
            </a:r>
            <a:endParaRPr lang="cs-CZ" b="1" dirty="0">
              <a:solidFill>
                <a:schemeClr val="tx2"/>
              </a:solidFill>
            </a:endParaRPr>
          </a:p>
        </p:txBody>
      </p:sp>
      <p:pic>
        <p:nvPicPr>
          <p:cNvPr id="7" name="Obrázek 6" descr="&quot;certifikát žirafa &quot; - Hledat Googlem - Mozilla Firefox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84" r="60032" b="62432"/>
          <a:stretch/>
        </p:blipFill>
        <p:spPr>
          <a:xfrm>
            <a:off x="251520" y="2708920"/>
            <a:ext cx="4248472" cy="1512168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8" name="TextovéPole 7"/>
          <p:cNvSpPr txBox="1"/>
          <p:nvPr/>
        </p:nvSpPr>
        <p:spPr>
          <a:xfrm>
            <a:off x="5148064" y="2897649"/>
            <a:ext cx="36858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chemeClr val="tx2"/>
                </a:solidFill>
              </a:rPr>
              <a:t>Výsledků je </a:t>
            </a:r>
            <a:r>
              <a:rPr lang="cs-CZ" sz="1600" dirty="0" smtClean="0">
                <a:solidFill>
                  <a:schemeClr val="accent3">
                    <a:lumMod val="75000"/>
                  </a:schemeClr>
                </a:solidFill>
              </a:rPr>
              <a:t>hodně</a:t>
            </a:r>
            <a:r>
              <a:rPr lang="cs-CZ" sz="1600" dirty="0" smtClean="0">
                <a:solidFill>
                  <a:schemeClr val="tx2"/>
                </a:solidFill>
              </a:rPr>
              <a:t>.  </a:t>
            </a:r>
            <a:br>
              <a:rPr lang="cs-CZ" sz="1600" dirty="0" smtClean="0">
                <a:solidFill>
                  <a:schemeClr val="tx2"/>
                </a:solidFill>
              </a:rPr>
            </a:b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sz="1600" dirty="0" smtClean="0">
                <a:solidFill>
                  <a:schemeClr val="tx2"/>
                </a:solidFill>
              </a:rPr>
              <a:t>Zobrazují se </a:t>
            </a:r>
            <a:r>
              <a:rPr lang="cs-CZ" sz="1600" dirty="0" smtClean="0">
                <a:solidFill>
                  <a:schemeClr val="accent3">
                    <a:lumMod val="75000"/>
                  </a:schemeClr>
                </a:solidFill>
              </a:rPr>
              <a:t>nežádoucí</a:t>
            </a:r>
            <a:r>
              <a:rPr lang="cs-CZ" sz="1600" dirty="0" smtClean="0">
                <a:solidFill>
                  <a:schemeClr val="tx2"/>
                </a:solidFill>
              </a:rPr>
              <a:t> odkazy. </a:t>
            </a:r>
            <a:br>
              <a:rPr lang="cs-CZ" sz="1600" dirty="0" smtClean="0">
                <a:solidFill>
                  <a:schemeClr val="tx2"/>
                </a:solidFill>
              </a:rPr>
            </a:br>
            <a:r>
              <a:rPr lang="cs-CZ" sz="1600" dirty="0" smtClean="0">
                <a:solidFill>
                  <a:schemeClr val="tx2"/>
                </a:solidFill>
              </a:rPr>
              <a:t>(např. prodejna, obchod …)</a:t>
            </a:r>
            <a:br>
              <a:rPr lang="cs-CZ" sz="1600" dirty="0" smtClean="0">
                <a:solidFill>
                  <a:schemeClr val="tx2"/>
                </a:solidFill>
              </a:rPr>
            </a:br>
            <a:endParaRPr lang="cs-CZ" sz="1600" dirty="0" smtClean="0">
              <a:solidFill>
                <a:schemeClr val="tx2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651445" y="3068960"/>
            <a:ext cx="4966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ym typeface="Wingdings"/>
              </a:rPr>
              <a:t>?</a:t>
            </a:r>
            <a:endParaRPr lang="cs-CZ" sz="2400" b="1" dirty="0">
              <a:sym typeface="Wingdings"/>
            </a:endParaRPr>
          </a:p>
          <a:p>
            <a:pPr algn="ctr"/>
            <a:r>
              <a:rPr lang="cs-CZ" sz="2400" b="1" dirty="0" smtClean="0">
                <a:sym typeface="Wingdings"/>
              </a:rPr>
              <a:t></a:t>
            </a:r>
            <a:endParaRPr lang="cs-CZ" sz="24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51520" y="226409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1.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24" name="Skupina 23"/>
          <p:cNvGrpSpPr/>
          <p:nvPr/>
        </p:nvGrpSpPr>
        <p:grpSpPr>
          <a:xfrm>
            <a:off x="251520" y="4283804"/>
            <a:ext cx="8582425" cy="1881500"/>
            <a:chOff x="251520" y="4283804"/>
            <a:chExt cx="8582425" cy="1881500"/>
          </a:xfrm>
        </p:grpSpPr>
        <p:grpSp>
          <p:nvGrpSpPr>
            <p:cNvPr id="23" name="Skupina 22"/>
            <p:cNvGrpSpPr/>
            <p:nvPr/>
          </p:nvGrpSpPr>
          <p:grpSpPr>
            <a:xfrm>
              <a:off x="251520" y="4283804"/>
              <a:ext cx="7344816" cy="1881500"/>
              <a:chOff x="251520" y="4283804"/>
              <a:chExt cx="7344816" cy="1881500"/>
            </a:xfrm>
          </p:grpSpPr>
          <p:pic>
            <p:nvPicPr>
              <p:cNvPr id="3" name="Obrázek 2" descr="Rozšířené vyhledávání Google - Mozilla Firefox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96" t="52433" r="62480" b="30134"/>
              <a:stretch/>
            </p:blipFill>
            <p:spPr>
              <a:xfrm>
                <a:off x="251520" y="4688360"/>
                <a:ext cx="4248472" cy="1476944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</p:pic>
          <p:cxnSp>
            <p:nvCxnSpPr>
              <p:cNvPr id="15" name="Přímá spojnice se šipkou 14"/>
              <p:cNvCxnSpPr>
                <a:stCxn id="14" idx="1"/>
              </p:cNvCxnSpPr>
              <p:nvPr/>
            </p:nvCxnSpPr>
            <p:spPr>
              <a:xfrm flipH="1">
                <a:off x="4211960" y="4688360"/>
                <a:ext cx="1080120" cy="1111095"/>
              </a:xfrm>
              <a:prstGeom prst="straightConnector1">
                <a:avLst/>
              </a:prstGeom>
              <a:ln w="25400"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7" name="TextovéPole 16"/>
              <p:cNvSpPr txBox="1"/>
              <p:nvPr/>
            </p:nvSpPr>
            <p:spPr>
              <a:xfrm>
                <a:off x="251520" y="4283804"/>
                <a:ext cx="432048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2.</a:t>
                </a:r>
                <a:endParaRPr lang="cs-CZ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4" name="TextovéPole 13"/>
              <p:cNvSpPr txBox="1"/>
              <p:nvPr/>
            </p:nvSpPr>
            <p:spPr>
              <a:xfrm>
                <a:off x="5292080" y="4395972"/>
                <a:ext cx="2304256" cy="584775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sz="1600" b="1" dirty="0">
                    <a:solidFill>
                      <a:schemeClr val="tx2"/>
                    </a:solidFill>
                  </a:rPr>
                  <a:t>Potlačíme výskyt slov </a:t>
                </a:r>
                <a:r>
                  <a:rPr lang="cs-CZ" sz="1600" b="1" dirty="0" smtClean="0">
                    <a:solidFill>
                      <a:schemeClr val="tx2"/>
                    </a:solidFill>
                  </a:rPr>
                  <a:t/>
                </a:r>
                <a:br>
                  <a:rPr lang="cs-CZ" sz="1600" b="1" dirty="0" smtClean="0">
                    <a:solidFill>
                      <a:schemeClr val="tx2"/>
                    </a:solidFill>
                  </a:rPr>
                </a:br>
                <a:r>
                  <a:rPr lang="cs-CZ" sz="1600" b="1" i="1" dirty="0" smtClean="0">
                    <a:solidFill>
                      <a:schemeClr val="tx2"/>
                    </a:solidFill>
                  </a:rPr>
                  <a:t>prodejna </a:t>
                </a:r>
                <a:r>
                  <a:rPr lang="cs-CZ" sz="1600" b="1" i="1" dirty="0">
                    <a:solidFill>
                      <a:schemeClr val="tx2"/>
                    </a:solidFill>
                  </a:rPr>
                  <a:t>obchod.</a:t>
                </a:r>
              </a:p>
            </p:txBody>
          </p:sp>
        </p:grpSp>
        <p:pic>
          <p:nvPicPr>
            <p:cNvPr id="22" name="Obrázek 21" descr="&quot;certifikát žirafa&quot; -prodejna -obchod - Hledat Googlem - Mozilla Firefox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407" r="59189" b="64830"/>
            <a:stretch/>
          </p:blipFill>
          <p:spPr>
            <a:xfrm>
              <a:off x="4889470" y="4984010"/>
              <a:ext cx="3944475" cy="1181294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12231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>
                <a:latin typeface="+mn-lt"/>
              </a:rPr>
              <a:t>D</a:t>
            </a:r>
            <a:r>
              <a:rPr lang="cs-CZ" b="1" cap="none" dirty="0" smtClean="0">
                <a:latin typeface="+mn-lt"/>
              </a:rPr>
              <a:t>alší kritéria vyhledávání</a:t>
            </a:r>
            <a:endParaRPr lang="cs-CZ" b="1" cap="none" dirty="0">
              <a:latin typeface="+mn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31819" y="1846565"/>
            <a:ext cx="8676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Výsledky můžeme  omezit vložením období. </a:t>
            </a:r>
          </a:p>
          <a:p>
            <a:endParaRPr lang="cs-CZ" b="1" dirty="0" smtClean="0">
              <a:solidFill>
                <a:schemeClr val="tx2"/>
              </a:solidFill>
            </a:endParaRPr>
          </a:p>
          <a:p>
            <a:r>
              <a:rPr lang="cs-CZ" b="1" dirty="0" smtClean="0">
                <a:solidFill>
                  <a:schemeClr val="tx2"/>
                </a:solidFill>
              </a:rPr>
              <a:t>Omezme se na devadesátá léta minulého století. </a:t>
            </a:r>
          </a:p>
        </p:txBody>
      </p:sp>
      <p:pic>
        <p:nvPicPr>
          <p:cNvPr id="25" name="Obrázek 24" descr="Rozšířené vyhledávání Google - Mozilla Firefox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78" r="46416" b="39438"/>
          <a:stretch/>
        </p:blipFill>
        <p:spPr>
          <a:xfrm>
            <a:off x="288032" y="3501008"/>
            <a:ext cx="4899754" cy="2286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7" name="Obrázek 26" descr="&quot;certifikát žirafa&quot; -prodejna -obchod 1990..1999 - Hledat Googlem - Mozilla Firefox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69" r="47973" b="64862"/>
          <a:stretch/>
        </p:blipFill>
        <p:spPr>
          <a:xfrm>
            <a:off x="4067944" y="3501008"/>
            <a:ext cx="4757351" cy="116129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grpSp>
        <p:nvGrpSpPr>
          <p:cNvPr id="29" name="Skupina 28"/>
          <p:cNvGrpSpPr/>
          <p:nvPr/>
        </p:nvGrpSpPr>
        <p:grpSpPr>
          <a:xfrm>
            <a:off x="532977" y="2276992"/>
            <a:ext cx="7135367" cy="1080000"/>
            <a:chOff x="467544" y="2132856"/>
            <a:chExt cx="7135367" cy="1080000"/>
          </a:xfrm>
        </p:grpSpPr>
        <p:sp>
          <p:nvSpPr>
            <p:cNvPr id="26" name="TextovéPole 25"/>
            <p:cNvSpPr txBox="1"/>
            <p:nvPr/>
          </p:nvSpPr>
          <p:spPr>
            <a:xfrm>
              <a:off x="467544" y="2778991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i="1" dirty="0" smtClean="0">
                  <a:solidFill>
                    <a:schemeClr val="tx2"/>
                  </a:solidFill>
                </a:rPr>
                <a:t>Vážně? </a:t>
              </a:r>
              <a:endParaRPr lang="cs-CZ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6176" y="2132856"/>
              <a:ext cx="1446735" cy="108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" name="Obdélník 27"/>
            <p:cNvSpPr/>
            <p:nvPr/>
          </p:nvSpPr>
          <p:spPr>
            <a:xfrm>
              <a:off x="1897157" y="2778991"/>
              <a:ext cx="41713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b="1" i="1" dirty="0" smtClean="0">
                  <a:solidFill>
                    <a:schemeClr val="tx2"/>
                  </a:solidFill>
                </a:rPr>
                <a:t>Byli jste  v minulém století miminka?</a:t>
              </a:r>
              <a:endParaRPr lang="cs-CZ" b="1" i="1" dirty="0">
                <a:solidFill>
                  <a:schemeClr val="tx2"/>
                </a:solidFill>
              </a:endParaRPr>
            </a:p>
          </p:txBody>
        </p:sp>
      </p:grpSp>
      <p:sp>
        <p:nvSpPr>
          <p:cNvPr id="30" name="TextovéPole 29"/>
          <p:cNvSpPr txBox="1"/>
          <p:nvPr/>
        </p:nvSpPr>
        <p:spPr>
          <a:xfrm>
            <a:off x="5940152" y="5013176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1990..1999</a:t>
            </a:r>
          </a:p>
        </p:txBody>
      </p:sp>
      <p:cxnSp>
        <p:nvCxnSpPr>
          <p:cNvPr id="37" name="Přímá spojnice se šipkou 36"/>
          <p:cNvCxnSpPr/>
          <p:nvPr/>
        </p:nvCxnSpPr>
        <p:spPr>
          <a:xfrm flipH="1">
            <a:off x="7092280" y="4005064"/>
            <a:ext cx="1008112" cy="12241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331819" y="5949280"/>
            <a:ext cx="8344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Získali jsme kolem padesáti výsledků.  Co bude dál? 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62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remove" nodeType="afterEffect" p14:presetBounceEnd="60000">
                                      <p:stCondLst>
                                        <p:cond delay="4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7" dur="5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8" dur="5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remove" nodeType="afterEffect">
                                      <p:stCondLst>
                                        <p:cond delay="4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x-minutový úkol</a:t>
            </a:r>
            <a:endParaRPr lang="cs-CZ" b="1" cap="none" dirty="0"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1844824"/>
            <a:ext cx="698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Prostudujte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výsledky hledání.  Odpovězte na otázky: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Jak se dá získat certifikát pro dětskou obuv se symbolem žirafy?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Od kterého roku se uděluje?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Je certifikát povinný?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Našli jste dodavatele dětské certifikované obuvi „žirafa“?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…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83568" y="4653136"/>
            <a:ext cx="7272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Nepodařilo se odpovědět?  </a:t>
            </a:r>
            <a:endParaRPr lang="cs-CZ" dirty="0" smtClean="0"/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Přestože </a:t>
            </a:r>
            <a:r>
              <a:rPr lang="cs-CZ" dirty="0"/>
              <a:t>jste se </a:t>
            </a:r>
            <a:r>
              <a:rPr lang="cs-CZ" dirty="0" smtClean="0"/>
              <a:t>snažili?</a:t>
            </a:r>
          </a:p>
          <a:p>
            <a:pPr algn="ctr"/>
            <a:endParaRPr lang="cs-CZ" dirty="0"/>
          </a:p>
          <a:p>
            <a:pPr algn="ctr"/>
            <a:r>
              <a:rPr lang="cs-CZ" dirty="0" smtClean="0"/>
              <a:t>Promyslete důvody.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956376" y="2583486"/>
            <a:ext cx="4966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ym typeface="Wingdings"/>
              </a:rPr>
              <a:t>?</a:t>
            </a:r>
            <a:endParaRPr lang="cs-CZ" sz="2400" b="1" dirty="0">
              <a:sym typeface="Wingdings"/>
            </a:endParaRPr>
          </a:p>
          <a:p>
            <a:pPr algn="ctr"/>
            <a:r>
              <a:rPr lang="cs-CZ" sz="2400" b="1" dirty="0" smtClean="0">
                <a:sym typeface="Wingdings"/>
              </a:rPr>
              <a:t>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90262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Řešení?!</a:t>
            </a:r>
            <a:endParaRPr lang="cs-CZ" b="1" cap="none" dirty="0">
              <a:latin typeface="+mn-lt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23528" y="1848491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Málo </a:t>
            </a:r>
            <a:r>
              <a:rPr lang="cs-CZ" dirty="0"/>
              <a:t>času, formulace dotazu, </a:t>
            </a:r>
            <a:r>
              <a:rPr lang="cs-CZ" dirty="0" smtClean="0"/>
              <a:t>omezení dotazu, …, </a:t>
            </a:r>
            <a:r>
              <a:rPr lang="cs-CZ" dirty="0"/>
              <a:t>hledali byste jinak, </a:t>
            </a:r>
            <a:r>
              <a:rPr lang="cs-CZ" dirty="0" smtClean="0"/>
              <a:t> neměli jste možnost si promyslet, co přesně máte vyhledat,…</a:t>
            </a:r>
          </a:p>
          <a:p>
            <a:endParaRPr lang="cs-CZ" dirty="0" smtClean="0"/>
          </a:p>
          <a:p>
            <a:r>
              <a:rPr lang="cs-CZ" dirty="0" smtClean="0"/>
              <a:t>Ano. Vyhledávání  dá práci. </a:t>
            </a:r>
          </a:p>
          <a:p>
            <a:endParaRPr lang="cs-CZ" dirty="0" smtClean="0"/>
          </a:p>
          <a:p>
            <a:r>
              <a:rPr lang="cs-CZ" dirty="0" smtClean="0"/>
              <a:t>Cílem bylo vyzkoušet si možnosti rozšířeného vyhledávání.</a:t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Cíl splněn –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pochvala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812516"/>
            <a:ext cx="2009093" cy="15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39552" y="5324516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r>
              <a:rPr lang="cs-CZ" dirty="0"/>
              <a:t>Více o certifikované dětské obuvi </a:t>
            </a:r>
            <a:r>
              <a:rPr lang="cs-CZ" dirty="0" smtClean="0"/>
              <a:t>najdete na  </a:t>
            </a:r>
            <a:r>
              <a:rPr lang="cs-CZ" dirty="0">
                <a:hlinkClick r:id="rId3"/>
              </a:rPr>
              <a:t>www.coka.cz</a:t>
            </a:r>
            <a:r>
              <a:rPr lang="cs-CZ" dirty="0"/>
              <a:t>,  část Dětská obuv.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704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none" dirty="0" smtClean="0">
                <a:latin typeface="+mn-lt"/>
              </a:rPr>
              <a:t>Všimli jste si dalších možností vyhledávání?</a:t>
            </a:r>
            <a:endParaRPr lang="cs-CZ" b="1" cap="none" dirty="0">
              <a:latin typeface="+mn-lt"/>
            </a:endParaRPr>
          </a:p>
        </p:txBody>
      </p:sp>
      <p:pic>
        <p:nvPicPr>
          <p:cNvPr id="3" name="Obrázek 2" descr="Rozšířené vyhledávání Google - Mozilla Firefox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4" t="14758" r="26892" b="25230"/>
          <a:stretch/>
        </p:blipFill>
        <p:spPr>
          <a:xfrm>
            <a:off x="458450" y="1700808"/>
            <a:ext cx="8073990" cy="4974871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752209" y="2156663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Prostudujte samostatně.</a:t>
            </a:r>
          </a:p>
          <a:p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Určitě je to dobrý  nástroj </a:t>
            </a:r>
            <a:b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pro vyhledávání.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58450" y="6209501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Děkuji za pozornost a přeji úspěšné vyhledávání.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84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cap="none" dirty="0">
                <a:solidFill>
                  <a:srgbClr val="94C600">
                    <a:lumMod val="75000"/>
                  </a:srgbClr>
                </a:solidFill>
                <a:latin typeface="Century Gothic"/>
              </a:rPr>
              <a:t>Použitá literatura a internetové 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Kliparty </a:t>
            </a:r>
            <a:r>
              <a:rPr lang="cs-CZ" dirty="0"/>
              <a:t>viz Galerie médií Microsoft PowerPoint</a:t>
            </a:r>
            <a:r>
              <a:rPr lang="cs-CZ" dirty="0" smtClean="0"/>
              <a:t>.</a:t>
            </a:r>
          </a:p>
          <a:p>
            <a:pPr marL="11430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11430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21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3268</TotalTime>
  <Words>268</Words>
  <Application>Microsoft Office PowerPoint</Application>
  <PresentationFormat>Předvádění na obrazovce (4:3)</PresentationFormat>
  <Paragraphs>77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Lékárna</vt:lpstr>
      <vt:lpstr>Prezentace aplikace PowerPoint</vt:lpstr>
      <vt:lpstr>vyhledávání v internetu (google, rozšířené vyhledávání; filtrování)</vt:lpstr>
      <vt:lpstr>Máme vyzkoušeno a ověřeno</vt:lpstr>
      <vt:lpstr>Další kritéria vyhledávání</vt:lpstr>
      <vt:lpstr>Další kritéria vyhledávání</vt:lpstr>
      <vt:lpstr>x-minutový úkol</vt:lpstr>
      <vt:lpstr>Řešení?!</vt:lpstr>
      <vt:lpstr>Všimli jste si dalších možností vyhledávání?</vt:lpstr>
      <vt:lpstr>Použitá literatura a internetové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vyhledávání v kaTAlogu</dc:title>
  <dc:creator>Pchalkova Lenka 1, SŠ obchodní Ostrava</dc:creator>
  <cp:lastModifiedBy>Pchalkova Lenka 1, SŠ obchodní Ostrava</cp:lastModifiedBy>
  <cp:revision>180</cp:revision>
  <dcterms:modified xsi:type="dcterms:W3CDTF">2013-06-14T09:12:17Z</dcterms:modified>
</cp:coreProperties>
</file>