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4" r:id="rId2"/>
    <p:sldId id="256" r:id="rId3"/>
    <p:sldId id="265" r:id="rId4"/>
    <p:sldId id="262" r:id="rId5"/>
    <p:sldId id="266" r:id="rId6"/>
    <p:sldId id="259" r:id="rId7"/>
    <p:sldId id="261" r:id="rId8"/>
    <p:sldId id="269" r:id="rId9"/>
    <p:sldId id="267" r:id="rId10"/>
    <p:sldId id="270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6B1D7-CA9C-4AC9-8C80-A7A9869D22D5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6D5E5-7E5E-44F1-AD47-351695890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0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D5E5-7E5E-44F1-AD47-351695890DF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4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glickyvobchodech.eu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hyperlink" Target="http://www.anglickyvobchodech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2"/>
          <p:cNvSpPr txBox="1">
            <a:spLocks/>
          </p:cNvSpPr>
          <p:nvPr/>
        </p:nvSpPr>
        <p:spPr>
          <a:xfrm>
            <a:off x="680073" y="1382228"/>
            <a:ext cx="7632848" cy="48245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Výukový materiál v rámci projektu OPVK 1.5 Peníze středním školám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Číslo projektu:		CZ.1.07/1.5.00/34.0883 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Název projektu:		Rozvoj vzdělanosti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Číslo šablony:   		III/2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Datum vytvoření:	</a:t>
            </a:r>
            <a:r>
              <a:rPr kumimoji="0" lang="cs-CZ" sz="14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	15.11</a:t>
            </a: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. 2012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Autor:			Mgr. Lenka Pchálková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Určeno pro předmět:	Informační a komunikační technologie 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Tematická oblast:	 	Informační zdroje, elektronická komunikace, 				komunikační a přenosové možnosti Internetu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Obor vzdělání:		Obchodník (66-41-L/01) 2. ročník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                                  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Název výukového materiálu:  Prezentace </a:t>
            </a:r>
            <a:r>
              <a:rPr lang="cs-CZ" sz="1400" b="1" dirty="0">
                <a:solidFill>
                  <a:sysClr val="windowText" lastClr="000000"/>
                </a:solidFill>
                <a:latin typeface="Century Gothic"/>
              </a:rPr>
              <a:t>stahování dat z internetu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Popis využití: Žák získá náhled na možnosti stahování dat z internetu</a:t>
            </a:r>
            <a:r>
              <a:rPr lang="cs-CZ" sz="1400" b="1" noProof="0" dirty="0" smtClean="0">
                <a:solidFill>
                  <a:sysClr val="windowText" lastClr="000000"/>
                </a:solidFill>
                <a:latin typeface="Century Gothic"/>
              </a:rPr>
              <a:t>. Žák </a:t>
            </a:r>
            <a:r>
              <a:rPr lang="cs-CZ" sz="1400" b="1" dirty="0" smtClean="0">
                <a:solidFill>
                  <a:sysClr val="windowText" lastClr="000000"/>
                </a:solidFill>
                <a:latin typeface="Century Gothic"/>
              </a:rPr>
              <a:t>si vyzkouší stahování dat. </a:t>
            </a:r>
            <a:endParaRPr lang="cs-CZ" sz="1400" b="1" noProof="0" dirty="0" smtClean="0">
              <a:solidFill>
                <a:sysClr val="windowText" lastClr="000000"/>
              </a:solidFill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all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Čas:15 minut</a:t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cs-CZ" sz="1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cs-CZ" sz="14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16015" y="476672"/>
            <a:ext cx="359690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V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Y_32_INOVACE_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IKTO2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_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07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60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PCH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37184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 </a:t>
            </a:r>
            <a:r>
              <a:rPr lang="cs-CZ" sz="3600" dirty="0">
                <a:solidFill>
                  <a:srgbClr val="94C600">
                    <a:lumMod val="75000"/>
                  </a:srgbClr>
                </a:solidFill>
              </a:rPr>
              <a:t> </a:t>
            </a:r>
            <a:r>
              <a:rPr lang="cs-CZ" sz="3600" b="1" cap="none" dirty="0">
                <a:solidFill>
                  <a:srgbClr val="94C600">
                    <a:lumMod val="75000"/>
                  </a:srgbClr>
                </a:solidFill>
                <a:latin typeface="+mn-lt"/>
              </a:rPr>
              <a:t>Úkol č. </a:t>
            </a:r>
            <a:r>
              <a:rPr lang="cs-CZ" sz="3600" b="1" cap="none" dirty="0" smtClean="0">
                <a:solidFill>
                  <a:srgbClr val="94C600">
                    <a:lumMod val="75000"/>
                  </a:srgbClr>
                </a:solidFill>
                <a:latin typeface="+mn-lt"/>
              </a:rPr>
              <a:t>2: vložení obrázku</a:t>
            </a:r>
            <a:endParaRPr lang="cs-CZ" sz="3600" cap="none" dirty="0">
              <a:latin typeface="+mn-lt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36545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Ke zkopírovanému textu vložte obrázek.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Obrázek zkopírujte z libovolné webové stránky. </a:t>
            </a:r>
            <a:br>
              <a:rPr lang="cs-CZ" dirty="0" smtClean="0"/>
            </a:br>
            <a:r>
              <a:rPr lang="cs-CZ" dirty="0" smtClean="0"/>
              <a:t>Návod na snímku č. 6.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Zákon neporušíme, obrázek a text použijme pouze</a:t>
            </a:r>
            <a:br>
              <a:rPr lang="cs-CZ" dirty="0" smtClean="0"/>
            </a:br>
            <a:r>
              <a:rPr lang="cs-CZ" dirty="0" smtClean="0"/>
              <a:t>k procvičení probírané látky.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Soubor ve kterém pracujete, neukládejte.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5915577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Příště se budeme věnovat stahování souborů.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cap="none" dirty="0">
                <a:solidFill>
                  <a:srgbClr val="94C600">
                    <a:lumMod val="75000"/>
                  </a:srgbClr>
                </a:solidFill>
                <a:latin typeface="Century Gothic"/>
              </a:rPr>
              <a:t>Použitá literatura a internetové zdroje</a:t>
            </a:r>
            <a:endParaRPr lang="cs-CZ" sz="3200" b="1" cap="none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Slide</a:t>
            </a:r>
            <a:r>
              <a:rPr lang="cs-CZ" dirty="0" smtClean="0"/>
              <a:t> č. 7: Duševní </a:t>
            </a:r>
            <a:r>
              <a:rPr lang="cs-CZ" dirty="0"/>
              <a:t>vlastnictví - Wikipedie. In: 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2012-11-18].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Dostupné z: http</a:t>
            </a:r>
            <a:r>
              <a:rPr lang="cs-CZ" dirty="0"/>
              <a:t>://</a:t>
            </a:r>
            <a:r>
              <a:rPr lang="cs-CZ" dirty="0" smtClean="0"/>
              <a:t>cs.wikipedia.org/wiki/Du%C5%A</a:t>
            </a:r>
            <a:br>
              <a:rPr lang="cs-CZ" dirty="0" smtClean="0"/>
            </a:br>
            <a:r>
              <a:rPr lang="cs-CZ" dirty="0" smtClean="0"/>
              <a:t>1evn%C3%AD_vlastnictv%C3%AD </a:t>
            </a:r>
          </a:p>
          <a:p>
            <a:r>
              <a:rPr lang="cs-CZ" dirty="0"/>
              <a:t>NAVRÁTIL, Pavel. </a:t>
            </a:r>
            <a:r>
              <a:rPr lang="cs-CZ" i="1" dirty="0"/>
              <a:t>S počítačem nejen k maturitě - 1. díl</a:t>
            </a:r>
            <a:r>
              <a:rPr lang="cs-CZ" dirty="0"/>
              <a:t>. 7. vyd. Computer Media, spol. s r.o., 2009. ISBN 978-80-7402-020-9. </a:t>
            </a:r>
            <a:endParaRPr lang="cs-CZ" dirty="0" smtClean="0"/>
          </a:p>
          <a:p>
            <a:r>
              <a:rPr lang="cs-CZ" dirty="0"/>
              <a:t>NAVRÁTIL, Pavel. </a:t>
            </a:r>
            <a:r>
              <a:rPr lang="cs-CZ" i="1" dirty="0"/>
              <a:t>S počítačem nejen k maturitě</a:t>
            </a:r>
            <a:r>
              <a:rPr lang="cs-CZ" dirty="0"/>
              <a:t>. 7. vyd. Kralice na Hané: Computer Media, 2009, 176 s. ISBN 978-80-7402-021-6. </a:t>
            </a:r>
            <a:endParaRPr lang="cs-CZ" dirty="0" smtClean="0"/>
          </a:p>
          <a:p>
            <a:r>
              <a:rPr lang="cs-CZ" dirty="0"/>
              <a:t>ROUBAL, Pavel. </a:t>
            </a:r>
            <a:r>
              <a:rPr lang="cs-CZ" i="1" dirty="0"/>
              <a:t>Informatika a výpočetní technika pro střední školy: teoretická učebnice</a:t>
            </a:r>
            <a:r>
              <a:rPr lang="cs-CZ" dirty="0"/>
              <a:t>. Vyd. 1. Brno: Computer Press, 2010, 103 s. ISBN 978-80-251-3228-9. </a:t>
            </a:r>
          </a:p>
          <a:p>
            <a:r>
              <a:rPr lang="cs-CZ" dirty="0"/>
              <a:t>Kliparty viz Galerie médií Microsoft PowerPoint.</a:t>
            </a:r>
            <a:br>
              <a:rPr lang="cs-CZ" dirty="0"/>
            </a:br>
            <a:r>
              <a:rPr lang="cs-CZ" dirty="0"/>
              <a:t>http://</a:t>
            </a:r>
            <a:r>
              <a:rPr lang="cs-CZ" dirty="0" smtClean="0"/>
              <a:t>office.microsoft.com/cs-cz/images/kreslene-postavicky-CM079001908.aspx?qu=d%C4%9Bti+po%C4%8D%C3%ADta%C4%8De&amp;ex=1#ai:MC900396732|mt:1,3|http</a:t>
            </a:r>
            <a:r>
              <a:rPr lang="cs-CZ" dirty="0"/>
              <a:t>://</a:t>
            </a:r>
            <a:r>
              <a:rPr lang="cs-CZ" dirty="0" smtClean="0"/>
              <a:t>officeimg.vo.msecnd.net/en-us/images/MH900383546.jpg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http://officeimg.vo.msecnd.net/en-us/images/MH900383546.jpg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148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+mn-lt"/>
              </a:rPr>
              <a:t>stahování dat </a:t>
            </a:r>
            <a:r>
              <a:rPr lang="cs-CZ" sz="3200" dirty="0">
                <a:latin typeface="+mn-lt"/>
              </a:rPr>
              <a:t>z internetu </a:t>
            </a:r>
            <a:r>
              <a:rPr lang="cs-CZ" sz="3200" dirty="0" smtClean="0">
                <a:latin typeface="+mn-lt"/>
              </a:rPr>
              <a:t/>
            </a:r>
            <a:br>
              <a:rPr lang="cs-CZ" sz="3200" dirty="0" smtClean="0">
                <a:latin typeface="+mn-lt"/>
              </a:rPr>
            </a:br>
            <a:r>
              <a:rPr lang="cs-CZ" sz="3200" dirty="0" smtClean="0">
                <a:latin typeface="+mn-lt"/>
              </a:rPr>
              <a:t>do počítače </a:t>
            </a:r>
            <a:endParaRPr lang="cs-CZ" sz="32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4" y="76470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8372"/>
            <a:ext cx="8568952" cy="1039427"/>
          </a:xfrm>
        </p:spPr>
        <p:txBody>
          <a:bodyPr>
            <a:noAutofit/>
          </a:bodyPr>
          <a:lstStyle/>
          <a:p>
            <a:r>
              <a:rPr lang="cs-CZ" sz="3200" b="1" cap="none" dirty="0" smtClean="0">
                <a:latin typeface="+mn-lt"/>
              </a:rPr>
              <a:t>Jak se stahují data </a:t>
            </a:r>
            <a:br>
              <a:rPr lang="cs-CZ" sz="3200" b="1" cap="none" dirty="0" smtClean="0">
                <a:latin typeface="+mn-lt"/>
              </a:rPr>
            </a:br>
            <a:r>
              <a:rPr lang="cs-CZ" sz="3200" b="1" cap="none" dirty="0" smtClean="0">
                <a:latin typeface="+mn-lt"/>
              </a:rPr>
              <a:t>z internetu do počítače?</a:t>
            </a:r>
            <a:endParaRPr lang="cs-CZ" sz="3200" b="1" cap="none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cs-CZ" sz="2800" b="1" dirty="0" smtClean="0"/>
          </a:p>
          <a:p>
            <a:pPr marL="114300" indent="0">
              <a:buNone/>
            </a:pPr>
            <a:r>
              <a:rPr lang="cs-CZ" sz="2800" b="1" dirty="0" smtClean="0"/>
              <a:t>Uživatel stahuje (ukládá):</a:t>
            </a:r>
            <a:br>
              <a:rPr lang="cs-CZ" sz="2800" b="1" dirty="0" smtClean="0"/>
            </a:br>
            <a:endParaRPr lang="cs-CZ" sz="2800" b="1" dirty="0" smtClean="0"/>
          </a:p>
          <a:p>
            <a:r>
              <a:rPr lang="cs-CZ" sz="2800" b="1" dirty="0" smtClean="0"/>
              <a:t>kompletní stránku</a:t>
            </a:r>
            <a:endParaRPr lang="cs-CZ" sz="2800" b="1" dirty="0"/>
          </a:p>
          <a:p>
            <a:r>
              <a:rPr lang="cs-CZ" sz="2800" b="1" dirty="0" smtClean="0"/>
              <a:t>textovou část  stránky</a:t>
            </a:r>
          </a:p>
          <a:p>
            <a:r>
              <a:rPr lang="cs-CZ" sz="2800" b="1" dirty="0"/>
              <a:t>samostatný </a:t>
            </a:r>
            <a:r>
              <a:rPr lang="cs-CZ" sz="2800" b="1" dirty="0" smtClean="0"/>
              <a:t>obrázek</a:t>
            </a:r>
          </a:p>
          <a:p>
            <a:r>
              <a:rPr lang="cs-CZ" sz="2800" b="1" dirty="0"/>
              <a:t>část textu ze </a:t>
            </a:r>
            <a:r>
              <a:rPr lang="cs-CZ" sz="2800" b="1" dirty="0" smtClean="0"/>
              <a:t>stránky</a:t>
            </a:r>
          </a:p>
          <a:p>
            <a:r>
              <a:rPr lang="cs-CZ" sz="2800" b="1" dirty="0" smtClean="0"/>
              <a:t>soubory </a:t>
            </a:r>
            <a:r>
              <a:rPr lang="cs-CZ" sz="2000" b="1" dirty="0" smtClean="0">
                <a:latin typeface="Century Gothic"/>
              </a:rPr>
              <a:t>(budeme se zabývat v následující prezentaci)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682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96" y="1700936"/>
            <a:ext cx="1784624" cy="11520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cs-CZ" sz="3600" b="1" cap="none" dirty="0">
                <a:latin typeface="+mn-lt"/>
              </a:rPr>
              <a:t>Uložení kompletní </a:t>
            </a:r>
            <a:r>
              <a:rPr lang="cs-CZ" sz="3600" b="1" cap="none" dirty="0" smtClean="0">
                <a:latin typeface="+mn-lt"/>
              </a:rPr>
              <a:t>webové stránky</a:t>
            </a:r>
            <a:endParaRPr lang="cs-CZ" b="1" cap="none" dirty="0">
              <a:latin typeface="+mn-lt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539551" y="1830079"/>
            <a:ext cx="8105198" cy="4150745"/>
            <a:chOff x="155025" y="2133074"/>
            <a:chExt cx="8105198" cy="4150745"/>
          </a:xfrm>
        </p:grpSpPr>
        <p:sp>
          <p:nvSpPr>
            <p:cNvPr id="3" name="TextovéPole 2"/>
            <p:cNvSpPr txBox="1"/>
            <p:nvPr/>
          </p:nvSpPr>
          <p:spPr>
            <a:xfrm>
              <a:off x="155025" y="3148121"/>
              <a:ext cx="540060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cs-CZ" dirty="0" smtClean="0"/>
                <a:t>V prohlížeči otevřeme </a:t>
              </a:r>
              <a:r>
                <a:rPr lang="cs-CZ" b="1" i="1" dirty="0" smtClean="0"/>
                <a:t>webovou stránku</a:t>
              </a:r>
              <a:r>
                <a:rPr lang="cs-CZ" dirty="0" smtClean="0"/>
                <a:t>. </a:t>
              </a:r>
              <a:br>
                <a:rPr lang="cs-CZ" dirty="0" smtClean="0"/>
              </a:br>
              <a:endParaRPr lang="cs-CZ" dirty="0"/>
            </a:p>
            <a:p>
              <a:pPr marL="342900" indent="-342900">
                <a:buAutoNum type="arabicPeriod"/>
              </a:pPr>
              <a:r>
                <a:rPr lang="cs-CZ" dirty="0" smtClean="0"/>
                <a:t>V horní části okna klepneme </a:t>
              </a:r>
              <a:br>
                <a:rPr lang="cs-CZ" dirty="0" smtClean="0"/>
              </a:br>
              <a:r>
                <a:rPr lang="cs-CZ" dirty="0" smtClean="0"/>
                <a:t>na nabídku </a:t>
              </a:r>
              <a:r>
                <a:rPr lang="cs-CZ" b="1" i="1" dirty="0" smtClean="0"/>
                <a:t>Soubor</a:t>
              </a:r>
              <a:r>
                <a:rPr lang="cs-CZ" dirty="0" smtClean="0"/>
                <a:t>.</a:t>
              </a:r>
              <a:br>
                <a:rPr lang="cs-CZ" dirty="0" smtClean="0"/>
              </a:br>
              <a:endParaRPr lang="cs-CZ" b="1" i="1" dirty="0" smtClean="0"/>
            </a:p>
            <a:p>
              <a:pPr marL="342900" indent="-342900">
                <a:buAutoNum type="arabicPeriod"/>
              </a:pPr>
              <a:r>
                <a:rPr lang="cs-CZ" dirty="0" smtClean="0"/>
                <a:t>Vybereme možnost </a:t>
              </a:r>
              <a:r>
                <a:rPr lang="cs-CZ" b="1" i="1" dirty="0" smtClean="0"/>
                <a:t>Uložit stránku jako…</a:t>
              </a:r>
              <a:r>
                <a:rPr lang="cs-CZ" dirty="0" smtClean="0"/>
                <a:t/>
              </a:r>
              <a:br>
                <a:rPr lang="cs-CZ" dirty="0" smtClean="0"/>
              </a:br>
              <a:endParaRPr lang="cs-CZ" dirty="0" smtClean="0"/>
            </a:p>
            <a:p>
              <a:pPr marL="342900" indent="-342900">
                <a:buAutoNum type="arabicPeriod"/>
              </a:pPr>
              <a:r>
                <a:rPr lang="cs-CZ" dirty="0" smtClean="0"/>
                <a:t>Uložit jako typ: </a:t>
              </a:r>
              <a:r>
                <a:rPr lang="cs-CZ" b="1" i="1" dirty="0" smtClean="0"/>
                <a:t>Webová stránka, kompletní</a:t>
              </a:r>
              <a:r>
                <a:rPr lang="cs-CZ" dirty="0" smtClean="0"/>
                <a:t>.</a:t>
              </a:r>
              <a:endParaRPr lang="cs-CZ" dirty="0"/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1793670" y="2133074"/>
              <a:ext cx="6466553" cy="4150745"/>
              <a:chOff x="1793670" y="1773033"/>
              <a:chExt cx="6466553" cy="4150745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693" b="67890"/>
              <a:stretch/>
            </p:blipFill>
            <p:spPr bwMode="auto">
              <a:xfrm>
                <a:off x="5699642" y="1773033"/>
                <a:ext cx="2560581" cy="3036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80" t="82524"/>
              <a:stretch/>
            </p:blipFill>
            <p:spPr bwMode="auto">
              <a:xfrm>
                <a:off x="1793670" y="5096404"/>
                <a:ext cx="5325609" cy="827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029" name="Obdélník 1028"/>
          <p:cNvSpPr/>
          <p:nvPr/>
        </p:nvSpPr>
        <p:spPr>
          <a:xfrm>
            <a:off x="683568" y="2253913"/>
            <a:ext cx="2824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www.anglickyvobchodech.eu</a:t>
            </a:r>
            <a:endParaRPr lang="cs-CZ" sz="1400" dirty="0"/>
          </a:p>
        </p:txBody>
      </p:sp>
      <p:sp>
        <p:nvSpPr>
          <p:cNvPr id="1030" name="TextovéPole 1029"/>
          <p:cNvSpPr txBox="1"/>
          <p:nvPr/>
        </p:nvSpPr>
        <p:spPr>
          <a:xfrm>
            <a:off x="251521" y="6187457"/>
            <a:ext cx="885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Nefunguje?! </a:t>
            </a:r>
          </a:p>
          <a:p>
            <a:r>
              <a:rPr lang="cs-CZ" sz="1400" dirty="0" smtClean="0"/>
              <a:t>Použijte programy ke stahování a prohlížení  kompletních webových stránek. </a:t>
            </a:r>
            <a:r>
              <a:rPr lang="cs-CZ" sz="1400" b="1" i="1" dirty="0" err="1" smtClean="0"/>
              <a:t>Offline</a:t>
            </a:r>
            <a:r>
              <a:rPr lang="cs-CZ" sz="1400" b="1" i="1" dirty="0" smtClean="0"/>
              <a:t> </a:t>
            </a:r>
            <a:r>
              <a:rPr lang="cs-CZ" sz="1400" b="1" i="1" dirty="0"/>
              <a:t>prohlížeče.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0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96" y="1700936"/>
            <a:ext cx="1784624" cy="11520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cs-CZ" sz="3600" b="1" cap="none" dirty="0">
                <a:latin typeface="+mn-lt"/>
              </a:rPr>
              <a:t>Uložení pouze textové části </a:t>
            </a:r>
            <a:r>
              <a:rPr lang="cs-CZ" sz="3600" b="1" cap="none" dirty="0" smtClean="0">
                <a:latin typeface="+mn-lt"/>
              </a:rPr>
              <a:t>webové stránky bez </a:t>
            </a:r>
            <a:r>
              <a:rPr lang="cs-CZ" sz="3600" b="1" cap="none" dirty="0">
                <a:latin typeface="+mn-lt"/>
              </a:rPr>
              <a:t>obrázků</a:t>
            </a:r>
            <a:endParaRPr lang="cs-CZ" b="1" cap="none" dirty="0">
              <a:latin typeface="+mn-lt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539551" y="1830079"/>
            <a:ext cx="8105198" cy="3323371"/>
            <a:chOff x="155025" y="2133074"/>
            <a:chExt cx="8105198" cy="3323371"/>
          </a:xfrm>
        </p:grpSpPr>
        <p:sp>
          <p:nvSpPr>
            <p:cNvPr id="3" name="TextovéPole 2"/>
            <p:cNvSpPr txBox="1"/>
            <p:nvPr/>
          </p:nvSpPr>
          <p:spPr>
            <a:xfrm>
              <a:off x="155025" y="3148121"/>
              <a:ext cx="554461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cs-CZ" dirty="0" smtClean="0"/>
                <a:t>V prohlížeči otevřeme </a:t>
              </a:r>
              <a:r>
                <a:rPr lang="cs-CZ" b="1" i="1" dirty="0" smtClean="0"/>
                <a:t>webovou stránku</a:t>
              </a:r>
              <a:r>
                <a:rPr lang="cs-CZ" dirty="0" smtClean="0"/>
                <a:t>. </a:t>
              </a:r>
              <a:br>
                <a:rPr lang="cs-CZ" dirty="0" smtClean="0"/>
              </a:br>
              <a:endParaRPr lang="cs-CZ" dirty="0"/>
            </a:p>
            <a:p>
              <a:pPr marL="342900" indent="-342900">
                <a:buAutoNum type="arabicPeriod"/>
              </a:pPr>
              <a:r>
                <a:rPr lang="cs-CZ" dirty="0" smtClean="0"/>
                <a:t>V horní části okna klepneme </a:t>
              </a:r>
              <a:br>
                <a:rPr lang="cs-CZ" dirty="0" smtClean="0"/>
              </a:br>
              <a:r>
                <a:rPr lang="cs-CZ" dirty="0" smtClean="0"/>
                <a:t>na nabídku </a:t>
              </a:r>
              <a:r>
                <a:rPr lang="cs-CZ" b="1" i="1" dirty="0" smtClean="0"/>
                <a:t>Soubor</a:t>
              </a:r>
              <a:r>
                <a:rPr lang="cs-CZ" dirty="0" smtClean="0"/>
                <a:t>.</a:t>
              </a:r>
              <a:br>
                <a:rPr lang="cs-CZ" dirty="0" smtClean="0"/>
              </a:br>
              <a:endParaRPr lang="cs-CZ" b="1" i="1" dirty="0" smtClean="0"/>
            </a:p>
            <a:p>
              <a:pPr marL="342900" indent="-342900">
                <a:buAutoNum type="arabicPeriod"/>
              </a:pPr>
              <a:r>
                <a:rPr lang="cs-CZ" dirty="0" smtClean="0"/>
                <a:t>Vybereme možnost </a:t>
              </a:r>
              <a:r>
                <a:rPr lang="cs-CZ" b="1" i="1" dirty="0" smtClean="0"/>
                <a:t>Uložit stránku jako…</a:t>
              </a:r>
              <a:r>
                <a:rPr lang="cs-CZ" dirty="0" smtClean="0"/>
                <a:t/>
              </a:r>
              <a:br>
                <a:rPr lang="cs-CZ" dirty="0" smtClean="0"/>
              </a:br>
              <a:endParaRPr lang="cs-CZ" dirty="0" smtClean="0"/>
            </a:p>
            <a:p>
              <a:pPr marL="342900" indent="-342900">
                <a:buAutoNum type="arabicPeriod"/>
              </a:pPr>
              <a:r>
                <a:rPr lang="cs-CZ" dirty="0" smtClean="0"/>
                <a:t>Uložit jako typ: </a:t>
              </a:r>
              <a:r>
                <a:rPr lang="cs-CZ" b="1" i="1" dirty="0" smtClean="0"/>
                <a:t>Webová stránka, pouze HTML</a:t>
              </a:r>
              <a:r>
                <a:rPr lang="cs-CZ" dirty="0" smtClean="0"/>
                <a:t>.</a:t>
              </a:r>
              <a:endParaRPr lang="cs-CZ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693" b="67890"/>
            <a:stretch/>
          </p:blipFill>
          <p:spPr bwMode="auto">
            <a:xfrm>
              <a:off x="5699642" y="2133074"/>
              <a:ext cx="2560581" cy="3036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9" name="Obdélník 1028"/>
          <p:cNvSpPr/>
          <p:nvPr/>
        </p:nvSpPr>
        <p:spPr>
          <a:xfrm>
            <a:off x="683568" y="2253913"/>
            <a:ext cx="2824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www.anglickyvobchodech.eu</a:t>
            </a:r>
            <a:endParaRPr lang="cs-CZ" sz="1400" dirty="0"/>
          </a:p>
        </p:txBody>
      </p:sp>
      <p:sp>
        <p:nvSpPr>
          <p:cNvPr id="1030" name="TextovéPole 1029"/>
          <p:cNvSpPr txBox="1"/>
          <p:nvPr/>
        </p:nvSpPr>
        <p:spPr>
          <a:xfrm>
            <a:off x="179512" y="6187457"/>
            <a:ext cx="885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Nefunguje?! </a:t>
            </a:r>
          </a:p>
          <a:p>
            <a:r>
              <a:rPr lang="cs-CZ" sz="1400" dirty="0"/>
              <a:t>Použijte programy ke stahování a prohlížení  kompletních webových stránek. </a:t>
            </a:r>
            <a:r>
              <a:rPr lang="cs-CZ" sz="1400" b="1" i="1" dirty="0" err="1"/>
              <a:t>Offline</a:t>
            </a:r>
            <a:r>
              <a:rPr lang="cs-CZ" sz="1400" b="1" i="1" dirty="0"/>
              <a:t> prohlížeče.</a:t>
            </a:r>
            <a:r>
              <a:rPr lang="cs-CZ" sz="1400" dirty="0"/>
              <a:t> 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9"/>
          <a:stretch/>
        </p:blipFill>
        <p:spPr>
          <a:xfrm>
            <a:off x="2095974" y="5153450"/>
            <a:ext cx="4949861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cap="none" dirty="0" smtClean="0">
                <a:latin typeface="+mn-lt"/>
              </a:rPr>
              <a:t>Uložení obrázku z webové stránky</a:t>
            </a:r>
            <a:endParaRPr lang="cs-CZ" sz="3600" b="1" cap="none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735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 </a:t>
            </a:r>
            <a:r>
              <a:rPr lang="cs-CZ" sz="2000" dirty="0"/>
              <a:t>stránkách se vyskytují obrázky ve formátu gif, jpg, png. 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Speciálním </a:t>
            </a:r>
            <a:r>
              <a:rPr lang="cs-CZ" sz="2000" dirty="0"/>
              <a:t>druhem jsou animované </a:t>
            </a:r>
            <a:r>
              <a:rPr lang="cs-CZ" sz="2000" dirty="0" smtClean="0"/>
              <a:t>obrázky </a:t>
            </a:r>
            <a:br>
              <a:rPr lang="cs-CZ" sz="2000" dirty="0" smtClean="0"/>
            </a:br>
            <a:r>
              <a:rPr lang="cs-CZ" sz="1800" dirty="0" smtClean="0"/>
              <a:t>(gif nebo swf) </a:t>
            </a:r>
            <a:r>
              <a:rPr lang="cs-CZ" sz="2000" dirty="0" smtClean="0"/>
              <a:t>a </a:t>
            </a:r>
            <a:r>
              <a:rPr lang="cs-CZ" sz="2000" dirty="0"/>
              <a:t>obrázky které tvoří pozadí. 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S</a:t>
            </a:r>
            <a:r>
              <a:rPr lang="cs-CZ" sz="2000" dirty="0"/>
              <a:t> výjimkou </a:t>
            </a:r>
            <a:r>
              <a:rPr lang="cs-CZ" sz="2000" dirty="0" smtClean="0"/>
              <a:t>pozadí, </a:t>
            </a:r>
            <a:r>
              <a:rPr lang="cs-CZ" sz="2000" dirty="0"/>
              <a:t>lze každý obrázek uložit. 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311999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0" t="38495" r="25851" b="39861"/>
          <a:stretch/>
        </p:blipFill>
        <p:spPr bwMode="auto">
          <a:xfrm>
            <a:off x="251520" y="4302353"/>
            <a:ext cx="2503118" cy="21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2483768" y="4302353"/>
            <a:ext cx="3316960" cy="2136437"/>
          </a:xfrm>
          <a:prstGeom prst="leftArrow">
            <a:avLst>
              <a:gd name="adj1" fmla="val 50000"/>
              <a:gd name="adj2" fmla="val 6441"/>
            </a:avLst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Pravým tlačítkem myši klikneme na obrázek, pak vybereme, jak chceme </a:t>
            </a:r>
            <a:br>
              <a:rPr lang="cs-CZ" sz="1600" b="1" dirty="0" smtClean="0">
                <a:solidFill>
                  <a:schemeClr val="tx2"/>
                </a:solidFill>
              </a:rPr>
            </a:br>
            <a:r>
              <a:rPr lang="cs-CZ" sz="1600" b="1" dirty="0" smtClean="0">
                <a:solidFill>
                  <a:schemeClr val="tx2"/>
                </a:solidFill>
              </a:rPr>
              <a:t>s obrázkem naložit.</a:t>
            </a:r>
            <a:r>
              <a:rPr lang="cs-CZ" sz="1600" b="1" dirty="0" smtClean="0"/>
              <a:t>.</a:t>
            </a:r>
            <a:endParaRPr lang="cs-CZ" sz="1600" b="1" dirty="0"/>
          </a:p>
        </p:txBody>
      </p:sp>
      <p:sp>
        <p:nvSpPr>
          <p:cNvPr id="6" name="Obláček 5"/>
          <p:cNvSpPr/>
          <p:nvPr/>
        </p:nvSpPr>
        <p:spPr>
          <a:xfrm>
            <a:off x="6516031" y="2512297"/>
            <a:ext cx="2376449" cy="1152128"/>
          </a:xfrm>
          <a:prstGeom prst="cloudCallout">
            <a:avLst>
              <a:gd name="adj1" fmla="val -655"/>
              <a:gd name="adj2" fmla="val 102775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AUTORSKÁ PRÁVA!</a:t>
            </a:r>
            <a:endParaRPr lang="cs-CZ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7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 </a:t>
            </a:r>
            <a:r>
              <a:rPr lang="cs-CZ" sz="4000" b="1" cap="none" dirty="0" smtClean="0">
                <a:latin typeface="+mn-lt"/>
              </a:rPr>
              <a:t>Uložení části textu ze stránek</a:t>
            </a:r>
            <a:r>
              <a:rPr lang="cs-CZ" sz="4000" cap="none" dirty="0" smtClean="0">
                <a:latin typeface="+mn-lt"/>
              </a:rPr>
              <a:t> </a:t>
            </a:r>
            <a:endParaRPr lang="cs-CZ" sz="4000" cap="none" dirty="0">
              <a:latin typeface="+mn-lt"/>
            </a:endParaRPr>
          </a:p>
        </p:txBody>
      </p:sp>
      <p:pic>
        <p:nvPicPr>
          <p:cNvPr id="4" name="Zástupný symbol pro obsah 3" descr="Duševní vlastnictví - Wikipedie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/>
          <a:stretch/>
        </p:blipFill>
        <p:spPr>
          <a:xfrm>
            <a:off x="275705" y="1586959"/>
            <a:ext cx="6096495" cy="4896000"/>
          </a:xfrm>
        </p:spPr>
      </p:pic>
      <p:sp>
        <p:nvSpPr>
          <p:cNvPr id="5" name="Obdélník 4"/>
          <p:cNvSpPr/>
          <p:nvPr/>
        </p:nvSpPr>
        <p:spPr>
          <a:xfrm>
            <a:off x="683568" y="3645024"/>
            <a:ext cx="5616624" cy="1512168"/>
          </a:xfrm>
          <a:prstGeom prst="rect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444208" y="1686922"/>
            <a:ext cx="2520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1.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/>
              <a:t>Text dáme do bloku a zkopírujeme </a:t>
            </a:r>
            <a:r>
              <a:rPr lang="cs-CZ" sz="1600" b="1" dirty="0" smtClean="0"/>
              <a:t>(CTRL+C).</a:t>
            </a:r>
          </a:p>
          <a:p>
            <a:endParaRPr lang="cs-CZ" sz="1600" b="1" dirty="0" smtClean="0"/>
          </a:p>
          <a:p>
            <a:r>
              <a:rPr lang="cs-CZ" sz="1600" b="1" dirty="0" smtClean="0">
                <a:solidFill>
                  <a:srgbClr val="C00000"/>
                </a:solidFill>
              </a:rPr>
              <a:t>2. </a:t>
            </a:r>
            <a:br>
              <a:rPr lang="cs-CZ" sz="1600" b="1" dirty="0" smtClean="0">
                <a:solidFill>
                  <a:srgbClr val="C00000"/>
                </a:solidFill>
              </a:rPr>
            </a:br>
            <a:r>
              <a:rPr lang="cs-CZ" sz="1600" b="1" dirty="0" smtClean="0"/>
              <a:t>Vložíme do souboru (CTRL+V).</a:t>
            </a:r>
          </a:p>
          <a:p>
            <a:endParaRPr lang="cs-CZ" sz="16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444208" y="4077942"/>
            <a:ext cx="197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Ověříme, následuje úkol.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724128" y="2233625"/>
            <a:ext cx="834583" cy="165618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cvakání podpatk&amp;uring;,emoce,gesta,komunikace,osoby,radosti,skákat radostí,š&amp;tcaron;astný,št&amp;ecaron;st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4773331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94C600">
                    <a:lumMod val="75000"/>
                  </a:srgbClr>
                </a:solidFill>
              </a:rPr>
              <a:t> </a:t>
            </a:r>
            <a:r>
              <a:rPr lang="cs-CZ" sz="3100" b="1" cap="none" dirty="0" smtClean="0">
                <a:solidFill>
                  <a:srgbClr val="94C600">
                    <a:lumMod val="75000"/>
                  </a:srgbClr>
                </a:solidFill>
                <a:latin typeface="+mn-lt"/>
              </a:rPr>
              <a:t>Úkol č. 1: kopírování a úprava části textu </a:t>
            </a:r>
            <a:br>
              <a:rPr lang="cs-CZ" sz="3100" b="1" cap="none" dirty="0" smtClean="0">
                <a:solidFill>
                  <a:srgbClr val="94C600">
                    <a:lumMod val="75000"/>
                  </a:srgbClr>
                </a:solidFill>
                <a:latin typeface="+mn-lt"/>
              </a:rPr>
            </a:br>
            <a:r>
              <a:rPr lang="cs-CZ" sz="3100" b="1" cap="none" dirty="0" smtClean="0">
                <a:solidFill>
                  <a:srgbClr val="94C600">
                    <a:lumMod val="75000"/>
                  </a:srgbClr>
                </a:solidFill>
                <a:latin typeface="+mn-lt"/>
              </a:rPr>
              <a:t>z webové stránky</a:t>
            </a:r>
            <a:endParaRPr lang="cs-CZ" sz="31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7765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Nalezněte na </a:t>
            </a:r>
            <a:r>
              <a:rPr lang="cs-CZ" dirty="0" smtClean="0">
                <a:hlinkClick r:id="rId2"/>
              </a:rPr>
              <a:t>www.wikipedia.cz</a:t>
            </a:r>
            <a:r>
              <a:rPr lang="cs-CZ" dirty="0" smtClean="0"/>
              <a:t> stránku o duševním vlastnictví (viz obrázek na předcházejícím snímku).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Zkopírujte první tři odstavce do textového editoru.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WordPad</a:t>
            </a:r>
            <a:r>
              <a:rPr lang="cs-CZ" dirty="0" smtClean="0"/>
              <a:t>, nebo MS Word, nebo…)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Prohlédněte si zkopírovaný text.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Všimli jste si podtrženého textu? </a:t>
            </a:r>
            <a:br>
              <a:rPr lang="cs-CZ" dirty="0" smtClean="0"/>
            </a:br>
            <a:r>
              <a:rPr lang="cs-CZ" dirty="0" smtClean="0"/>
              <a:t>Správně, jedná se o hypertextové odkazy. 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Odstraňte odkazy ze zkopírovaného textu. </a:t>
            </a:r>
            <a:br>
              <a:rPr lang="cs-CZ" dirty="0" smtClean="0"/>
            </a:br>
            <a:r>
              <a:rPr lang="cs-CZ" dirty="0" smtClean="0"/>
              <a:t>Jak? </a:t>
            </a:r>
            <a:br>
              <a:rPr lang="cs-CZ" dirty="0" smtClean="0"/>
            </a:br>
            <a:r>
              <a:rPr lang="cs-CZ" dirty="0" smtClean="0"/>
              <a:t>Následuje ukázka.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9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 </a:t>
            </a:r>
            <a:r>
              <a:rPr lang="cs-CZ" sz="3600" b="1" cap="none" dirty="0" smtClean="0">
                <a:latin typeface="+mn-lt"/>
              </a:rPr>
              <a:t>Ukázka odstranění </a:t>
            </a:r>
            <a:br>
              <a:rPr lang="cs-CZ" sz="3600" b="1" cap="none" dirty="0" smtClean="0">
                <a:latin typeface="+mn-lt"/>
              </a:rPr>
            </a:br>
            <a:r>
              <a:rPr lang="cs-CZ" sz="3600" b="1" cap="none" dirty="0" smtClean="0">
                <a:latin typeface="+mn-lt"/>
              </a:rPr>
              <a:t>hypertextového odkazu</a:t>
            </a:r>
            <a:r>
              <a:rPr lang="cs-CZ" sz="3600" cap="none" dirty="0" smtClean="0">
                <a:latin typeface="+mn-lt"/>
              </a:rPr>
              <a:t> </a:t>
            </a:r>
            <a:endParaRPr lang="cs-CZ" sz="3600" cap="none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34142" r="16604" b="26106"/>
          <a:stretch/>
        </p:blipFill>
        <p:spPr bwMode="auto">
          <a:xfrm>
            <a:off x="705589" y="1916832"/>
            <a:ext cx="7538819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5589" y="5805264"/>
            <a:ext cx="782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Klikneme pravým tlačítkem na text a zvolíme </a:t>
            </a:r>
            <a:r>
              <a:rPr lang="cs-CZ" b="1" i="1" dirty="0" smtClean="0"/>
              <a:t>Odebrat hypertextový odkaz. </a:t>
            </a:r>
            <a:r>
              <a:rPr lang="cs-CZ" dirty="0" smtClean="0"/>
              <a:t>A máme hotovo.</a:t>
            </a:r>
            <a:endParaRPr lang="cs-CZ" b="1" i="1" dirty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139952" y="3212978"/>
            <a:ext cx="792088" cy="158417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4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990</TotalTime>
  <Words>207</Words>
  <Application>Microsoft Office PowerPoint</Application>
  <PresentationFormat>Předvádění na obrazovce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Lékárna</vt:lpstr>
      <vt:lpstr>Prezentace aplikace PowerPoint</vt:lpstr>
      <vt:lpstr>stahování dat z internetu  do počítače </vt:lpstr>
      <vt:lpstr>Jak se stahují data  z internetu do počítače?</vt:lpstr>
      <vt:lpstr>Uložení kompletní webové stránky</vt:lpstr>
      <vt:lpstr>Uložení pouze textové části webové stránky bez obrázků</vt:lpstr>
      <vt:lpstr>Uložení obrázku z webové stránky</vt:lpstr>
      <vt:lpstr> Uložení části textu ze stránek </vt:lpstr>
      <vt:lpstr> Úkol č. 1: kopírování a úprava části textu  z webové stránky</vt:lpstr>
      <vt:lpstr> Ukázka odstranění  hypertextového odkazu </vt:lpstr>
      <vt:lpstr>  Úkol č. 2: vložení obrázku</vt:lpstr>
      <vt:lpstr>Použitá literatura a internetové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Ukládání dat z internetu do počítače</dc:title>
  <dc:creator>Pchalkova Lenka 1, SŠ obchodní Ostrava</dc:creator>
  <cp:lastModifiedBy>Pchalkova Lenka 1, SŠ obchodní Ostrava</cp:lastModifiedBy>
  <cp:revision>55</cp:revision>
  <dcterms:modified xsi:type="dcterms:W3CDTF">2013-06-14T09:14:08Z</dcterms:modified>
</cp:coreProperties>
</file>