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2"/>
  </p:notesMasterIdLst>
  <p:sldIdLst>
    <p:sldId id="264" r:id="rId2"/>
    <p:sldId id="256" r:id="rId3"/>
    <p:sldId id="265" r:id="rId4"/>
    <p:sldId id="262" r:id="rId5"/>
    <p:sldId id="266" r:id="rId6"/>
    <p:sldId id="261" r:id="rId7"/>
    <p:sldId id="273" r:id="rId8"/>
    <p:sldId id="269" r:id="rId9"/>
    <p:sldId id="275" r:id="rId10"/>
    <p:sldId id="268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6B1D7-CA9C-4AC9-8C80-A7A9869D22D5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6D5E5-7E5E-44F1-AD47-351695890DF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44016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95EC1D4A-A796-47C3-A63E-CE236FB377E2}" type="datetimeFigureOut">
              <a:rPr lang="cs-CZ" smtClean="0"/>
              <a:t>14.6.2013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AC57A5DF-1266-40EA-9282-1E66B9DE06C0}" type="slidenum">
              <a:rPr lang="cs-CZ" smtClean="0"/>
              <a:t>‹#›</a:t>
            </a:fld>
            <a:endParaRPr lang="cs-CZ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hyperlink" Target="http://www.idnes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G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technet.idnes.cz/zrychleni-stahovani-souboru-di8-/software.aspx?c=A121028_163840_software_dv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tmp"/><Relationship Id="rId2" Type="http://schemas.openxmlformats.org/officeDocument/2006/relationships/hyperlink" Target="http://www.ss-ostrava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hyperlink" Target="http://www.rvp.cz/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tmp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2"/>
          <p:cNvSpPr txBox="1">
            <a:spLocks/>
          </p:cNvSpPr>
          <p:nvPr/>
        </p:nvSpPr>
        <p:spPr>
          <a:xfrm>
            <a:off x="680073" y="1382228"/>
            <a:ext cx="7632848" cy="4824536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3500" kern="1200" cap="all" baseline="0">
                <a:solidFill>
                  <a:schemeClr val="accent1">
                    <a:lumMod val="7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Výukový materiál v rámci projektu OPVK 1.5 Peníze středním školám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projektu:		CZ.1.07/1.5.00/34.0883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projektu:		Rozvoj vzdělanosti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Číslo šablony:   		III/2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Datum vytvoření:		16.11. 2012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Autor:			Mgr. Lenka Pchálková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Určeno pro předmět:	Informační a komunikační technologie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Tematická oblast:	 	Informační zdroje, elektronická komunikace, 				komunikační a přenosové možnosti Internetu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Obor vzdělání:		Obchodník (66-41-L/01) 2. ročník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                                            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Název výukového materiálu:  Prezentace </a:t>
            </a:r>
            <a:r>
              <a:rPr lang="cs-CZ" sz="1400" b="1" dirty="0">
                <a:solidFill>
                  <a:sysClr val="windowText" lastClr="000000"/>
                </a:solidFill>
                <a:latin typeface="Century Gothic"/>
              </a:rPr>
              <a:t>stahování dat z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internetu (soubory)</a:t>
            </a:r>
            <a:endParaRPr lang="cs-CZ" sz="1400" b="1" dirty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		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Popis využití: Žák získá náhled na možnosti stahování dat z internetu</a:t>
            </a:r>
            <a:r>
              <a:rPr lang="cs-CZ" sz="1400" b="1" noProof="0" dirty="0" smtClean="0">
                <a:solidFill>
                  <a:sysClr val="windowText" lastClr="000000"/>
                </a:solidFill>
                <a:latin typeface="Century Gothic"/>
              </a:rPr>
              <a:t>. Žák </a:t>
            </a:r>
            <a:r>
              <a:rPr lang="cs-CZ" sz="1400" b="1" dirty="0" smtClean="0">
                <a:solidFill>
                  <a:sysClr val="windowText" lastClr="000000"/>
                </a:solidFill>
                <a:latin typeface="Century Gothic"/>
              </a:rPr>
              <a:t>si vyzkouší stahování dat. </a:t>
            </a:r>
            <a:endParaRPr lang="cs-CZ" sz="1400" b="1" noProof="0" dirty="0" smtClean="0">
              <a:solidFill>
                <a:sysClr val="windowText" lastClr="000000"/>
              </a:solidFill>
              <a:latin typeface="Century Gothic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cs-CZ" sz="1400" b="1" i="0" u="none" strike="noStrike" kern="1200" cap="all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>Čas:15 minut</a:t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  <a:t/>
            </a:r>
            <a:br>
              <a:rPr kumimoji="0" lang="cs-CZ" sz="1400" b="1" i="0" u="none" strike="noStrike" kern="1200" cap="all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Century Gothic"/>
                <a:ea typeface="+mj-ea"/>
                <a:cs typeface="+mj-cs"/>
              </a:rPr>
            </a:br>
            <a:endParaRPr kumimoji="0" lang="cs-CZ" sz="1400" b="1" i="0" u="none" strike="noStrike" kern="1200" cap="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entury Gothic"/>
              <a:ea typeface="+mj-ea"/>
              <a:cs typeface="+mj-cs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4716015" y="476672"/>
            <a:ext cx="359690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cs-CZ" sz="1600" b="1" i="0" u="none" strike="noStrike" kern="120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V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Y_32_INOVACE_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IKTO2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_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08</a:t>
            </a:r>
            <a:r>
              <a:rPr kumimoji="0" lang="en-US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60 </a:t>
            </a:r>
            <a:r>
              <a:rPr kumimoji="0" lang="cs-CZ" sz="1600" b="1" i="0" u="none" strike="noStrike" kern="1200" cap="none" spc="0" normalizeH="0" baseline="0" noProof="0" dirty="0" smtClean="0">
                <a:ln>
                  <a:noFill/>
                </a:ln>
                <a:solidFill>
                  <a:sysClr val="windowText" lastClr="000000"/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Century Gothic"/>
                <a:ea typeface="+mn-ea"/>
                <a:cs typeface="+mn-cs"/>
              </a:rPr>
              <a:t>PCH</a:t>
            </a:r>
            <a:endParaRPr kumimoji="0" lang="cs-CZ" sz="16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Century Gothic"/>
              <a:ea typeface="+mn-ea"/>
              <a:cs typeface="+mn-cs"/>
            </a:endParaRP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4664"/>
            <a:ext cx="3718469" cy="82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252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cs-CZ" sz="3200" b="1" cap="none" dirty="0">
                <a:solidFill>
                  <a:srgbClr val="94C600">
                    <a:lumMod val="75000"/>
                  </a:srgbClr>
                </a:solidFill>
                <a:latin typeface="Century Gothic"/>
              </a:rPr>
              <a:t>Použitá literatura a internetové zdroje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457200" y="1968624"/>
            <a:ext cx="8229600" cy="4052664"/>
          </a:xfrm>
        </p:spPr>
        <p:txBody>
          <a:bodyPr>
            <a:normAutofit fontScale="85000" lnSpcReduction="20000"/>
          </a:bodyPr>
          <a:lstStyle/>
          <a:p>
            <a:r>
              <a:rPr lang="cs-CZ" dirty="0" smtClean="0"/>
              <a:t>NAVRÁTIL</a:t>
            </a:r>
            <a:r>
              <a:rPr lang="cs-CZ" dirty="0"/>
              <a:t>, Pavel. </a:t>
            </a:r>
            <a:r>
              <a:rPr lang="cs-CZ" i="1" dirty="0"/>
              <a:t>S počítačem nejen k maturitě - 1. díl</a:t>
            </a:r>
            <a:r>
              <a:rPr lang="cs-CZ" dirty="0"/>
              <a:t>. 7. vyd. Computer Media, spol. s r.o., 2009. ISBN 978-80-7402-020-9. </a:t>
            </a:r>
            <a:endParaRPr lang="cs-CZ" dirty="0" smtClean="0"/>
          </a:p>
          <a:p>
            <a:r>
              <a:rPr lang="cs-CZ" dirty="0"/>
              <a:t>NAVRÁTIL, Pavel. </a:t>
            </a:r>
            <a:r>
              <a:rPr lang="cs-CZ" i="1" dirty="0"/>
              <a:t>S počítačem nejen k maturitě</a:t>
            </a:r>
            <a:r>
              <a:rPr lang="cs-CZ" dirty="0"/>
              <a:t>. 7. vyd. Kralice na Hané: Computer Media, 2009, 176 s. ISBN 978-80-7402-021-6. </a:t>
            </a:r>
            <a:endParaRPr lang="cs-CZ" dirty="0" smtClean="0"/>
          </a:p>
          <a:p>
            <a:r>
              <a:rPr lang="cs-CZ" dirty="0"/>
              <a:t>ROUBAL, Pavel. </a:t>
            </a:r>
            <a:r>
              <a:rPr lang="cs-CZ" i="1" dirty="0"/>
              <a:t>Informatika a výpočetní technika pro střední školy: teoretická učebnice</a:t>
            </a:r>
            <a:r>
              <a:rPr lang="cs-CZ" dirty="0"/>
              <a:t>. Vyd. 1. Brno: Computer Press, 2010, 103 s. ISBN 978-80-251-3228-9. </a:t>
            </a:r>
          </a:p>
          <a:p>
            <a:r>
              <a:rPr lang="cs-CZ" dirty="0"/>
              <a:t>Kliparty viz Galerie médií Microsoft PowerPoint.</a:t>
            </a:r>
            <a:br>
              <a:rPr lang="cs-CZ" dirty="0"/>
            </a:br>
            <a:r>
              <a:rPr lang="cs-CZ" dirty="0" smtClean="0"/>
              <a:t>http://office.microsoft.com/cs-cz/images/kreslene-postavicky-CM079001908.aspx?qu=d%C4%9Bti+po%C4%8D%C3%ADta%C4%8De&amp;ex=1#ai:MC900396732|mt:1,3|http://officeimg.vo.msecnd.net/en-us/images/MH900383546.jpg</a:t>
            </a:r>
            <a:br>
              <a:rPr lang="cs-CZ" dirty="0" smtClean="0"/>
            </a:br>
            <a:r>
              <a:rPr lang="cs-CZ" dirty="0" smtClean="0"/>
              <a:t>http://officeimg.vo.msecnd.net/en-us/images/MH900383546.jpg</a:t>
            </a:r>
          </a:p>
        </p:txBody>
      </p:sp>
    </p:spTree>
    <p:extLst>
      <p:ext uri="{BB962C8B-B14F-4D97-AF65-F5344CB8AC3E}">
        <p14:creationId xmlns:p14="http://schemas.microsoft.com/office/powerpoint/2010/main" val="81489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soubory</a:t>
            </a:r>
            <a:endParaRPr lang="cs-CZ" dirty="0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3200" dirty="0" smtClean="0">
                <a:latin typeface="+mn-lt"/>
              </a:rPr>
              <a:t>stahování dat </a:t>
            </a:r>
            <a:r>
              <a:rPr lang="cs-CZ" sz="3200" dirty="0">
                <a:latin typeface="+mn-lt"/>
              </a:rPr>
              <a:t>z internetu </a:t>
            </a:r>
            <a:r>
              <a:rPr lang="cs-CZ" sz="3200" dirty="0" smtClean="0">
                <a:latin typeface="+mn-lt"/>
              </a:rPr>
              <a:t/>
            </a:r>
            <a:br>
              <a:rPr lang="cs-CZ" sz="3200" dirty="0" smtClean="0">
                <a:latin typeface="+mn-lt"/>
              </a:rPr>
            </a:br>
            <a:r>
              <a:rPr lang="cs-CZ" sz="3200" dirty="0" smtClean="0">
                <a:latin typeface="+mn-lt"/>
              </a:rPr>
              <a:t>do počítače </a:t>
            </a:r>
            <a:endParaRPr lang="cs-CZ" sz="3200" dirty="0">
              <a:latin typeface="+mn-lt"/>
            </a:endParaRPr>
          </a:p>
        </p:txBody>
      </p:sp>
      <p:pic>
        <p:nvPicPr>
          <p:cNvPr id="4" name="Zástupný symbol pro obsah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464" y="764704"/>
            <a:ext cx="1800000" cy="1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0671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408372"/>
            <a:ext cx="8568952" cy="1039427"/>
          </a:xfrm>
        </p:spPr>
        <p:txBody>
          <a:bodyPr>
            <a:noAutofit/>
          </a:bodyPr>
          <a:lstStyle/>
          <a:p>
            <a:r>
              <a:rPr lang="cs-CZ" sz="3200" b="1" cap="none" dirty="0" smtClean="0">
                <a:latin typeface="+mn-lt"/>
              </a:rPr>
              <a:t>Stahování dat z internetu do počítače</a:t>
            </a:r>
            <a:endParaRPr lang="cs-CZ" sz="3200" b="1" cap="none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391980" y="2420888"/>
            <a:ext cx="3420380" cy="165618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ü"/>
            </a:pPr>
            <a:r>
              <a:rPr lang="cs-CZ" sz="2000" b="1" dirty="0" smtClean="0">
                <a:latin typeface="Century Gothic"/>
              </a:rPr>
              <a:t>kompletní  stránky</a:t>
            </a:r>
            <a:endParaRPr lang="cs-CZ" sz="2000" b="1" dirty="0">
              <a:latin typeface="Century Gothic"/>
            </a:endParaRPr>
          </a:p>
          <a:p>
            <a:pPr>
              <a:buFont typeface="Wingdings" pitchFamily="2" charset="2"/>
              <a:buChar char="ü"/>
            </a:pPr>
            <a:r>
              <a:rPr lang="cs-CZ" sz="2000" b="1" dirty="0" smtClean="0">
                <a:latin typeface="Century Gothic"/>
              </a:rPr>
              <a:t>textové části </a:t>
            </a:r>
            <a:r>
              <a:rPr lang="cs-CZ" sz="2000" b="1" dirty="0">
                <a:latin typeface="Century Gothic"/>
              </a:rPr>
              <a:t>stránky</a:t>
            </a:r>
          </a:p>
          <a:p>
            <a:pPr>
              <a:buFont typeface="Wingdings" pitchFamily="2" charset="2"/>
              <a:buChar char="ü"/>
            </a:pPr>
            <a:r>
              <a:rPr lang="cs-CZ" sz="2000" b="1" dirty="0" smtClean="0">
                <a:latin typeface="Century Gothic"/>
              </a:rPr>
              <a:t>samostatného obrázku</a:t>
            </a:r>
            <a:endParaRPr lang="cs-CZ" sz="2000" b="1" dirty="0">
              <a:latin typeface="Century Gothic"/>
            </a:endParaRPr>
          </a:p>
          <a:p>
            <a:pPr>
              <a:buFont typeface="Wingdings" pitchFamily="2" charset="2"/>
              <a:buChar char="ü"/>
            </a:pPr>
            <a:r>
              <a:rPr lang="cs-CZ" sz="2000" b="1" dirty="0" smtClean="0">
                <a:latin typeface="Century Gothic"/>
              </a:rPr>
              <a:t>části </a:t>
            </a:r>
            <a:r>
              <a:rPr lang="cs-CZ" sz="2000" b="1" dirty="0">
                <a:latin typeface="Century Gothic"/>
              </a:rPr>
              <a:t>textu ze </a:t>
            </a:r>
            <a:r>
              <a:rPr lang="cs-CZ" sz="2000" b="1" dirty="0" smtClean="0">
                <a:latin typeface="Century Gothic"/>
              </a:rPr>
              <a:t>stránky</a:t>
            </a:r>
            <a:endParaRPr lang="cs-CZ" sz="2000" b="1" dirty="0">
              <a:latin typeface="Century Gothic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699792" y="1844824"/>
            <a:ext cx="41304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75000"/>
                  </a:schemeClr>
                </a:solidFill>
                <a:ea typeface="+mj-ea"/>
                <a:cs typeface="+mj-cs"/>
              </a:rPr>
              <a:t>Zabývali jsme se stahováním:</a:t>
            </a:r>
            <a:endParaRPr lang="cs-CZ" sz="1600" dirty="0"/>
          </a:p>
        </p:txBody>
      </p:sp>
      <p:sp>
        <p:nvSpPr>
          <p:cNvPr id="4" name="TextovéPole 3"/>
          <p:cNvSpPr txBox="1"/>
          <p:nvPr/>
        </p:nvSpPr>
        <p:spPr>
          <a:xfrm>
            <a:off x="439924" y="4252734"/>
            <a:ext cx="8452556" cy="2200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3">
                    <a:lumMod val="50000"/>
                  </a:schemeClr>
                </a:solidFill>
              </a:rPr>
              <a:t>Úkol č. 1:</a:t>
            </a:r>
          </a:p>
          <a:p>
            <a:r>
              <a:rPr lang="cs-CZ" b="1" dirty="0" smtClean="0"/>
              <a:t>Zopakujme si stažení části textu ze stránek do textového editoru</a:t>
            </a:r>
            <a:r>
              <a:rPr lang="cs-CZ" dirty="0" smtClean="0"/>
              <a:t>.</a:t>
            </a:r>
          </a:p>
          <a:p>
            <a:endParaRPr lang="cs-CZ" dirty="0"/>
          </a:p>
          <a:p>
            <a:pPr>
              <a:lnSpc>
                <a:spcPct val="150000"/>
              </a:lnSpc>
            </a:pPr>
            <a:r>
              <a:rPr lang="cs-CZ" dirty="0" smtClean="0"/>
              <a:t>Na </a:t>
            </a:r>
            <a:r>
              <a:rPr lang="cs-CZ" dirty="0"/>
              <a:t>stránkách </a:t>
            </a:r>
            <a:r>
              <a:rPr lang="cs-CZ" dirty="0">
                <a:hlinkClick r:id="rId2"/>
              </a:rPr>
              <a:t>www.idnes.cz</a:t>
            </a:r>
            <a:r>
              <a:rPr lang="cs-CZ" dirty="0"/>
              <a:t> </a:t>
            </a:r>
            <a:r>
              <a:rPr lang="cs-CZ" dirty="0" smtClean="0"/>
              <a:t> v </a:t>
            </a:r>
            <a:r>
              <a:rPr lang="cs-CZ" dirty="0"/>
              <a:t>sekci </a:t>
            </a:r>
            <a:r>
              <a:rPr lang="cs-CZ" dirty="0" smtClean="0"/>
              <a:t>Technet, otevřete zajímavý článek  „</a:t>
            </a:r>
            <a:r>
              <a:rPr lang="cs-CZ" i="1" dirty="0" smtClean="0"/>
              <a:t>Zrychlete </a:t>
            </a:r>
            <a:r>
              <a:rPr lang="cs-CZ" i="1" dirty="0"/>
              <a:t>stahování souborů z </a:t>
            </a:r>
            <a:r>
              <a:rPr lang="cs-CZ" i="1" dirty="0" smtClean="0"/>
              <a:t>internetu“. </a:t>
            </a:r>
            <a:r>
              <a:rPr lang="cs-CZ" dirty="0" smtClean="0"/>
              <a:t>Stáhněte si libovolnou část textu.</a:t>
            </a:r>
            <a:endParaRPr lang="cs-CZ" dirty="0"/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7551" y="2492896"/>
            <a:ext cx="1278265" cy="1260000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989024"/>
            <a:ext cx="793711" cy="1656000"/>
          </a:xfrm>
          <a:prstGeom prst="rect">
            <a:avLst/>
          </a:prstGeom>
        </p:spPr>
      </p:pic>
      <p:sp>
        <p:nvSpPr>
          <p:cNvPr id="9" name="TextovéPole 8"/>
          <p:cNvSpPr txBox="1"/>
          <p:nvPr/>
        </p:nvSpPr>
        <p:spPr>
          <a:xfrm>
            <a:off x="467544" y="3512264"/>
            <a:ext cx="1296143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chemeClr val="accent1">
                    <a:lumMod val="50000"/>
                  </a:schemeClr>
                </a:solidFill>
              </a:rPr>
              <a:t>Hotovo?</a:t>
            </a:r>
            <a:endParaRPr lang="cs-CZ" sz="20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lačítko akce: Vlastní 9">
            <a:hlinkClick r:id="" action="ppaction://hlinkshowjump?jump=nextslide" highlightClick="1"/>
          </p:cNvPr>
          <p:cNvSpPr/>
          <p:nvPr/>
        </p:nvSpPr>
        <p:spPr>
          <a:xfrm>
            <a:off x="2924592" y="3552841"/>
            <a:ext cx="939681" cy="400110"/>
          </a:xfrm>
          <a:prstGeom prst="actionButtonBlank">
            <a:avLst/>
          </a:prstGeom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/>
              <a:t>Ano</a:t>
            </a:r>
            <a:r>
              <a:rPr lang="cs-CZ" dirty="0" smtClean="0">
                <a:sym typeface="Wingdings"/>
              </a:rPr>
              <a:t>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211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729A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" presetClass="entr" presetSubtype="2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000"/>
                            </p:stCondLst>
                            <p:childTnLst>
                              <p:par>
                                <p:cTn id="1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0"/>
                            </p:stCondLst>
                            <p:childTnLst>
                              <p:par>
                                <p:cTn id="19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3000"/>
                            </p:stCondLst>
                            <p:childTnLst>
                              <p:par>
                                <p:cTn id="24" presetID="2" presetClass="entr" presetSubtype="2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6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" presetClass="exit" presetSubtype="0" fill="hold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7000"/>
                            </p:stCondLst>
                            <p:childTnLst>
                              <p:par>
                                <p:cTn id="49" presetID="10" presetClass="entr" presetSubtype="0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animBg="1"/>
      <p:bldP spid="1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Řešení</a:t>
            </a:r>
            <a:endParaRPr lang="cs-CZ" b="1" cap="none" dirty="0">
              <a:latin typeface="+mn-lt"/>
            </a:endParaRPr>
          </a:p>
        </p:txBody>
      </p:sp>
      <p:sp>
        <p:nvSpPr>
          <p:cNvPr id="1030" name="TextovéPole 1029"/>
          <p:cNvSpPr txBox="1"/>
          <p:nvPr/>
        </p:nvSpPr>
        <p:spPr>
          <a:xfrm>
            <a:off x="268813" y="5319209"/>
            <a:ext cx="8623667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1400" dirty="0"/>
          </a:p>
          <a:p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Zdroj: </a:t>
            </a:r>
            <a:r>
              <a:rPr lang="cs-CZ" sz="1200" dirty="0" smtClean="0">
                <a:hlinkClick r:id="rId2"/>
              </a:rPr>
              <a:t>http</a:t>
            </a:r>
            <a:r>
              <a:rPr lang="cs-CZ" sz="1200" dirty="0">
                <a:hlinkClick r:id="rId2"/>
              </a:rPr>
              <a:t>://</a:t>
            </a:r>
            <a:r>
              <a:rPr lang="cs-CZ" sz="1200" dirty="0" smtClean="0">
                <a:hlinkClick r:id="rId2"/>
              </a:rPr>
              <a:t>technet.idnes.cz/zrychleni-stahovani-souboru-di8-/software.aspx?c=A121028_163840_software_dvr</a:t>
            </a:r>
            <a:endParaRPr lang="cs-CZ" sz="1200" dirty="0" smtClean="0"/>
          </a:p>
          <a:p>
            <a:endParaRPr lang="cs-CZ" sz="1400" dirty="0"/>
          </a:p>
        </p:txBody>
      </p:sp>
      <p:sp>
        <p:nvSpPr>
          <p:cNvPr id="2" name="TextovéPole 1"/>
          <p:cNvSpPr txBox="1"/>
          <p:nvPr/>
        </p:nvSpPr>
        <p:spPr>
          <a:xfrm>
            <a:off x="276744" y="2025464"/>
            <a:ext cx="68900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Do textového souboru jsme zkopírovali část textu. Například:</a:t>
            </a:r>
            <a:endParaRPr lang="cs-CZ" b="1" dirty="0"/>
          </a:p>
        </p:txBody>
      </p:sp>
      <p:sp>
        <p:nvSpPr>
          <p:cNvPr id="3" name="Obdélník 2"/>
          <p:cNvSpPr/>
          <p:nvPr/>
        </p:nvSpPr>
        <p:spPr>
          <a:xfrm>
            <a:off x="302860" y="2566645"/>
            <a:ext cx="8301588" cy="92333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/>
              <a:t>Stahování mohou také zrychlit vyhledáváním jiného download serveru. Většina správců stahování nabízí plánovače, stažení internetových stránek, integraci </a:t>
            </a:r>
            <a:r>
              <a:rPr lang="cs-CZ" dirty="0" smtClean="0"/>
              <a:t>do…</a:t>
            </a: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30942" y="3717032"/>
            <a:ext cx="615905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To bylo jednoduché, že? Stalo se něco neobvyklého?</a:t>
            </a:r>
            <a:br>
              <a:rPr lang="cs-CZ" b="1" dirty="0" smtClean="0"/>
            </a:br>
            <a:endParaRPr lang="cs-CZ" b="1" dirty="0" smtClean="0"/>
          </a:p>
          <a:p>
            <a:r>
              <a:rPr lang="cs-CZ" i="1" dirty="0" smtClean="0"/>
              <a:t>???</a:t>
            </a:r>
            <a:endParaRPr lang="cs-CZ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268813" y="4797152"/>
            <a:ext cx="570532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Za zkopírovaným textem se automaticky zobrazil:</a:t>
            </a:r>
            <a:endParaRPr lang="cs-CZ" b="1" dirty="0"/>
          </a:p>
        </p:txBody>
      </p:sp>
      <p:sp>
        <p:nvSpPr>
          <p:cNvPr id="9" name="TextovéPole 8"/>
          <p:cNvSpPr txBox="1"/>
          <p:nvPr/>
        </p:nvSpPr>
        <p:spPr>
          <a:xfrm>
            <a:off x="268813" y="6119428"/>
            <a:ext cx="862366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Při stahovaní textu z některých stránek se automaticky zobrazí  adresa odkud byl text stažen </a:t>
            </a:r>
            <a:r>
              <a:rPr lang="cs-CZ" b="1" dirty="0" smtClean="0">
                <a:latin typeface="Tahoma"/>
                <a:cs typeface="Tahoma"/>
              </a:rPr>
              <a:t>– </a:t>
            </a:r>
            <a:r>
              <a:rPr lang="cs-CZ" b="1" dirty="0" smtClean="0"/>
              <a:t>zdroj.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820542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000"/>
                            </p:stCondLst>
                            <p:childTnLst>
                              <p:par>
                                <p:cTn id="1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3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000"/>
                            </p:stCondLst>
                            <p:childTnLst>
                              <p:par>
                                <p:cTn id="17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000"/>
                            </p:stCondLst>
                            <p:childTnLst>
                              <p:par>
                                <p:cTn id="23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3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3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7000"/>
                            </p:stCondLst>
                            <p:childTnLst>
                              <p:par>
                                <p:cTn id="29" presetID="53" presetClass="entr" presetSubtype="16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3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2000"/>
                            </p:stCondLst>
                            <p:childTnLst>
                              <p:par>
                                <p:cTn id="35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3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26000"/>
                            </p:stCondLst>
                            <p:childTnLst>
                              <p:par>
                                <p:cTn id="41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10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8000"/>
                            </p:stCondLst>
                            <p:childTnLst>
                              <p:par>
                                <p:cTn id="46" presetID="1" presetClass="entr" presetSubtype="0" fill="hold" grpId="0" nodeType="afterEffect">
                                  <p:stCondLst>
                                    <p:cond delay="200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30000"/>
                            </p:stCondLst>
                            <p:childTnLst>
                              <p:par>
                                <p:cTn id="49" presetID="16" presetClass="emph" presetSubtype="0" repeatCount="2000" fill="hold" grpId="1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5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418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B4182E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5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0" grpId="0"/>
      <p:bldP spid="2" grpId="0" build="p" advAuto="1000"/>
      <p:bldP spid="3" grpId="0" build="p" animBg="1" advAuto="1000"/>
      <p:bldP spid="7" grpId="0" build="p" advAuto="1000"/>
      <p:bldP spid="8" grpId="0" build="p" advAuto="1000"/>
      <p:bldP spid="9" grpId="0"/>
      <p:bldP spid="9" grpId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>
            <a:normAutofit/>
          </a:bodyPr>
          <a:lstStyle/>
          <a:p>
            <a:r>
              <a:rPr lang="cs-CZ" sz="3600" b="1" cap="none" dirty="0" smtClean="0">
                <a:latin typeface="+mn-lt"/>
              </a:rPr>
              <a:t>Stahování souborů</a:t>
            </a:r>
            <a:endParaRPr lang="cs-CZ" b="1" cap="none" dirty="0">
              <a:latin typeface="+mn-lt"/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67544" y="1700808"/>
            <a:ext cx="799288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Co nejčastěji stahujete? </a:t>
            </a:r>
            <a:br>
              <a:rPr lang="cs-CZ" b="1" dirty="0"/>
            </a:br>
            <a:r>
              <a:rPr lang="cs-CZ" i="1" dirty="0"/>
              <a:t>Hudbu? Hry? Programy? Aktualizace? Videa? Filmy? Jiné dokumenty?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Se stahováním souborů z internetu máte vlastní zkušenosti.</a:t>
            </a:r>
          </a:p>
          <a:p>
            <a:pPr>
              <a:lnSpc>
                <a:spcPct val="150000"/>
              </a:lnSpc>
            </a:pPr>
            <a:r>
              <a:rPr lang="cs-CZ" i="1" dirty="0" smtClean="0"/>
              <a:t>Dnes využijete své znalosti  k procvičování. </a:t>
            </a:r>
          </a:p>
        </p:txBody>
      </p:sp>
      <p:sp>
        <p:nvSpPr>
          <p:cNvPr id="8" name="Obdélník 7"/>
          <p:cNvSpPr/>
          <p:nvPr/>
        </p:nvSpPr>
        <p:spPr>
          <a:xfrm>
            <a:off x="539552" y="3466168"/>
            <a:ext cx="76328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/>
              <a:t>Prověřujete antivirovým </a:t>
            </a:r>
            <a:r>
              <a:rPr lang="cs-CZ" b="1" dirty="0" smtClean="0"/>
              <a:t>programem? </a:t>
            </a:r>
          </a:p>
          <a:p>
            <a:pPr>
              <a:lnSpc>
                <a:spcPct val="150000"/>
              </a:lnSpc>
            </a:pPr>
            <a:r>
              <a:rPr lang="cs-CZ" i="1" dirty="0" smtClean="0"/>
              <a:t>???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Stahujete </a:t>
            </a:r>
            <a:r>
              <a:rPr lang="cs-CZ" b="1" dirty="0"/>
              <a:t>legálně?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i="1" dirty="0" smtClean="0"/>
              <a:t>???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Stahujete </a:t>
            </a:r>
            <a:r>
              <a:rPr lang="cs-CZ" b="1" dirty="0"/>
              <a:t>z ověřených serverů? </a:t>
            </a:r>
            <a:endParaRPr lang="cs-CZ" b="1" dirty="0" smtClean="0"/>
          </a:p>
          <a:p>
            <a:pPr>
              <a:lnSpc>
                <a:spcPct val="150000"/>
              </a:lnSpc>
            </a:pPr>
            <a:r>
              <a:rPr lang="cs-CZ" i="1" dirty="0" smtClean="0"/>
              <a:t>???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355976" y="6051491"/>
            <a:ext cx="4535216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Správná odpověď: </a:t>
            </a:r>
            <a:r>
              <a:rPr lang="cs-CZ" sz="2000" b="1" dirty="0">
                <a:solidFill>
                  <a:schemeClr val="accent3">
                    <a:lumMod val="50000"/>
                  </a:schemeClr>
                </a:solidFill>
              </a:rPr>
              <a:t>ANO, ANO, ANO</a:t>
            </a:r>
            <a:r>
              <a:rPr lang="cs-CZ" dirty="0"/>
              <a:t>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32671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000"/>
                            </p:stCondLst>
                            <p:childTnLst>
                              <p:par>
                                <p:cTn id="13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500"/>
                            </p:stCondLst>
                            <p:childTnLst>
                              <p:par>
                                <p:cTn id="17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500"/>
                            </p:stCondLst>
                            <p:childTnLst>
                              <p:par>
                                <p:cTn id="25" presetID="2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/>
      <p:bldP spid="9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sz="4000" b="1" cap="none" dirty="0" smtClean="0">
                <a:latin typeface="+mn-lt"/>
              </a:rPr>
              <a:t>Stahování souborů</a:t>
            </a:r>
            <a:endParaRPr lang="cs-CZ" sz="4000" cap="none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1916832"/>
            <a:ext cx="828092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Úkol  č. 2</a:t>
            </a:r>
          </a:p>
          <a:p>
            <a:r>
              <a:rPr lang="cs-CZ" dirty="0" smtClean="0"/>
              <a:t>Na stránkách naší školy </a:t>
            </a:r>
            <a:r>
              <a:rPr lang="cs-CZ" dirty="0" smtClean="0">
                <a:hlinkClick r:id="rId2"/>
              </a:rPr>
              <a:t>www.ss-ostrava.cz</a:t>
            </a:r>
            <a:r>
              <a:rPr lang="cs-CZ" dirty="0" smtClean="0"/>
              <a:t>  stáhněte </a:t>
            </a:r>
            <a:r>
              <a:rPr lang="cs-CZ" dirty="0"/>
              <a:t>školní vzdělávací </a:t>
            </a:r>
            <a:r>
              <a:rPr lang="cs-CZ" dirty="0" smtClean="0"/>
              <a:t>program (ŠVP) pro obor OBCHODNÍK.  Uložte na „Moje úložiště“. </a:t>
            </a:r>
          </a:p>
          <a:p>
            <a:endParaRPr lang="cs-CZ" dirty="0"/>
          </a:p>
        </p:txBody>
      </p:sp>
      <p:grpSp>
        <p:nvGrpSpPr>
          <p:cNvPr id="22" name="Skupina 21"/>
          <p:cNvGrpSpPr/>
          <p:nvPr/>
        </p:nvGrpSpPr>
        <p:grpSpPr>
          <a:xfrm>
            <a:off x="332888" y="3068896"/>
            <a:ext cx="8559591" cy="3732851"/>
            <a:chOff x="332888" y="3068896"/>
            <a:chExt cx="8559591" cy="3732851"/>
          </a:xfrm>
        </p:grpSpPr>
        <p:sp>
          <p:nvSpPr>
            <p:cNvPr id="11" name="TextovéPole 10"/>
            <p:cNvSpPr txBox="1"/>
            <p:nvPr/>
          </p:nvSpPr>
          <p:spPr>
            <a:xfrm>
              <a:off x="332888" y="3068896"/>
              <a:ext cx="8559591" cy="175432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b="1" dirty="0" smtClean="0"/>
                <a:t>Postupujte obdobně?</a:t>
              </a:r>
            </a:p>
            <a:p>
              <a:pPr marL="342900" indent="-342900">
                <a:buAutoNum type="arabicPeriod"/>
              </a:pPr>
              <a:r>
                <a:rPr lang="cs-CZ" dirty="0" smtClean="0"/>
                <a:t>Otevření stránky ve webovém prohlížeči.</a:t>
              </a:r>
            </a:p>
            <a:p>
              <a:pPr marL="342900" indent="-342900">
                <a:buAutoNum type="arabicPeriod"/>
              </a:pPr>
              <a:r>
                <a:rPr lang="cs-CZ" dirty="0" smtClean="0"/>
                <a:t>Vyhledání souboru na stránkách školy. </a:t>
              </a:r>
              <a:br>
                <a:rPr lang="cs-CZ" dirty="0" smtClean="0"/>
              </a:br>
              <a:r>
                <a:rPr lang="cs-CZ" dirty="0" smtClean="0"/>
                <a:t>(O škole/Dokumenty školy/ŠVP, nebo zadání ŠVP do vyhledávání </a:t>
              </a:r>
              <a:br>
                <a:rPr lang="cs-CZ" dirty="0" smtClean="0"/>
              </a:br>
              <a:r>
                <a:rPr lang="cs-CZ" dirty="0" smtClean="0"/>
                <a:t>na hlavní stránce, …)</a:t>
              </a:r>
            </a:p>
            <a:p>
              <a:pPr marL="342900" indent="-342900">
                <a:buAutoNum type="arabicPeriod"/>
              </a:pPr>
              <a:r>
                <a:rPr lang="cs-CZ" dirty="0" smtClean="0"/>
                <a:t>Otevření souboru  a  stažení. </a:t>
              </a:r>
            </a:p>
          </p:txBody>
        </p:sp>
        <p:sp>
          <p:nvSpPr>
            <p:cNvPr id="14" name="TextovéPole 13"/>
            <p:cNvSpPr txBox="1"/>
            <p:nvPr/>
          </p:nvSpPr>
          <p:spPr>
            <a:xfrm>
              <a:off x="4067944" y="5157192"/>
              <a:ext cx="86409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cs-CZ" dirty="0" smtClean="0"/>
                <a:t>nebo</a:t>
              </a:r>
              <a:endParaRPr lang="cs-CZ" dirty="0"/>
            </a:p>
          </p:txBody>
        </p:sp>
        <p:grpSp>
          <p:nvGrpSpPr>
            <p:cNvPr id="21" name="Skupina 20"/>
            <p:cNvGrpSpPr/>
            <p:nvPr/>
          </p:nvGrpSpPr>
          <p:grpSpPr>
            <a:xfrm>
              <a:off x="899592" y="4941168"/>
              <a:ext cx="3015491" cy="1764000"/>
              <a:chOff x="899592" y="4941168"/>
              <a:chExt cx="3015491" cy="1764000"/>
            </a:xfrm>
          </p:grpSpPr>
          <p:pic>
            <p:nvPicPr>
              <p:cNvPr id="12" name="Obrázek 11" descr="Výřez obrazovky"/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99592" y="4941168"/>
                <a:ext cx="3015491" cy="1764000"/>
              </a:xfrm>
              <a:prstGeom prst="rect">
                <a:avLst/>
              </a:prstGeom>
            </p:spPr>
          </p:pic>
          <p:sp>
            <p:nvSpPr>
              <p:cNvPr id="13" name="Ovál 12"/>
              <p:cNvSpPr/>
              <p:nvPr/>
            </p:nvSpPr>
            <p:spPr>
              <a:xfrm>
                <a:off x="1280176" y="5291095"/>
                <a:ext cx="576064" cy="532071"/>
              </a:xfrm>
              <a:prstGeom prst="ellips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  <p:grpSp>
          <p:nvGrpSpPr>
            <p:cNvPr id="20" name="Skupina 19"/>
            <p:cNvGrpSpPr/>
            <p:nvPr/>
          </p:nvGrpSpPr>
          <p:grpSpPr>
            <a:xfrm>
              <a:off x="5292080" y="4641747"/>
              <a:ext cx="2020934" cy="2160000"/>
              <a:chOff x="5292080" y="4641747"/>
              <a:chExt cx="2020934" cy="2160000"/>
            </a:xfrm>
          </p:grpSpPr>
          <p:pic>
            <p:nvPicPr>
              <p:cNvPr id="16" name="Obrázek 15"/>
              <p:cNvPicPr>
                <a:picLocks noChangeAspect="1"/>
              </p:cNvPicPr>
              <p:nvPr/>
            </p:nvPicPr>
            <p:blipFill rotWithShape="1">
              <a:blip r:embed="rId4"/>
              <a:srcRect l="1" r="79194" b="68065"/>
              <a:stretch/>
            </p:blipFill>
            <p:spPr bwMode="auto">
              <a:xfrm>
                <a:off x="5436096" y="4641747"/>
                <a:ext cx="1876918" cy="2160000"/>
              </a:xfrm>
              <a:prstGeom prst="rect">
                <a:avLst/>
              </a:prstGeom>
              <a:ln>
                <a:noFill/>
              </a:ln>
              <a:extLst>
                <a:ext uri="{53640926-AAD7-44D8-BBD7-CCE9431645EC}">
                  <a14:shadowObscured xmlns:a14="http://schemas.microsoft.com/office/drawing/2010/main"/>
                </a:ext>
              </a:extLst>
            </p:spPr>
          </p:pic>
          <p:sp>
            <p:nvSpPr>
              <p:cNvPr id="17" name="Ovál 16"/>
              <p:cNvSpPr/>
              <p:nvPr/>
            </p:nvSpPr>
            <p:spPr>
              <a:xfrm>
                <a:off x="5292080" y="5291097"/>
                <a:ext cx="2020933" cy="532071"/>
              </a:xfrm>
              <a:prstGeom prst="ellipse">
                <a:avLst/>
              </a:prstGeom>
              <a:noFill/>
              <a:ln w="38100">
                <a:solidFill>
                  <a:schemeClr val="accent3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cs-CZ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6825279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 </a:t>
            </a:r>
            <a:r>
              <a:rPr lang="cs-CZ" sz="4000" b="1" cap="none" dirty="0" smtClean="0">
                <a:latin typeface="+mn-lt"/>
              </a:rPr>
              <a:t>Stahování souborů</a:t>
            </a:r>
            <a:endParaRPr lang="cs-CZ" sz="4000" cap="none" dirty="0">
              <a:latin typeface="+mn-lt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323528" y="1700808"/>
            <a:ext cx="828092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chemeClr val="accent3">
                    <a:lumMod val="50000"/>
                  </a:schemeClr>
                </a:solidFill>
              </a:rPr>
              <a:t>Úkol  č. 3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stránkách </a:t>
            </a:r>
            <a:r>
              <a:rPr lang="cs-CZ" dirty="0" smtClean="0">
                <a:hlinkClick r:id="rId2"/>
              </a:rPr>
              <a:t>www.rvp.cz</a:t>
            </a:r>
            <a:r>
              <a:rPr lang="cs-CZ" dirty="0" smtClean="0"/>
              <a:t>  klikněte na DUM (lišta pod názvem stránky). Do vyhledávacího okénka napište „absolutní hodnota“. Potvrďte.  Vyberte </a:t>
            </a:r>
            <a:r>
              <a:rPr lang="pt-BR" b="1" dirty="0">
                <a:solidFill>
                  <a:schemeClr val="accent3">
                    <a:lumMod val="50000"/>
                  </a:schemeClr>
                </a:solidFill>
              </a:rPr>
              <a:t>Lineární nerovnice s absolutní </a:t>
            </a:r>
            <a:r>
              <a:rPr lang="pt-BR" b="1" dirty="0" smtClean="0">
                <a:solidFill>
                  <a:schemeClr val="accent3">
                    <a:lumMod val="50000"/>
                  </a:schemeClr>
                </a:solidFill>
              </a:rPr>
              <a:t>hodnotou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. </a:t>
            </a:r>
            <a:r>
              <a:rPr lang="cs-CZ" dirty="0" smtClean="0"/>
              <a:t>Otevřete.</a:t>
            </a:r>
          </a:p>
          <a:p>
            <a:pPr>
              <a:lnSpc>
                <a:spcPct val="150000"/>
              </a:lnSpc>
            </a:pPr>
            <a:r>
              <a:rPr lang="cs-CZ" dirty="0" smtClean="0"/>
              <a:t>Na stránce naleznete možnost STÁHNOUT.</a:t>
            </a:r>
            <a:endParaRPr lang="cs-CZ" dirty="0"/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67545" y="5511150"/>
            <a:ext cx="4174507" cy="45518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dirty="0" smtClean="0"/>
              <a:t>Uložte na „Moje úložiště“. </a:t>
            </a:r>
          </a:p>
        </p:txBody>
      </p:sp>
      <p:grpSp>
        <p:nvGrpSpPr>
          <p:cNvPr id="15" name="Skupina 14"/>
          <p:cNvGrpSpPr/>
          <p:nvPr/>
        </p:nvGrpSpPr>
        <p:grpSpPr>
          <a:xfrm>
            <a:off x="467545" y="3645024"/>
            <a:ext cx="3667728" cy="1800200"/>
            <a:chOff x="467545" y="3645024"/>
            <a:chExt cx="3667728" cy="1800200"/>
          </a:xfrm>
        </p:grpSpPr>
        <p:pic>
          <p:nvPicPr>
            <p:cNvPr id="3" name="Obrázek 2" descr="Výřez obrazovky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333" t="11255" r="66096" b="-11255"/>
            <a:stretch/>
          </p:blipFill>
          <p:spPr>
            <a:xfrm>
              <a:off x="467545" y="4005224"/>
              <a:ext cx="3667728" cy="1440000"/>
            </a:xfrm>
            <a:prstGeom prst="rect">
              <a:avLst/>
            </a:prstGeom>
          </p:spPr>
        </p:pic>
        <p:cxnSp>
          <p:nvCxnSpPr>
            <p:cNvPr id="5" name="Přímá spojnice se šipkou 4"/>
            <p:cNvCxnSpPr/>
            <p:nvPr/>
          </p:nvCxnSpPr>
          <p:spPr>
            <a:xfrm flipH="1">
              <a:off x="1805544" y="3645024"/>
              <a:ext cx="2304256" cy="1054491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9" name="Obrázek 18" descr="Stažení souboru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6348" y="4005224"/>
            <a:ext cx="3848100" cy="2533650"/>
          </a:xfrm>
          <a:prstGeom prst="rect">
            <a:avLst/>
          </a:prstGeom>
        </p:spPr>
      </p:pic>
      <p:sp>
        <p:nvSpPr>
          <p:cNvPr id="25" name="Ovál 24"/>
          <p:cNvSpPr/>
          <p:nvPr/>
        </p:nvSpPr>
        <p:spPr>
          <a:xfrm>
            <a:off x="6680397" y="5206674"/>
            <a:ext cx="987947" cy="532071"/>
          </a:xfrm>
          <a:prstGeom prst="ellipse">
            <a:avLst/>
          </a:prstGeom>
          <a:noFill/>
          <a:ln w="3810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1676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>
                <a:solidFill>
                  <a:srgbClr val="94C600">
                    <a:lumMod val="75000"/>
                  </a:srgbClr>
                </a:solidFill>
              </a:rPr>
              <a:t> </a:t>
            </a:r>
            <a:r>
              <a:rPr lang="cs-CZ" sz="3100" b="1" cap="none" dirty="0" smtClean="0">
                <a:solidFill>
                  <a:srgbClr val="94C600">
                    <a:lumMod val="75000"/>
                  </a:srgbClr>
                </a:solidFill>
                <a:latin typeface="+mn-lt"/>
              </a:rPr>
              <a:t>Možnosti stahování souborů</a:t>
            </a:r>
            <a:endParaRPr lang="cs-CZ" sz="3100" b="1" dirty="0">
              <a:latin typeface="+mn-lt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007765"/>
            <a:ext cx="4834880" cy="3221435"/>
          </a:xfrm>
        </p:spPr>
        <p:txBody>
          <a:bodyPr>
            <a:normAutofit/>
          </a:bodyPr>
          <a:lstStyle/>
          <a:p>
            <a:pPr marL="114300" indent="0">
              <a:lnSpc>
                <a:spcPct val="150000"/>
              </a:lnSpc>
              <a:buNone/>
            </a:pPr>
            <a:r>
              <a:rPr lang="cs-CZ" b="1" dirty="0" smtClean="0"/>
              <a:t>Zamyslete se:</a:t>
            </a:r>
          </a:p>
          <a:p>
            <a:pPr marL="114300" indent="0">
              <a:buNone/>
            </a:pPr>
            <a:r>
              <a:rPr lang="cs-CZ" dirty="0" smtClean="0"/>
              <a:t>V čem se lišilo stahování souborů?</a:t>
            </a:r>
          </a:p>
          <a:p>
            <a:pPr marL="114300" indent="0">
              <a:buNone/>
            </a:pPr>
            <a:endParaRPr lang="cs-CZ" dirty="0" smtClean="0"/>
          </a:p>
          <a:p>
            <a:pPr marL="114300" indent="0">
              <a:buNone/>
            </a:pPr>
            <a:r>
              <a:rPr lang="cs-CZ" dirty="0" smtClean="0"/>
              <a:t>Je další možnost stahování souborů?</a:t>
            </a:r>
          </a:p>
          <a:p>
            <a:pPr marL="114300" indent="0">
              <a:lnSpc>
                <a:spcPct val="150000"/>
              </a:lnSpc>
              <a:buNone/>
            </a:pPr>
            <a:endParaRPr lang="cs-CZ" dirty="0" smtClean="0"/>
          </a:p>
          <a:p>
            <a:pPr>
              <a:lnSpc>
                <a:spcPct val="150000"/>
              </a:lnSpc>
            </a:pPr>
            <a:endParaRPr lang="cs-CZ" dirty="0"/>
          </a:p>
        </p:txBody>
      </p:sp>
      <p:grpSp>
        <p:nvGrpSpPr>
          <p:cNvPr id="9" name="Skupina 8"/>
          <p:cNvGrpSpPr/>
          <p:nvPr/>
        </p:nvGrpSpPr>
        <p:grpSpPr>
          <a:xfrm>
            <a:off x="636784" y="2348880"/>
            <a:ext cx="7757607" cy="4203603"/>
            <a:chOff x="636784" y="2348880"/>
            <a:chExt cx="7757607" cy="420360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9536" t="31773" r="69406" b="32276"/>
            <a:stretch/>
          </p:blipFill>
          <p:spPr bwMode="auto">
            <a:xfrm>
              <a:off x="5580112" y="2348880"/>
              <a:ext cx="2814279" cy="360343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4" name="TextovéPole 3"/>
            <p:cNvSpPr txBox="1"/>
            <p:nvPr/>
          </p:nvSpPr>
          <p:spPr>
            <a:xfrm>
              <a:off x="636784" y="5352154"/>
              <a:ext cx="4392488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50000"/>
                </a:lnSpc>
              </a:pPr>
              <a:r>
                <a:rPr lang="cs-CZ" dirty="0"/>
                <a:t>Ano. Pravým </a:t>
              </a:r>
              <a:r>
                <a:rPr lang="cs-CZ" dirty="0" smtClean="0"/>
                <a:t>tlačítkem  </a:t>
              </a:r>
              <a:r>
                <a:rPr lang="cs-CZ" dirty="0"/>
                <a:t>myši kliknout vybrat Uložit cíl jako …</a:t>
              </a:r>
            </a:p>
            <a:p>
              <a:endParaRPr lang="cs-CZ" dirty="0"/>
            </a:p>
          </p:txBody>
        </p:sp>
        <p:cxnSp>
          <p:nvCxnSpPr>
            <p:cNvPr id="6" name="Přímá spojnice se šipkou 5"/>
            <p:cNvCxnSpPr/>
            <p:nvPr/>
          </p:nvCxnSpPr>
          <p:spPr>
            <a:xfrm flipV="1">
              <a:off x="4572000" y="3356992"/>
              <a:ext cx="1152128" cy="2088232"/>
            </a:xfrm>
            <a:prstGeom prst="straightConnector1">
              <a:avLst/>
            </a:prstGeom>
            <a:ln w="25400">
              <a:solidFill>
                <a:schemeClr val="accent3">
                  <a:lumMod val="50000"/>
                </a:schemeClr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100975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 </a:t>
            </a:r>
            <a:r>
              <a:rPr lang="cs-CZ" sz="4000" b="1" cap="none" dirty="0">
                <a:solidFill>
                  <a:srgbClr val="94C600">
                    <a:lumMod val="75000"/>
                  </a:srgbClr>
                </a:solidFill>
                <a:latin typeface="+mn-lt"/>
              </a:rPr>
              <a:t>Stahování souborů </a:t>
            </a:r>
            <a:br>
              <a:rPr lang="cs-CZ" sz="4000" b="1" cap="none" dirty="0">
                <a:solidFill>
                  <a:srgbClr val="94C600">
                    <a:lumMod val="75000"/>
                  </a:srgbClr>
                </a:solidFill>
                <a:latin typeface="+mn-lt"/>
              </a:rPr>
            </a:br>
            <a:r>
              <a:rPr lang="cs-CZ" sz="4000" b="1" cap="none" dirty="0">
                <a:solidFill>
                  <a:srgbClr val="94C600">
                    <a:lumMod val="75000"/>
                  </a:srgbClr>
                </a:solidFill>
                <a:latin typeface="+mn-lt"/>
              </a:rPr>
              <a:t>závěr</a:t>
            </a:r>
            <a:endParaRPr lang="cs-CZ" sz="4000" cap="none" dirty="0">
              <a:latin typeface="+mn-lt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64686" y="4398902"/>
            <a:ext cx="813976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Hodně jste pracovali? Chcete </a:t>
            </a:r>
            <a:r>
              <a:rPr lang="cs-CZ" b="1" dirty="0" smtClean="0">
                <a:solidFill>
                  <a:schemeClr val="accent3">
                    <a:lumMod val="50000"/>
                  </a:schemeClr>
                </a:solidFill>
              </a:rPr>
              <a:t>odměnu</a:t>
            </a:r>
            <a:r>
              <a:rPr lang="cs-CZ" b="1" dirty="0" smtClean="0"/>
              <a:t>? 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Dobrá! 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Můžete si soubor  </a:t>
            </a:r>
            <a:r>
              <a:rPr lang="cs-CZ" b="1" i="1" dirty="0" smtClean="0"/>
              <a:t>Lineární nerovnice s absolutní hodnotou </a:t>
            </a:r>
            <a:r>
              <a:rPr lang="cs-CZ" b="1" dirty="0" smtClean="0"/>
              <a:t>otevřít a ponořit se do řešení … doma.</a:t>
            </a:r>
            <a:endParaRPr lang="cs-CZ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4166" y="5443483"/>
            <a:ext cx="876520" cy="11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ovéPole 22"/>
          <p:cNvSpPr txBox="1"/>
          <p:nvPr/>
        </p:nvSpPr>
        <p:spPr>
          <a:xfrm>
            <a:off x="5652120" y="4797152"/>
            <a:ext cx="6339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600" b="1" dirty="0" smtClean="0">
                <a:sym typeface="Wingdings"/>
              </a:rPr>
              <a:t></a:t>
            </a:r>
            <a:endParaRPr lang="cs-CZ" sz="3600" b="1" dirty="0"/>
          </a:p>
        </p:txBody>
      </p:sp>
      <p:sp>
        <p:nvSpPr>
          <p:cNvPr id="4" name="Obdélník 3"/>
          <p:cNvSpPr/>
          <p:nvPr/>
        </p:nvSpPr>
        <p:spPr>
          <a:xfrm>
            <a:off x="395536" y="1916832"/>
            <a:ext cx="820891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14300" indent="0">
              <a:lnSpc>
                <a:spcPct val="250000"/>
              </a:lnSpc>
              <a:buNone/>
            </a:pPr>
            <a:r>
              <a:rPr lang="cs-CZ" b="1" dirty="0" smtClean="0"/>
              <a:t>Ukázali jsme si možnosti stahování souborů.</a:t>
            </a:r>
          </a:p>
          <a:p>
            <a:pPr marL="114300" indent="0">
              <a:lnSpc>
                <a:spcPct val="250000"/>
              </a:lnSpc>
              <a:buNone/>
            </a:pPr>
            <a:r>
              <a:rPr lang="cs-CZ" b="1" dirty="0" smtClean="0"/>
              <a:t>Takto se dají stahovat </a:t>
            </a:r>
            <a:r>
              <a:rPr lang="cs-CZ" b="1" dirty="0"/>
              <a:t>soubory různých formátů.</a:t>
            </a:r>
          </a:p>
          <a:p>
            <a:pPr marL="114300" indent="0">
              <a:lnSpc>
                <a:spcPct val="250000"/>
              </a:lnSpc>
              <a:buNone/>
            </a:pPr>
            <a:r>
              <a:rPr lang="cs-CZ" b="1" dirty="0"/>
              <a:t>Existují programy na stahování souborů</a:t>
            </a:r>
            <a:r>
              <a:rPr lang="cs-CZ" b="1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09345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20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Lékárna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Lékárn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Lékárn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1918</TotalTime>
  <Words>459</Words>
  <Application>Microsoft Office PowerPoint</Application>
  <PresentationFormat>Předvádění na obrazovce (4:3)</PresentationFormat>
  <Paragraphs>72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Lékárna</vt:lpstr>
      <vt:lpstr>Prezentace aplikace PowerPoint</vt:lpstr>
      <vt:lpstr>stahování dat z internetu  do počítače </vt:lpstr>
      <vt:lpstr>Stahování dat z internetu do počítače</vt:lpstr>
      <vt:lpstr>Řešení</vt:lpstr>
      <vt:lpstr>Stahování souborů</vt:lpstr>
      <vt:lpstr> Stahování souborů</vt:lpstr>
      <vt:lpstr> Stahování souborů</vt:lpstr>
      <vt:lpstr> Možnosti stahování souborů</vt:lpstr>
      <vt:lpstr> Stahování souborů  závěr</vt:lpstr>
      <vt:lpstr>Použitá literatura a internetové zdroje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Ukládání dat z internetu do počítače</dc:title>
  <dc:creator>Pchalkova Lenka 1, SŠ obchodní Ostrava</dc:creator>
  <cp:lastModifiedBy>Pchalkova Lenka 1, SŠ obchodní Ostrava</cp:lastModifiedBy>
  <cp:revision>100</cp:revision>
  <dcterms:modified xsi:type="dcterms:W3CDTF">2013-06-14T09:14:43Z</dcterms:modified>
</cp:coreProperties>
</file>