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4" r:id="rId2"/>
    <p:sldId id="256" r:id="rId3"/>
    <p:sldId id="279" r:id="rId4"/>
    <p:sldId id="276" r:id="rId5"/>
    <p:sldId id="278" r:id="rId6"/>
    <p:sldId id="261" r:id="rId7"/>
    <p:sldId id="266" r:id="rId8"/>
    <p:sldId id="277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1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6D5E5-7E5E-44F1-AD47-351695890DF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90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rchiv.cz/l329/slide.php3?l=2&amp;me=1" TargetMode="External"/><Relationship Id="rId2" Type="http://schemas.openxmlformats.org/officeDocument/2006/relationships/hyperlink" Target="http://officeimg.vo.msecnd.net/en-us/images/MH90038354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E-ma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16.11.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elektronická pošta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si upřesní pojmy e-mail,</a:t>
            </a:r>
            <a:r>
              <a:rPr kumimoji="0" lang="cs-CZ" sz="1400" b="1" i="0" u="none" strike="noStrike" kern="1200" cap="all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komunikační protokoly, poštovní klient, e-mailová adresa. Kliknutím na znak myši se zobrazí řešení.</a:t>
            </a:r>
            <a:endParaRPr lang="cs-CZ" sz="1400" b="1" noProof="0" dirty="0" smtClean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Čas:15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09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Poštovní klient, e-mailová adresa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3200" dirty="0" smtClean="0">
                <a:solidFill>
                  <a:sysClr val="windowText" lastClr="000000"/>
                </a:solidFill>
                <a:latin typeface="+mn-lt"/>
              </a:rPr>
              <a:t>Elektronická pošta</a:t>
            </a:r>
            <a:endParaRPr lang="cs-CZ" sz="3200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</a:t>
            </a:r>
            <a:r>
              <a:rPr lang="cs-CZ" b="1" cap="none" dirty="0" smtClean="0">
                <a:latin typeface="+mn-lt"/>
              </a:rPr>
              <a:t>lektronická pošta = e-mail</a:t>
            </a:r>
            <a:endParaRPr lang="cs-CZ" b="1" cap="none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073" y="764704"/>
            <a:ext cx="7905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7" y="507527"/>
            <a:ext cx="939823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67544" y="2071295"/>
            <a:ext cx="831878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/>
              <a:t>Je nejstarší a nejvíce užívaná služba Internetu.</a:t>
            </a:r>
          </a:p>
          <a:p>
            <a:pPr lvl="0">
              <a:spcAft>
                <a:spcPts val="1200"/>
              </a:spcAft>
            </a:pPr>
            <a:r>
              <a:rPr lang="cs-CZ" sz="2400" b="1" dirty="0" smtClean="0"/>
              <a:t>Je </a:t>
            </a:r>
            <a:r>
              <a:rPr lang="cs-CZ" sz="2400" b="1" dirty="0"/>
              <a:t>založena na principu </a:t>
            </a:r>
            <a:r>
              <a:rPr lang="cs-CZ" sz="2400" b="1" dirty="0" smtClean="0"/>
              <a:t>posílání, přijímání a archivaci </a:t>
            </a:r>
            <a:r>
              <a:rPr lang="cs-CZ" sz="2400" b="1" dirty="0"/>
              <a:t>elektronických </a:t>
            </a:r>
            <a:r>
              <a:rPr lang="cs-CZ" sz="2400" b="1" dirty="0" smtClean="0"/>
              <a:t>zpráv.</a:t>
            </a:r>
          </a:p>
          <a:p>
            <a:pPr>
              <a:spcAft>
                <a:spcPts val="1200"/>
              </a:spcAft>
            </a:pPr>
            <a:r>
              <a:rPr lang="cs-CZ" sz="2400" b="1" dirty="0"/>
              <a:t>Pomocí elektronické pošty lze komunikovat i v lokální síti</a:t>
            </a:r>
            <a:r>
              <a:rPr lang="cs-CZ" sz="2400" b="1" dirty="0" smtClean="0"/>
              <a:t>.</a:t>
            </a:r>
          </a:p>
          <a:p>
            <a:r>
              <a:rPr lang="cs-CZ" sz="2400" b="1" dirty="0" smtClean="0"/>
              <a:t>Zpráva může </a:t>
            </a:r>
            <a:r>
              <a:rPr lang="cs-CZ" sz="2400" b="1" dirty="0"/>
              <a:t>mít textovou i grafickou </a:t>
            </a:r>
            <a:r>
              <a:rPr lang="cs-CZ" sz="2400" b="1" dirty="0" smtClean="0"/>
              <a:t>podobu.</a:t>
            </a:r>
          </a:p>
          <a:p>
            <a:endParaRPr lang="cs-CZ" sz="2400" b="1" dirty="0"/>
          </a:p>
          <a:p>
            <a:r>
              <a:rPr lang="cs-CZ" sz="2400" b="1" dirty="0"/>
              <a:t>Ke zprávě může být přidána příloha </a:t>
            </a:r>
            <a:r>
              <a:rPr lang="cs-CZ" sz="2400" b="1" dirty="0">
                <a:cs typeface="Tahoma"/>
              </a:rPr>
              <a:t>– soubor (různé formáty</a:t>
            </a:r>
            <a:r>
              <a:rPr lang="cs-CZ" sz="2400" b="1" dirty="0" smtClean="0">
                <a:cs typeface="Tahoma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245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>
                <a:latin typeface="+mn-lt"/>
              </a:rPr>
              <a:t>E</a:t>
            </a:r>
            <a:r>
              <a:rPr lang="cs-CZ" b="1" cap="none" dirty="0" smtClean="0">
                <a:latin typeface="+mn-lt"/>
              </a:rPr>
              <a:t>lektronická pošta</a:t>
            </a:r>
            <a:endParaRPr lang="cs-CZ" b="1" cap="none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1521" y="3153742"/>
            <a:ext cx="8496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Výhody: </a:t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dirty="0" smtClean="0"/>
              <a:t>rychlost komunikace, nízké náklady, možnost třídění zpráv, hromadné rozesílání, off-line komunikace, spolehlivost, dostupnost, adresář …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7416" y="4449886"/>
            <a:ext cx="8327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Nevýhody: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dirty="0"/>
              <a:t>text je </a:t>
            </a:r>
            <a:r>
              <a:rPr lang="cs-CZ" dirty="0" smtClean="0"/>
              <a:t>neosobní (ručně psaný text působí lépe), </a:t>
            </a:r>
            <a:r>
              <a:rPr lang="cs-CZ" dirty="0"/>
              <a:t>přenos počítačových virů, nevyžádaná pošta …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24880" y="1916832"/>
            <a:ext cx="8534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Jste čilými uživateli e-mailu, promyslete  výhody a nevýhody  jeho používání.</a:t>
            </a:r>
            <a:endParaRPr lang="cs-CZ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330347" y="2511071"/>
            <a:ext cx="2246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Promyšleno</a:t>
            </a:r>
            <a:r>
              <a:rPr lang="cs-CZ" b="1" dirty="0" smtClean="0"/>
              <a:t>? </a:t>
            </a:r>
            <a:r>
              <a:rPr lang="cs-CZ" sz="3600" b="1" dirty="0" smtClean="0">
                <a:sym typeface="Wingdings"/>
              </a:rPr>
              <a:t></a:t>
            </a:r>
            <a:endParaRPr lang="cs-CZ" sz="3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5674022"/>
            <a:ext cx="6948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Máte jiný názor?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Pošlete e-mail na adresu: </a:t>
            </a:r>
            <a:r>
              <a:rPr lang="cs-CZ" b="1" dirty="0" smtClean="0"/>
              <a:t>lenka.pchalkova@ss-ostrava.cz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Děkuji.</a:t>
            </a:r>
            <a:endParaRPr lang="cs-CZ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4880" y="5587611"/>
            <a:ext cx="1344000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4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cap="none" dirty="0" smtClean="0">
                <a:latin typeface="+mn-lt"/>
              </a:rPr>
              <a:t>Možnosti přístupu k e-mailu</a:t>
            </a:r>
            <a:endParaRPr lang="cs-CZ" b="1" cap="none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267592" y="2005648"/>
            <a:ext cx="363668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b="1" dirty="0" smtClean="0"/>
              <a:t>Poštovní  klient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stáhne poštu z poštovního serveru do počítače; zprávy upravujeme „doma“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on line připojení k internetu jen pro stažení a odeslání zpráv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íce nástrojů pro práci s poštou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usí se instalovat a udržovat</a:t>
            </a:r>
          </a:p>
          <a:p>
            <a:pPr>
              <a:spcAft>
                <a:spcPts val="1200"/>
              </a:spcAft>
            </a:pPr>
            <a:r>
              <a:rPr lang="cs-CZ" dirty="0"/>
              <a:t>(</a:t>
            </a:r>
            <a:r>
              <a:rPr lang="cs-CZ" sz="1600" i="1" dirty="0"/>
              <a:t>Outlook, Outlook Express, </a:t>
            </a:r>
            <a:r>
              <a:rPr lang="cs-CZ" sz="1600" i="1" dirty="0" err="1"/>
              <a:t>Mozilla</a:t>
            </a:r>
            <a:r>
              <a:rPr lang="cs-CZ" sz="1600" i="1" dirty="0"/>
              <a:t> </a:t>
            </a:r>
            <a:r>
              <a:rPr lang="cs-CZ" sz="1600" i="1" dirty="0" err="1"/>
              <a:t>Thunderbird</a:t>
            </a:r>
            <a:r>
              <a:rPr lang="cs-CZ" sz="1600" i="1" dirty="0"/>
              <a:t> </a:t>
            </a:r>
            <a:r>
              <a:rPr lang="cs-CZ" sz="1600" i="1" dirty="0" smtClean="0"/>
              <a:t>…)</a:t>
            </a:r>
            <a:endParaRPr lang="cs-CZ" sz="1600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064" y="2038048"/>
            <a:ext cx="144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23960" y="2005648"/>
            <a:ext cx="30243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b="1" dirty="0" err="1" smtClean="0"/>
              <a:t>Webmail</a:t>
            </a:r>
            <a:endParaRPr lang="cs-CZ" b="1" dirty="0" smtClean="0"/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racujeme přímo </a:t>
            </a:r>
            <a:br>
              <a:rPr lang="cs-CZ" dirty="0" smtClean="0"/>
            </a:br>
            <a:r>
              <a:rPr lang="cs-CZ" dirty="0" smtClean="0"/>
              <a:t>na poštovním serveru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právy se nestahují do počítače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nemusí se instalovat a udržovat (starost provozovatele služby)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 smtClean="0"/>
              <a:t>není nutné nastavovat práci se schránkou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cs-CZ" dirty="0"/>
              <a:t>l</a:t>
            </a:r>
            <a:r>
              <a:rPr lang="cs-CZ" dirty="0" smtClean="0"/>
              <a:t>epší ochrana proti spamu a virům</a:t>
            </a:r>
          </a:p>
          <a:p>
            <a:pPr>
              <a:spcAft>
                <a:spcPts val="1200"/>
              </a:spcAft>
            </a:pPr>
            <a:r>
              <a:rPr lang="cs-CZ" sz="1600" i="1" dirty="0" smtClean="0"/>
              <a:t>Poskytovatelé např.  Seznam, Centrum, Google…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323536" y="1628800"/>
            <a:ext cx="194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Poštovní server</a:t>
            </a:r>
            <a:endParaRPr lang="cs-CZ" dirty="0"/>
          </a:p>
        </p:txBody>
      </p:sp>
      <p:cxnSp>
        <p:nvCxnSpPr>
          <p:cNvPr id="11" name="Přímá spojnice se šipkou 10"/>
          <p:cNvCxnSpPr>
            <a:endCxn id="4098" idx="1"/>
          </p:cNvCxnSpPr>
          <p:nvPr/>
        </p:nvCxnSpPr>
        <p:spPr>
          <a:xfrm flipV="1">
            <a:off x="2853488" y="2578048"/>
            <a:ext cx="854576" cy="130872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49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sz="4000" b="1" cap="none" dirty="0" smtClean="0">
                <a:latin typeface="+mn-lt"/>
              </a:rPr>
              <a:t>Komunikační protokoly</a:t>
            </a:r>
            <a:endParaRPr lang="cs-CZ" sz="4000" cap="none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79512" y="1772816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Umožňují  vzájemnou komunikaci  mezi počítačem a poštovním  serverem, popř. poštovními servery.</a:t>
            </a:r>
          </a:p>
          <a:p>
            <a:endParaRPr lang="cs-CZ" b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492896"/>
            <a:ext cx="352839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POP3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i="1" dirty="0" smtClean="0"/>
              <a:t>(</a:t>
            </a:r>
            <a:r>
              <a:rPr lang="cs-CZ" sz="1600" i="1" dirty="0"/>
              <a:t>Post Office </a:t>
            </a:r>
            <a:r>
              <a:rPr lang="cs-CZ" sz="1600" i="1" dirty="0" err="1"/>
              <a:t>Protocol</a:t>
            </a:r>
            <a:r>
              <a:rPr lang="cs-CZ" sz="1600" i="1" dirty="0"/>
              <a:t> 3)</a:t>
            </a:r>
          </a:p>
          <a:p>
            <a:r>
              <a:rPr lang="cs-CZ" sz="1600" dirty="0"/>
              <a:t>U</a:t>
            </a:r>
            <a:r>
              <a:rPr lang="cs-CZ" sz="1600" dirty="0" smtClean="0"/>
              <a:t>možňující </a:t>
            </a:r>
            <a:r>
              <a:rPr lang="cs-CZ" sz="1600" b="1" dirty="0"/>
              <a:t>stažení </a:t>
            </a:r>
            <a:r>
              <a:rPr lang="cs-CZ" sz="1600" b="1" dirty="0" smtClean="0"/>
              <a:t>el. pošty </a:t>
            </a:r>
            <a:br>
              <a:rPr lang="cs-CZ" sz="1600" b="1" dirty="0" smtClean="0"/>
            </a:br>
            <a:r>
              <a:rPr lang="cs-CZ" sz="1600" b="1" dirty="0" smtClean="0"/>
              <a:t>ze </a:t>
            </a:r>
            <a:r>
              <a:rPr lang="cs-CZ" sz="1600" b="1" dirty="0"/>
              <a:t>schránky </a:t>
            </a:r>
            <a:r>
              <a:rPr lang="cs-CZ" sz="1600" dirty="0" smtClean="0"/>
              <a:t>ke </a:t>
            </a:r>
            <a:r>
              <a:rPr lang="cs-CZ" sz="1600" dirty="0"/>
              <a:t>konečnému uživateli. </a:t>
            </a:r>
            <a:endParaRPr lang="cs-CZ" sz="1600" dirty="0" smtClean="0"/>
          </a:p>
          <a:p>
            <a:endParaRPr lang="cs-CZ" sz="1600" b="1" dirty="0"/>
          </a:p>
          <a:p>
            <a:r>
              <a:rPr lang="cs-CZ" sz="1400" b="1" dirty="0" smtClean="0"/>
              <a:t>IMAP </a:t>
            </a:r>
            <a:r>
              <a:rPr lang="cs-CZ" sz="1400" i="1" dirty="0"/>
              <a:t>(Internet </a:t>
            </a:r>
            <a:r>
              <a:rPr lang="cs-CZ" sz="1400" i="1" dirty="0" err="1"/>
              <a:t>Message</a:t>
            </a:r>
            <a:r>
              <a:rPr lang="cs-CZ" sz="1400" i="1" dirty="0"/>
              <a:t> Access </a:t>
            </a:r>
            <a:r>
              <a:rPr lang="cs-CZ" sz="1400" i="1" dirty="0" err="1"/>
              <a:t>Protocol</a:t>
            </a:r>
            <a:r>
              <a:rPr lang="cs-CZ" sz="1400" i="1" dirty="0"/>
              <a:t>)</a:t>
            </a:r>
          </a:p>
          <a:p>
            <a:r>
              <a:rPr lang="cs-CZ" sz="1400" dirty="0"/>
              <a:t>V</a:t>
            </a:r>
            <a:r>
              <a:rPr lang="cs-CZ" sz="1400" dirty="0" smtClean="0"/>
              <a:t>hodný </a:t>
            </a:r>
            <a:r>
              <a:rPr lang="cs-CZ" sz="1400" dirty="0"/>
              <a:t>pro uživatele, kteří pracují se svou poštou na více počítačích.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79" y="2348880"/>
            <a:ext cx="374441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SMTP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i="1" dirty="0" smtClean="0"/>
              <a:t>(</a:t>
            </a:r>
            <a:r>
              <a:rPr lang="cs-CZ" sz="1600" i="1" dirty="0" err="1"/>
              <a:t>Simple</a:t>
            </a:r>
            <a:r>
              <a:rPr lang="cs-CZ" sz="1600" i="1" dirty="0"/>
              <a:t> Mail Transfer </a:t>
            </a:r>
            <a:r>
              <a:rPr lang="cs-CZ" sz="1600" i="1" dirty="0" err="1"/>
              <a:t>Protocol</a:t>
            </a:r>
            <a:r>
              <a:rPr lang="cs-CZ" sz="1600" i="1" dirty="0"/>
              <a:t>)</a:t>
            </a:r>
          </a:p>
          <a:p>
            <a:r>
              <a:rPr lang="cs-CZ" sz="1600" dirty="0"/>
              <a:t>SMTP protokol je určený pro přenos zpráv ze strany </a:t>
            </a:r>
            <a:r>
              <a:rPr lang="cs-CZ" sz="1600" b="1" dirty="0"/>
              <a:t>klienta směrem </a:t>
            </a:r>
            <a:r>
              <a:rPr lang="cs-CZ" sz="1600" b="1" dirty="0" smtClean="0"/>
              <a:t/>
            </a:r>
            <a:br>
              <a:rPr lang="cs-CZ" sz="1600" b="1" dirty="0" smtClean="0"/>
            </a:br>
            <a:r>
              <a:rPr lang="cs-CZ" sz="1600" b="1" dirty="0" smtClean="0"/>
              <a:t>k </a:t>
            </a:r>
            <a:r>
              <a:rPr lang="cs-CZ" sz="1600" b="1" dirty="0"/>
              <a:t>poštovnímu serveru </a:t>
            </a:r>
            <a:r>
              <a:rPr lang="cs-CZ" sz="1600" dirty="0"/>
              <a:t>a mezi poštovními servery.</a:t>
            </a:r>
          </a:p>
          <a:p>
            <a:endParaRPr lang="cs-CZ" dirty="0"/>
          </a:p>
        </p:txBody>
      </p:sp>
      <p:pic>
        <p:nvPicPr>
          <p:cNvPr id="7" name="Obrázek 6" descr="C:\Program Files\Microsoft Office\MEDIA\CAGCAT10\j0195384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6627" y="5517352"/>
            <a:ext cx="1063125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3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9044" y="5013176"/>
            <a:ext cx="1137897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80" y="3514584"/>
            <a:ext cx="1440000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 flipV="1">
            <a:off x="4932040" y="4437112"/>
            <a:ext cx="2307004" cy="1419529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2489509" y="4617072"/>
            <a:ext cx="1677868" cy="1476104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3328442" y="6228020"/>
            <a:ext cx="4699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Pozor! Klient je program, nikoli člověk!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67376" y="4643844"/>
            <a:ext cx="1124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Poštovní</a:t>
            </a:r>
          </a:p>
          <a:p>
            <a:pPr algn="r"/>
            <a:r>
              <a:rPr lang="cs-CZ" b="1" dirty="0" smtClean="0"/>
              <a:t>server</a:t>
            </a:r>
            <a:endParaRPr lang="cs-CZ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512212" y="5024060"/>
            <a:ext cx="816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POP3</a:t>
            </a:r>
            <a:endParaRPr lang="cs-CZ" b="1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072182" y="4883440"/>
            <a:ext cx="97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SMTP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825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E-mailová adresa</a:t>
            </a:r>
            <a:endParaRPr lang="cs-CZ" b="1" cap="none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79512" y="1841603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Každý uživatel e-mailu má jedinečnou adresu</a:t>
            </a:r>
          </a:p>
          <a:p>
            <a:pPr algn="ctr"/>
            <a:endParaRPr lang="cs-CZ" b="1" dirty="0"/>
          </a:p>
          <a:p>
            <a:endParaRPr lang="cs-CZ" b="1" dirty="0" smtClean="0"/>
          </a:p>
          <a:p>
            <a:pPr algn="ctr"/>
            <a:r>
              <a:rPr lang="cs-CZ" sz="3600" b="1" dirty="0" err="1" smtClean="0"/>
              <a:t>uživatel@doména</a:t>
            </a:r>
            <a:endParaRPr lang="cs-CZ" sz="3600" b="1" dirty="0"/>
          </a:p>
          <a:p>
            <a:endParaRPr lang="cs-CZ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16974" y="3596823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 adrese jsou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povoleny</a:t>
            </a:r>
            <a:r>
              <a:rPr lang="cs-CZ" b="1" dirty="0" smtClean="0"/>
              <a:t> znaky anglické abecedy a znaménka: tečka, spojovník, podtržítko.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78334" y="4472686"/>
            <a:ext cx="4203635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srouby.matice@seznam.cz</a:t>
            </a:r>
            <a:endParaRPr lang="cs-CZ" sz="2400" b="1" dirty="0"/>
          </a:p>
        </p:txBody>
      </p:sp>
      <p:sp>
        <p:nvSpPr>
          <p:cNvPr id="8" name="Obdélník 7"/>
          <p:cNvSpPr/>
          <p:nvPr/>
        </p:nvSpPr>
        <p:spPr>
          <a:xfrm>
            <a:off x="5159683" y="4221373"/>
            <a:ext cx="2853149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cs-CZ" sz="2400" b="1" dirty="0" smtClean="0"/>
              <a:t>sud@kulaty.eu</a:t>
            </a:r>
            <a:endParaRPr lang="cs-CZ" sz="2400" b="1" dirty="0"/>
          </a:p>
        </p:txBody>
      </p:sp>
      <p:sp>
        <p:nvSpPr>
          <p:cNvPr id="9" name="Obdélník 8"/>
          <p:cNvSpPr/>
          <p:nvPr/>
        </p:nvSpPr>
        <p:spPr>
          <a:xfrm>
            <a:off x="1753122" y="5229200"/>
            <a:ext cx="5857694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/>
              <a:t>pomazankove_maslo@mrkev-celer.sk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11760" y="6021288"/>
            <a:ext cx="6563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 adrese je </a:t>
            </a: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zakázáno</a:t>
            </a:r>
            <a:r>
              <a:rPr lang="cs-CZ" b="1" dirty="0"/>
              <a:t> používat diakritiku a  mezery</a:t>
            </a:r>
            <a:r>
              <a:rPr lang="cs-CZ" b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19" y="2566645"/>
            <a:ext cx="8496945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dirty="0"/>
              <a:t>Počátky elektronické pošty se datují do </a:t>
            </a:r>
            <a:r>
              <a:rPr lang="cs-CZ" b="1" dirty="0"/>
              <a:t>druhé poloviny 60. let dvacátého století</a:t>
            </a:r>
            <a:r>
              <a:rPr lang="cs-CZ" dirty="0"/>
              <a:t>. Jednalo se o přenos krátkých textových zpráv mezi počítači.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568952" cy="1039427"/>
          </a:xfrm>
        </p:spPr>
        <p:txBody>
          <a:bodyPr>
            <a:noAutofit/>
          </a:bodyPr>
          <a:lstStyle/>
          <a:p>
            <a:r>
              <a:rPr lang="cs-CZ" sz="3200" b="1" cap="none" dirty="0" smtClean="0">
                <a:latin typeface="+mn-lt"/>
              </a:rPr>
              <a:t>Na závěr </a:t>
            </a:r>
            <a:r>
              <a:rPr lang="cs-CZ" sz="3200" b="1" cap="none" dirty="0" smtClean="0">
                <a:latin typeface="+mn-lt"/>
                <a:cs typeface="Tahoma"/>
              </a:rPr>
              <a:t>– historie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19" y="5662989"/>
            <a:ext cx="7704857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dirty="0" smtClean="0"/>
              <a:t>V roce </a:t>
            </a:r>
            <a:r>
              <a:rPr lang="cs-CZ" b="1" dirty="0" smtClean="0"/>
              <a:t>1996</a:t>
            </a:r>
            <a:r>
              <a:rPr lang="cs-CZ" dirty="0" smtClean="0"/>
              <a:t> se první volnou e-mailovou službou stal </a:t>
            </a:r>
            <a:r>
              <a:rPr lang="cs-CZ" b="1" dirty="0" err="1"/>
              <a:t>HoTMaiL</a:t>
            </a:r>
            <a:r>
              <a:rPr lang="cs-CZ" dirty="0"/>
              <a:t> 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dirty="0" smtClean="0"/>
              <a:t>Dostupný pro veřejnost přes webové rozhraní.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51519" y="1916832"/>
            <a:ext cx="77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Odhadnete do kterého období můžeme zařadit počátky elektronické pošty?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19" y="3491716"/>
            <a:ext cx="6480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 kterém roce se začal používat v adrese zavináč?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19" y="3934797"/>
            <a:ext cx="8160229" cy="64633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cs-CZ" dirty="0" smtClean="0"/>
              <a:t>Znak @ začal užívat </a:t>
            </a:r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Tomlinson</a:t>
            </a:r>
            <a:r>
              <a:rPr lang="cs-CZ" dirty="0" smtClean="0"/>
              <a:t>  v roce </a:t>
            </a:r>
            <a:r>
              <a:rPr lang="cs-CZ" b="1" dirty="0" smtClean="0"/>
              <a:t>1971</a:t>
            </a:r>
            <a:r>
              <a:rPr lang="cs-CZ" dirty="0" smtClean="0"/>
              <a:t>.</a:t>
            </a:r>
            <a:r>
              <a:rPr lang="cs-CZ" i="1" dirty="0"/>
              <a:t>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K oddělení </a:t>
            </a:r>
            <a:r>
              <a:rPr lang="cs-CZ" i="1" dirty="0"/>
              <a:t>jména uživatele od názvu </a:t>
            </a:r>
            <a:r>
              <a:rPr lang="cs-CZ" i="1" dirty="0" smtClean="0"/>
              <a:t>počítače.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51519" y="4870901"/>
            <a:ext cx="7488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 kterém roce se objevila první e-mailová služba dostupná </a:t>
            </a:r>
            <a:br>
              <a:rPr lang="cs-CZ" b="1" dirty="0" smtClean="0"/>
            </a:br>
            <a:r>
              <a:rPr lang="cs-CZ" b="1" dirty="0" smtClean="0"/>
              <a:t>pro veřejnost?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8094798" y="1936625"/>
            <a:ext cx="6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ym typeface="Wingdings"/>
              </a:rPr>
              <a:t></a:t>
            </a:r>
            <a:endParaRPr lang="cs-CZ" sz="3600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094798" y="3286725"/>
            <a:ext cx="6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ym typeface="Wingdings"/>
              </a:rPr>
              <a:t></a:t>
            </a:r>
            <a:endParaRPr lang="cs-CZ" sz="36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100392" y="4798893"/>
            <a:ext cx="6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ym typeface="Wingdings"/>
              </a:rPr>
              <a:t></a:t>
            </a:r>
            <a:endParaRPr lang="cs-CZ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2556435"/>
            <a:ext cx="666750" cy="58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3994854"/>
            <a:ext cx="666750" cy="58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5579030"/>
            <a:ext cx="666750" cy="58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60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340696"/>
          </a:xfrm>
        </p:spPr>
        <p:txBody>
          <a:bodyPr numCol="2">
            <a:normAutofit fontScale="550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Microsoft PowerPoint.</a:t>
            </a:r>
            <a:br>
              <a:rPr lang="cs-CZ" dirty="0"/>
            </a:br>
            <a:r>
              <a:rPr lang="cs-CZ" dirty="0"/>
              <a:t>http://office.microsoft.com/cs-cz/images/results.aspx?qu=server&amp;ex=1#ai:MC900424792|mt:1|</a:t>
            </a:r>
            <a:br>
              <a:rPr lang="cs-CZ" dirty="0"/>
            </a:br>
            <a:r>
              <a:rPr lang="cs-CZ" dirty="0" smtClean="0"/>
              <a:t>http://office.microsoft.com/cs-cz/images/kreslene-postavicky-CM079001908.aspx?qu=d%C4%9Bti+po%C4%8D%C3%ADta%C4%8De&amp;ex=1#ai:MC900396732|mt:1,3|http://officeimg.vo.msecnd.net/en-us/images/MH900383546.jpg</a:t>
            </a:r>
            <a:br>
              <a:rPr lang="cs-CZ" dirty="0" smtClean="0"/>
            </a:br>
            <a:r>
              <a:rPr lang="cs-CZ" dirty="0" smtClean="0">
                <a:hlinkClick r:id="rId2"/>
              </a:rPr>
              <a:t>http://officeimg.vo.msecnd.net/en-us/images/MH900383546.jpg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http://office.microsoft.com/cs-cz/images/results.aspx?qu=otazn%C3%ADk&amp;ex=1#ai:MM900178313|mt:3|</a:t>
            </a:r>
            <a:br>
              <a:rPr lang="cs-CZ" dirty="0"/>
            </a:br>
            <a:r>
              <a:rPr lang="cs-CZ" dirty="0"/>
              <a:t>http://office.microsoft.com/cs-cz/images/results.aspx?qu=elektronick%C3%A1+po%C5%A1ta&amp;ex=1#ai:MM900172568|mt:3|</a:t>
            </a:r>
            <a:br>
              <a:rPr lang="cs-CZ" dirty="0"/>
            </a:br>
            <a:r>
              <a:rPr lang="cs-CZ" dirty="0"/>
              <a:t>http://office.microsoft.com/cs-cz/images/results.aspx?qu=psan%C3%AD+po%C5%A1ta&amp;ex=1#ai:MC900398309|</a:t>
            </a:r>
            <a:endParaRPr lang="cs-CZ" dirty="0" smtClean="0"/>
          </a:p>
          <a:p>
            <a:r>
              <a:rPr lang="cs-CZ" dirty="0"/>
              <a:t>Jiří Peterka: Internet pro (mírně) pokročilé: Elektronická pošta. </a:t>
            </a:r>
            <a:r>
              <a:rPr lang="cs-CZ" i="1" dirty="0"/>
              <a:t>Jiří Peterka: archiv článků a přednášek: archiv článků a přednášek Jiřího Peterky</a:t>
            </a:r>
            <a:r>
              <a:rPr lang="cs-CZ" dirty="0"/>
              <a:t> [online]. 2001. vyd. 2001 [cit. 2012-11-22]. Dostupné z: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www.earchiv.cz/l329/slide.php3?l=2&amp;me=1</a:t>
            </a:r>
            <a:endParaRPr lang="cs-CZ" dirty="0" smtClean="0"/>
          </a:p>
          <a:p>
            <a:r>
              <a:rPr lang="cs-CZ" dirty="0"/>
              <a:t>E-mail - Wikipedie: E-mail - Wikipedie. In: </a:t>
            </a:r>
            <a:r>
              <a:rPr lang="cs-CZ" i="1" dirty="0" err="1"/>
              <a:t>Wikipedia</a:t>
            </a:r>
            <a:r>
              <a:rPr lang="cs-CZ" i="1" dirty="0"/>
              <a:t>: </a:t>
            </a:r>
            <a:r>
              <a:rPr lang="cs-CZ" i="1" dirty="0" err="1"/>
              <a:t>the</a:t>
            </a:r>
            <a:r>
              <a:rPr lang="cs-CZ" i="1" dirty="0"/>
              <a:t> free </a:t>
            </a:r>
            <a:r>
              <a:rPr lang="cs-CZ" i="1" dirty="0" err="1"/>
              <a:t>encyclopedia</a:t>
            </a:r>
            <a:r>
              <a:rPr lang="cs-CZ" dirty="0"/>
              <a:t> [online]. San Francisco (CA):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/>
              <a:t>Foundation</a:t>
            </a:r>
            <a:r>
              <a:rPr lang="cs-CZ" dirty="0"/>
              <a:t>, 2001, 14. 11. 2012 v 11:17. [cit. 2012-11-22]. Dostupné z: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cs.wikipedia.org/wiki/E-mail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2507</TotalTime>
  <Words>411</Words>
  <Application>Microsoft Office PowerPoint</Application>
  <PresentationFormat>Předvádění na obrazovce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Lékárna</vt:lpstr>
      <vt:lpstr>Prezentace aplikace PowerPoint</vt:lpstr>
      <vt:lpstr>Elektronická pošta</vt:lpstr>
      <vt:lpstr>Elektronická pošta = e-mail</vt:lpstr>
      <vt:lpstr>Elektronická pošta</vt:lpstr>
      <vt:lpstr>Možnosti přístupu k e-mailu</vt:lpstr>
      <vt:lpstr> Komunikační protokoly</vt:lpstr>
      <vt:lpstr>E-mailová adresa</vt:lpstr>
      <vt:lpstr>Na závěr – historie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 Lenka 1, SŠ obchodní Ostrava</dc:creator>
  <cp:lastModifiedBy>Pchalkova Lenka 1, SŠ obchodní Ostrava</cp:lastModifiedBy>
  <cp:revision>151</cp:revision>
  <dcterms:modified xsi:type="dcterms:W3CDTF">2013-06-14T09:09:39Z</dcterms:modified>
</cp:coreProperties>
</file>