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64" r:id="rId2"/>
    <p:sldId id="256" r:id="rId3"/>
    <p:sldId id="279" r:id="rId4"/>
    <p:sldId id="283" r:id="rId5"/>
    <p:sldId id="278" r:id="rId6"/>
    <p:sldId id="284" r:id="rId7"/>
    <p:sldId id="276" r:id="rId8"/>
    <p:sldId id="281" r:id="rId9"/>
    <p:sldId id="282" r:id="rId10"/>
    <p:sldId id="286" r:id="rId11"/>
    <p:sldId id="261" r:id="rId12"/>
    <p:sldId id="280" r:id="rId13"/>
    <p:sldId id="28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37" autoAdjust="0"/>
  </p:normalViewPr>
  <p:slideViewPr>
    <p:cSldViewPr>
      <p:cViewPr>
        <p:scale>
          <a:sx n="100" d="100"/>
          <a:sy n="100" d="100"/>
        </p:scale>
        <p:origin x="-130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6B1D7-CA9C-4AC9-8C80-A7A9869D22D5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6D5E5-7E5E-44F1-AD47-351695890D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40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6D5E5-7E5E-44F1-AD47-351695890DF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827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6D5E5-7E5E-44F1-AD47-351695890DF3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926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6D5E5-7E5E-44F1-AD47-351695890DF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1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14.6.2013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.over@seznam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E-mail" TargetMode="External"/><Relationship Id="rId2" Type="http://schemas.openxmlformats.org/officeDocument/2006/relationships/hyperlink" Target="http://www.earchiv.cz/l329/slide.php3?l=2&amp;me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em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2"/>
          <p:cNvSpPr txBox="1">
            <a:spLocks/>
          </p:cNvSpPr>
          <p:nvPr/>
        </p:nvSpPr>
        <p:spPr>
          <a:xfrm>
            <a:off x="680073" y="1382228"/>
            <a:ext cx="7632848" cy="48245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Výukový materiál v rámci projektu OPVK 1.5 Peníze středním školám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Číslo projektu:		CZ.1.07/1.5.00/34.0883 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Název projektu:		Rozvoj vzdělanosti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Číslo šablony:   		III/2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Datum vytvoření:		28.11. 2012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Autor:			Mgr. Lenka Pchálková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Určeno pro předmět:	Informační a komunikační technologie 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Tematická oblast:	 	Informační zdroje, elektronická komunikace, 				komunikační a přenosové možnosti Internetu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Obor vzdělání:		Obchodník (66-41-L/01) 2. ročník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                                           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Název výukového materiálu:  Prezentace </a:t>
            </a:r>
            <a:r>
              <a:rPr lang="cs-CZ" sz="1400" b="1" dirty="0" smtClean="0">
                <a:solidFill>
                  <a:sysClr val="windowText" lastClr="000000"/>
                </a:solidFill>
                <a:latin typeface="Century Gothic"/>
              </a:rPr>
              <a:t>elektronická pošta (struktura)</a:t>
            </a:r>
            <a:endParaRPr lang="cs-CZ" sz="1400" b="1" dirty="0">
              <a:solidFill>
                <a:sysClr val="windowText" lastClr="000000"/>
              </a:solidFill>
              <a:latin typeface="Century 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Popis využití: Žák si upřesní pojmy e-mail,</a:t>
            </a:r>
            <a:r>
              <a:rPr kumimoji="0" lang="cs-CZ" sz="1400" b="1" i="0" u="none" strike="noStrike" kern="1200" cap="all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struktura e-mailu, ověří filtrování dat (vytvořena </a:t>
            </a:r>
            <a:r>
              <a:rPr kumimoji="0" lang="cs-CZ" sz="1400" b="1" i="0" u="none" strike="noStrike" kern="1200" cap="all" spc="0" normalizeH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adresa emailover@seznam.cz)</a:t>
            </a:r>
            <a:endParaRPr lang="cs-CZ" sz="1400" b="1" noProof="0" dirty="0" smtClean="0">
              <a:solidFill>
                <a:sysClr val="windowText" lastClr="000000"/>
              </a:solidFill>
              <a:latin typeface="Century 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1" i="0" u="none" strike="noStrike" kern="1200" cap="all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Čas:15 minut</a:t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/>
            </a:r>
            <a:br>
              <a:rPr kumimoji="0" lang="cs-CZ" sz="1400" b="1" i="0" u="none" strike="noStrike" kern="120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</a:br>
            <a:endParaRPr kumimoji="0" lang="cs-CZ" sz="1400" b="1" i="0" u="none" strike="noStrike" kern="1200" cap="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16015" y="476672"/>
            <a:ext cx="3596905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rPr>
              <a:t>V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rPr>
              <a:t>Y_32_INOVACE_</a:t>
            </a: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rPr>
              <a:t>IKTO2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rPr>
              <a:t>_</a:t>
            </a: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rPr>
              <a:t>10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rPr>
              <a:t>60 </a:t>
            </a: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entury Gothic"/>
                <a:ea typeface="+mn-ea"/>
                <a:cs typeface="+mn-cs"/>
              </a:rPr>
              <a:t>PCH</a:t>
            </a:r>
            <a:endParaRPr kumimoji="0" lang="cs-CZ" sz="1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3718469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52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dirty="0" err="1" smtClean="0">
                <a:latin typeface="+mn-lt"/>
              </a:rPr>
              <a:t>Webmail</a:t>
            </a:r>
            <a:r>
              <a:rPr lang="cs-CZ" b="1" cap="none" dirty="0" smtClean="0">
                <a:latin typeface="+mn-lt"/>
              </a:rPr>
              <a:t> </a:t>
            </a:r>
            <a:r>
              <a:rPr lang="cs-CZ" b="1" cap="none" dirty="0" smtClean="0">
                <a:latin typeface="+mn-lt"/>
                <a:cs typeface="Tahoma"/>
              </a:rPr>
              <a:t>–vlastnosti</a:t>
            </a:r>
            <a:r>
              <a:rPr lang="cs-CZ" b="1" cap="none" dirty="0" smtClean="0">
                <a:latin typeface="+mn-lt"/>
              </a:rPr>
              <a:t> </a:t>
            </a:r>
            <a:endParaRPr lang="cs-CZ" b="1" cap="none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960" y="1772816"/>
            <a:ext cx="84965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Každý </a:t>
            </a:r>
            <a:r>
              <a:rPr lang="cs-CZ" sz="2400" b="1" dirty="0" err="1" smtClean="0">
                <a:solidFill>
                  <a:schemeClr val="accent1">
                    <a:lumMod val="50000"/>
                  </a:schemeClr>
                </a:solidFill>
              </a:rPr>
              <a:t>webmail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 poskytuje</a:t>
            </a:r>
            <a:r>
              <a:rPr lang="cs-CZ" sz="2400" b="1" dirty="0" smtClean="0"/>
              <a:t>: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cs-CZ" sz="2400" b="1" dirty="0" smtClean="0"/>
              <a:t>sestavení nové zprávy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cs-CZ" sz="2400" b="1" dirty="0" smtClean="0"/>
              <a:t>odeslání zprávy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cs-CZ" sz="2400" b="1" dirty="0" smtClean="0"/>
              <a:t>stažení zprávy</a:t>
            </a:r>
          </a:p>
          <a:p>
            <a:pPr marL="1714500" lvl="3" indent="-342900">
              <a:buFont typeface="Arial" pitchFamily="34" charset="0"/>
              <a:buChar char="•"/>
            </a:pPr>
            <a:r>
              <a:rPr lang="cs-CZ" sz="2400" b="1" dirty="0" smtClean="0"/>
              <a:t>zpracování došlé zprávy </a:t>
            </a:r>
            <a:r>
              <a:rPr lang="cs-CZ" sz="2000" b="1" i="1" dirty="0" smtClean="0"/>
              <a:t>(čtení, smazání, tisk)</a:t>
            </a:r>
            <a:endParaRPr lang="cs-CZ" sz="2400" b="1" i="1" dirty="0" smtClean="0"/>
          </a:p>
          <a:p>
            <a:pPr>
              <a:spcAft>
                <a:spcPts val="1200"/>
              </a:spcAft>
            </a:pPr>
            <a:endParaRPr lang="cs-CZ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Vlastnosti, ve kterých se mohou </a:t>
            </a:r>
            <a:r>
              <a:rPr lang="cs-CZ" sz="2400" b="1" dirty="0" err="1" smtClean="0">
                <a:solidFill>
                  <a:schemeClr val="accent1">
                    <a:lumMod val="50000"/>
                  </a:schemeClr>
                </a:solidFill>
              </a:rPr>
              <a:t>webmaily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 lišit:</a:t>
            </a:r>
          </a:p>
          <a:p>
            <a:pPr>
              <a:spcAft>
                <a:spcPts val="1200"/>
              </a:spcAft>
            </a:pPr>
            <a:r>
              <a:rPr lang="cs-CZ" sz="2400" b="1" dirty="0"/>
              <a:t>z</a:t>
            </a:r>
            <a:r>
              <a:rPr lang="cs-CZ" sz="2400" b="1" dirty="0" smtClean="0"/>
              <a:t>ařazování zpráv do složek, adresáře, filtrování, přidání podpisu, distribuční seznamy, změny formátů písma, vkládání znaků, kontrola pravopisu , kontrola nevyžádané pošty, velikost schránky…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85088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Úkol č. 3 </a:t>
            </a:r>
            <a:r>
              <a:rPr lang="cs-CZ" b="1" cap="none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cs-CZ" sz="3600" b="1" cap="none" dirty="0" smtClean="0">
                <a:latin typeface="+mn-lt"/>
              </a:rPr>
              <a:t>filtrování </a:t>
            </a:r>
            <a:r>
              <a:rPr lang="cs-CZ" sz="3600" b="1" cap="none" dirty="0">
                <a:latin typeface="+mn-lt"/>
              </a:rPr>
              <a:t>pošty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96043" y="1761777"/>
            <a:ext cx="734481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Napište 2 e-mailové zprávy. 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Vlastní text v obou zprávách bude   „filtrování“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1. zpráva:</a:t>
            </a:r>
          </a:p>
          <a:p>
            <a:r>
              <a:rPr lang="cs-CZ" sz="2000" b="1" dirty="0" smtClean="0"/>
              <a:t>	Předmět :</a:t>
            </a:r>
            <a:r>
              <a:rPr lang="cs-CZ" sz="3200" b="1" dirty="0"/>
              <a:t> </a:t>
            </a:r>
            <a:r>
              <a:rPr lang="cs-CZ" sz="3200" b="1" dirty="0" smtClean="0"/>
              <a:t>email2012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2. zpráva</a:t>
            </a:r>
          </a:p>
          <a:p>
            <a:r>
              <a:rPr lang="cs-CZ" sz="2000" b="1" dirty="0"/>
              <a:t>	</a:t>
            </a:r>
            <a:r>
              <a:rPr lang="cs-CZ" sz="2000" b="1" dirty="0" smtClean="0"/>
              <a:t>Předmět: </a:t>
            </a:r>
            <a:r>
              <a:rPr lang="cs-CZ" sz="3600" b="1" dirty="0" smtClean="0"/>
              <a:t>ověřování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Zprávy odešlete na adresu:</a:t>
            </a:r>
            <a:endParaRPr lang="cs-CZ" sz="2000" b="1" dirty="0"/>
          </a:p>
          <a:p>
            <a:r>
              <a:rPr lang="cs-CZ" sz="2000" b="1" dirty="0" smtClean="0"/>
              <a:t> 	</a:t>
            </a:r>
            <a:r>
              <a:rPr lang="cs-CZ" sz="4000" b="1" dirty="0" smtClean="0">
                <a:hlinkClick r:id="rId3"/>
              </a:rPr>
              <a:t>email.over@seznam.cz</a:t>
            </a:r>
            <a:endParaRPr lang="cs-CZ" sz="4000" b="1" dirty="0" smtClean="0"/>
          </a:p>
          <a:p>
            <a:endParaRPr lang="cs-CZ" sz="40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55576" y="638132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E-maily odeslané na uvedenou adresu se smažou.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5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dirty="0" smtClean="0">
                <a:latin typeface="+mn-lt"/>
              </a:rPr>
              <a:t>Filtrování upravujeme v nastavení</a:t>
            </a:r>
            <a:endParaRPr lang="cs-CZ" b="1" cap="none" dirty="0">
              <a:latin typeface="+mn-lt"/>
            </a:endParaRPr>
          </a:p>
        </p:txBody>
      </p:sp>
      <p:pic>
        <p:nvPicPr>
          <p:cNvPr id="7" name="Obrázek 6" descr="Výřez obrazovky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4"/>
          <a:stretch/>
        </p:blipFill>
        <p:spPr>
          <a:xfrm>
            <a:off x="2202200" y="1681841"/>
            <a:ext cx="6190788" cy="491550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3" name="TextovéPole 2"/>
          <p:cNvSpPr txBox="1"/>
          <p:nvPr/>
        </p:nvSpPr>
        <p:spPr>
          <a:xfrm>
            <a:off x="467544" y="184482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Příklad:</a:t>
            </a:r>
            <a:endParaRPr lang="cs-CZ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3140968"/>
            <a:ext cx="1878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Webmaily</a:t>
            </a:r>
            <a:r>
              <a:rPr lang="cs-CZ" sz="2000" b="1" dirty="0" smtClean="0"/>
              <a:t> poskytují různé možnosti filtrování.</a:t>
            </a:r>
          </a:p>
          <a:p>
            <a:r>
              <a:rPr lang="cs-CZ" sz="2000" b="1" dirty="0" smtClean="0"/>
              <a:t>Vyzkoušejte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0213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dirty="0" smtClean="0">
                <a:latin typeface="+mn-lt"/>
              </a:rPr>
              <a:t>Pravidla</a:t>
            </a:r>
            <a:endParaRPr lang="cs-CZ" b="1" cap="none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700808"/>
            <a:ext cx="90730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Nikdy </a:t>
            </a:r>
            <a:r>
              <a:rPr lang="cs-CZ" b="1" dirty="0"/>
              <a:t>nemáš jistotu že si email nepřečte někdo jiný </a:t>
            </a:r>
            <a:r>
              <a:rPr lang="cs-CZ" b="1" dirty="0" smtClean="0"/>
              <a:t>než adresát.</a:t>
            </a:r>
            <a:endParaRPr lang="cs-CZ" b="1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Používej </a:t>
            </a:r>
            <a:r>
              <a:rPr lang="cs-CZ" b="1" dirty="0"/>
              <a:t>silná </a:t>
            </a:r>
            <a:r>
              <a:rPr lang="cs-CZ" b="1" dirty="0" smtClean="0"/>
              <a:t>hesla. Měňte hesla a je nikomu nesdělujte.. </a:t>
            </a:r>
            <a:endParaRPr lang="cs-CZ" b="1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Neotvírejte přílohy od nedůvěryhodných zdrojů, ostatní prověřujte antivirem.</a:t>
            </a:r>
            <a:endParaRPr lang="cs-CZ" b="1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Pozor na formátování textu. (Nezobrazitelné znaky se zobrazí jako </a:t>
            </a:r>
            <a:r>
              <a:rPr lang="cs-CZ" b="1" dirty="0"/>
              <a:t>č</a:t>
            </a:r>
            <a:r>
              <a:rPr lang="cs-CZ" b="1" dirty="0" smtClean="0"/>
              <a:t>tverečky.)</a:t>
            </a:r>
            <a:endParaRPr lang="cs-CZ" b="1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Vždy </a:t>
            </a:r>
            <a:r>
              <a:rPr lang="cs-CZ" b="1" dirty="0" smtClean="0"/>
              <a:t>vyplňte předmět.</a:t>
            </a:r>
            <a:endParaRPr lang="cs-CZ" b="1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Velké přílohy mohou obtěžovat příjemce, volte jinou  možnost např. www.uschovna.cz.</a:t>
            </a:r>
            <a:endParaRPr lang="cs-CZ" b="1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Nerozesílejte </a:t>
            </a:r>
            <a:r>
              <a:rPr lang="cs-CZ" b="1" dirty="0" err="1" smtClean="0"/>
              <a:t>hoaxy</a:t>
            </a:r>
            <a:r>
              <a:rPr lang="cs-CZ" b="1" dirty="0" smtClean="0"/>
              <a:t>. Ověřujte na www.hoax.cz</a:t>
            </a:r>
            <a:endParaRPr lang="cs-CZ" b="1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Nezapomínejte se odhlašovat. </a:t>
            </a:r>
            <a:endParaRPr lang="cs-CZ" b="1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/>
              <a:t>Ignorujte nevyžádané zprávy ("spam"), nebo zprávy, které jsou urážlivé či </a:t>
            </a:r>
            <a:r>
              <a:rPr lang="cs-CZ" b="1" dirty="0" smtClean="0"/>
              <a:t>pobuřující. Na takové zprávy nereagujte, odesílatel si tak může jen ověřovat funkčnost schránku.</a:t>
            </a:r>
            <a:endParaRPr lang="cs-CZ" b="1" dirty="0"/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Osobní údaje a informace sdělujte jen v opravdu nutných případech.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… doplňte podle vlastních zkušeností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255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cap="none" dirty="0">
                <a:solidFill>
                  <a:srgbClr val="94C600">
                    <a:lumMod val="75000"/>
                  </a:srgbClr>
                </a:solidFill>
                <a:latin typeface="Century Gothic"/>
              </a:rPr>
              <a:t>Použitá literatura a internetové zdroje</a:t>
            </a:r>
            <a:endParaRPr lang="cs-CZ" sz="3200" b="1" cap="none" dirty="0">
              <a:latin typeface="+mn-lt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68624"/>
            <a:ext cx="8229600" cy="4340696"/>
          </a:xfrm>
        </p:spPr>
        <p:txBody>
          <a:bodyPr numCol="2">
            <a:normAutofit fontScale="55000" lnSpcReduction="20000"/>
          </a:bodyPr>
          <a:lstStyle/>
          <a:p>
            <a:r>
              <a:rPr lang="cs-CZ" dirty="0" smtClean="0"/>
              <a:t>NAVRÁTIL</a:t>
            </a:r>
            <a:r>
              <a:rPr lang="cs-CZ" dirty="0"/>
              <a:t>, Pavel. </a:t>
            </a:r>
            <a:r>
              <a:rPr lang="cs-CZ" i="1" dirty="0"/>
              <a:t>S počítačem nejen k maturitě - 1. díl</a:t>
            </a:r>
            <a:r>
              <a:rPr lang="cs-CZ" dirty="0"/>
              <a:t>. 7. vyd. Computer Media, spol. s r.o., 2009. ISBN 978-80-7402-020-9. </a:t>
            </a:r>
            <a:endParaRPr lang="cs-CZ" dirty="0" smtClean="0"/>
          </a:p>
          <a:p>
            <a:r>
              <a:rPr lang="cs-CZ" dirty="0"/>
              <a:t>NAVRÁTIL, Pavel. </a:t>
            </a:r>
            <a:r>
              <a:rPr lang="cs-CZ" i="1" dirty="0"/>
              <a:t>S počítačem nejen k maturitě</a:t>
            </a:r>
            <a:r>
              <a:rPr lang="cs-CZ" dirty="0"/>
              <a:t>. 7. vyd. Kralice na Hané: Computer Media, 2009, 176 s. ISBN 978-80-7402-021-6. </a:t>
            </a:r>
            <a:endParaRPr lang="cs-CZ" dirty="0" smtClean="0"/>
          </a:p>
          <a:p>
            <a:r>
              <a:rPr lang="cs-CZ" dirty="0"/>
              <a:t>ROUBAL, Pavel. </a:t>
            </a:r>
            <a:r>
              <a:rPr lang="cs-CZ" i="1" dirty="0"/>
              <a:t>Informatika a výpočetní technika pro střední školy: teoretická učebnice</a:t>
            </a:r>
            <a:r>
              <a:rPr lang="cs-CZ" dirty="0"/>
              <a:t>. Vyd. 1. Brno: Computer Press, 2010, 103 s. ISBN 978-80-251-3228-9. </a:t>
            </a:r>
          </a:p>
          <a:p>
            <a:r>
              <a:rPr lang="cs-CZ" dirty="0"/>
              <a:t>Kliparty viz Galerie médií Microsoft PowerPoint.</a:t>
            </a:r>
            <a:br>
              <a:rPr lang="cs-CZ" dirty="0"/>
            </a:br>
            <a:r>
              <a:rPr lang="cs-CZ" dirty="0"/>
              <a:t>http://office.microsoft.com/cs-cz/images/results.aspx?qu=server&amp;ex=1#ai:MC900424792|mt:1|</a:t>
            </a:r>
            <a:br>
              <a:rPr lang="cs-CZ" dirty="0"/>
            </a:br>
            <a:r>
              <a:rPr lang="cs-CZ" dirty="0" smtClean="0"/>
              <a:t>http://office.microsoft.com/cs-cz/images/kreslene-postavicky-CM079001908.aspx?qu=d%C4%9Bti+po%C4%8D%C3%ADta%C4%8De&amp;ex=1#ai:MC900396732|mt:1,3|http://officeimg.vo.msecnd.net/en-us/images/MH900383546.jpg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Jiří </a:t>
            </a:r>
            <a:r>
              <a:rPr lang="cs-CZ" dirty="0"/>
              <a:t>Peterka: Internet pro (mírně) pokročilé: Elektronická pošta. </a:t>
            </a:r>
            <a:r>
              <a:rPr lang="cs-CZ" i="1" dirty="0"/>
              <a:t>Jiří Peterka: archiv článků a přednášek: archiv článků a přednášek Jiřího Peterky</a:t>
            </a:r>
            <a:r>
              <a:rPr lang="cs-CZ" dirty="0"/>
              <a:t> [online]. 2001. vyd. 2001 [cit. 2012-11-22]. Dostupné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www.earchiv.cz/l329/slide.php3?l=2&amp;me=1</a:t>
            </a:r>
            <a:endParaRPr lang="cs-CZ" dirty="0" smtClean="0"/>
          </a:p>
          <a:p>
            <a:r>
              <a:rPr lang="cs-CZ" dirty="0"/>
              <a:t>E-mail - Wikipedie: E-mail - Wikipedie. In: 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 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2001, 14. 11. 2012 v 11:17. [cit. 2012-11-22]. Dostupné z: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cs.wikipedia.org/wiki/E-mail</a:t>
            </a:r>
            <a:endParaRPr lang="cs-CZ" dirty="0" smtClean="0"/>
          </a:p>
          <a:p>
            <a:r>
              <a:rPr lang="cs-CZ" dirty="0"/>
              <a:t>ROUBAL, Pavel. </a:t>
            </a:r>
            <a:r>
              <a:rPr lang="cs-CZ" i="1" dirty="0"/>
              <a:t>Informatika a výpočetní technika pro střední školy: teoretická učebnice</a:t>
            </a:r>
            <a:r>
              <a:rPr lang="cs-CZ" dirty="0"/>
              <a:t>. Vyd. 1. Brno: Computer Press, 2010, 103 s. ISBN 978-80-251-3228-9.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48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cs-CZ" sz="3200" dirty="0" smtClean="0">
                <a:solidFill>
                  <a:sysClr val="windowText" lastClr="000000"/>
                </a:solidFill>
                <a:latin typeface="+mn-lt"/>
              </a:rPr>
              <a:t>Elektronická pošta</a:t>
            </a:r>
            <a:endParaRPr lang="cs-CZ" sz="3200" dirty="0">
              <a:latin typeface="+mn-lt"/>
            </a:endParaRPr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464" y="764704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67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dirty="0" smtClean="0">
                <a:latin typeface="+mn-lt"/>
              </a:rPr>
              <a:t>E-mail</a:t>
            </a:r>
            <a:endParaRPr lang="cs-CZ" b="1" cap="none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3073" y="764704"/>
            <a:ext cx="79057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7" y="507527"/>
            <a:ext cx="939823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1520" y="1937732"/>
            <a:ext cx="853481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</a:rPr>
              <a:t>Počátky v 60. letech minulého století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cs-CZ" b="1" dirty="0" smtClean="0"/>
              <a:t>krátké textové zprávy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cs-CZ" b="1" dirty="0"/>
              <a:t>p</a:t>
            </a:r>
            <a:r>
              <a:rPr lang="cs-CZ" b="1" dirty="0" smtClean="0"/>
              <a:t>ouze znaky anglické abecedy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cs-CZ" b="1" dirty="0"/>
              <a:t>k</a:t>
            </a:r>
            <a:r>
              <a:rPr lang="cs-CZ" b="1" dirty="0" smtClean="0"/>
              <a:t>apacita schránky 2MB</a:t>
            </a:r>
          </a:p>
          <a:p>
            <a:pPr>
              <a:spcAft>
                <a:spcPts val="1200"/>
              </a:spcAft>
            </a:pPr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Současnost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cs-CZ" b="1" dirty="0" smtClean="0"/>
              <a:t>textové zprávy a přílohy (soubory)</a:t>
            </a:r>
            <a:endParaRPr lang="cs-CZ" b="1" dirty="0"/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cs-CZ" b="1" dirty="0" smtClean="0"/>
              <a:t>Znaky národních abeced </a:t>
            </a:r>
            <a:r>
              <a:rPr lang="cs-CZ" sz="1600" dirty="0" smtClean="0"/>
              <a:t>(zasílat zprávy  obsahující </a:t>
            </a:r>
            <a:r>
              <a:rPr lang="cs-CZ" sz="1600" dirty="0"/>
              <a:t>diakritiku, obrázky, </a:t>
            </a:r>
            <a:r>
              <a:rPr lang="cs-CZ" sz="1600" dirty="0" smtClean="0"/>
              <a:t>zvuk, video umožnil </a:t>
            </a:r>
            <a:r>
              <a:rPr lang="cs-CZ" sz="1600" dirty="0"/>
              <a:t>standard MIME</a:t>
            </a:r>
            <a:r>
              <a:rPr lang="cs-CZ" sz="1600" dirty="0" smtClean="0"/>
              <a:t> ) </a:t>
            </a:r>
          </a:p>
          <a:p>
            <a:pPr marL="342900" indent="-342900">
              <a:spcAft>
                <a:spcPts val="1200"/>
              </a:spcAft>
              <a:buBlip>
                <a:blip r:embed="rId4"/>
              </a:buBlip>
            </a:pPr>
            <a:r>
              <a:rPr lang="cs-CZ" b="1" dirty="0" smtClean="0"/>
              <a:t>„Neomezené“ schránky. Velikost poskytované schránky a možnosti dalších služeb se liší podle poskytovatele.</a:t>
            </a:r>
          </a:p>
        </p:txBody>
      </p:sp>
    </p:spTree>
    <p:extLst>
      <p:ext uri="{BB962C8B-B14F-4D97-AF65-F5344CB8AC3E}">
        <p14:creationId xmlns:p14="http://schemas.microsoft.com/office/powerpoint/2010/main" val="132457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dirty="0" smtClean="0">
                <a:latin typeface="+mn-lt"/>
              </a:rPr>
              <a:t>E-mail </a:t>
            </a:r>
            <a:r>
              <a:rPr lang="cs-CZ" b="1" cap="none" dirty="0" smtClean="0">
                <a:latin typeface="Tahoma"/>
                <a:cs typeface="Tahoma"/>
              </a:rPr>
              <a:t>– struktura</a:t>
            </a:r>
            <a:endParaRPr lang="cs-CZ" b="1" cap="none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3073" y="764704"/>
            <a:ext cx="790575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7" y="507527"/>
            <a:ext cx="939823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1520" y="1937732"/>
            <a:ext cx="36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</a:rPr>
              <a:t>Jaká je struktura e-mailu? </a:t>
            </a:r>
          </a:p>
          <a:p>
            <a:pPr>
              <a:spcAft>
                <a:spcPts val="1200"/>
              </a:spcAft>
            </a:pPr>
            <a:r>
              <a:rPr lang="cs-CZ" sz="2000" i="1" dirty="0" smtClean="0"/>
              <a:t>???</a:t>
            </a:r>
          </a:p>
          <a:p>
            <a:pPr>
              <a:spcAft>
                <a:spcPts val="1200"/>
              </a:spcAft>
            </a:pP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</a:rPr>
              <a:t>Zpráva se skládá z …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293" y="2492896"/>
            <a:ext cx="4825131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076056" y="2031231"/>
            <a:ext cx="353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Hlavičky</a:t>
            </a:r>
            <a:r>
              <a:rPr lang="cs-CZ" sz="2400" b="1" dirty="0" smtClean="0"/>
              <a:t> (</a:t>
            </a:r>
            <a:r>
              <a:rPr lang="cs-CZ" sz="2400" b="1" dirty="0" err="1" smtClean="0"/>
              <a:t>header</a:t>
            </a:r>
            <a:r>
              <a:rPr lang="cs-CZ" sz="2400" b="1" dirty="0" smtClean="0"/>
              <a:t>)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382649" y="3717802"/>
            <a:ext cx="233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Těla</a:t>
            </a:r>
            <a:r>
              <a:rPr lang="cs-CZ" sz="2400" b="1" dirty="0" smtClean="0"/>
              <a:t> (body)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00655" y="5445224"/>
            <a:ext cx="2307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Přílohy </a:t>
            </a:r>
            <a:b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sz="2400" b="1" dirty="0" smtClean="0"/>
              <a:t>(</a:t>
            </a:r>
            <a:r>
              <a:rPr lang="cs-CZ" sz="2400" b="1" dirty="0" err="1" smtClean="0"/>
              <a:t>attachment</a:t>
            </a:r>
            <a:r>
              <a:rPr lang="cs-CZ" sz="2400" b="1" dirty="0" smtClean="0"/>
              <a:t>)  </a:t>
            </a:r>
            <a:endParaRPr lang="cs-CZ" sz="2400" b="1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4038540" y="4475641"/>
            <a:ext cx="4349884" cy="1113599"/>
            <a:chOff x="4326572" y="4410302"/>
            <a:chExt cx="4631018" cy="1113599"/>
          </a:xfrm>
        </p:grpSpPr>
        <p:sp>
          <p:nvSpPr>
            <p:cNvPr id="11" name="Zaoblený obdélník 10"/>
            <p:cNvSpPr/>
            <p:nvPr/>
          </p:nvSpPr>
          <p:spPr>
            <a:xfrm>
              <a:off x="4326572" y="4410302"/>
              <a:ext cx="1937318" cy="103492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Zaoblený obdélník 15"/>
            <p:cNvSpPr/>
            <p:nvPr/>
          </p:nvSpPr>
          <p:spPr>
            <a:xfrm>
              <a:off x="7020272" y="4488979"/>
              <a:ext cx="1937318" cy="103492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" name="Obdélník 4"/>
          <p:cNvSpPr/>
          <p:nvPr/>
        </p:nvSpPr>
        <p:spPr>
          <a:xfrm>
            <a:off x="395536" y="3356992"/>
            <a:ext cx="2347715" cy="323165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/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3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</a:rPr>
              <a:t>částí</a:t>
            </a:r>
            <a:r>
              <a:rPr lang="cs-CZ" b="1" dirty="0"/>
              <a:t>:</a:t>
            </a:r>
            <a:endParaRPr lang="cs-CZ" b="1" dirty="0" smtClean="0"/>
          </a:p>
          <a:p>
            <a:pPr lvl="0"/>
            <a:endParaRPr lang="cs-CZ" b="1" dirty="0" smtClean="0"/>
          </a:p>
          <a:p>
            <a:pPr lvl="0"/>
            <a:r>
              <a:rPr lang="cs-CZ" b="1" dirty="0" smtClean="0"/>
              <a:t>Hlavička</a:t>
            </a:r>
            <a:endParaRPr lang="cs-CZ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1600" dirty="0"/>
              <a:t>předmět zprávy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1600" dirty="0"/>
              <a:t>příjemce </a:t>
            </a:r>
            <a:r>
              <a:rPr lang="cs-CZ" sz="1400" i="1" dirty="0"/>
              <a:t>(komu; kopie; skrytá kopie</a:t>
            </a:r>
            <a:r>
              <a:rPr lang="cs-CZ" sz="1600" i="1" dirty="0" smtClean="0"/>
              <a:t>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1600" dirty="0"/>
              <a:t>o</a:t>
            </a:r>
            <a:r>
              <a:rPr lang="cs-CZ" sz="1600" dirty="0" smtClean="0"/>
              <a:t>desílatel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1600" dirty="0" smtClean="0"/>
              <a:t>datum</a:t>
            </a:r>
          </a:p>
          <a:p>
            <a:r>
              <a:rPr lang="cs-CZ" b="1" dirty="0" smtClean="0"/>
              <a:t>Tělo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vlastní  zpráva</a:t>
            </a:r>
          </a:p>
          <a:p>
            <a:pPr lvl="0"/>
            <a:r>
              <a:rPr lang="cs-CZ" b="1" dirty="0" smtClean="0"/>
              <a:t>Příloha</a:t>
            </a:r>
            <a:r>
              <a:rPr lang="cs-CZ" dirty="0" smtClean="0"/>
              <a:t> </a:t>
            </a:r>
            <a:endParaRPr lang="cs-CZ" sz="16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1600" dirty="0" smtClean="0"/>
              <a:t>volitelná součást</a:t>
            </a:r>
            <a:endParaRPr lang="cs-CZ" sz="1600" dirty="0"/>
          </a:p>
        </p:txBody>
      </p:sp>
      <p:sp>
        <p:nvSpPr>
          <p:cNvPr id="10" name="Zaoblený obdélník 9"/>
          <p:cNvSpPr/>
          <p:nvPr/>
        </p:nvSpPr>
        <p:spPr>
          <a:xfrm>
            <a:off x="3563888" y="3429000"/>
            <a:ext cx="4824536" cy="2663896"/>
          </a:xfrm>
          <a:prstGeom prst="roundRect">
            <a:avLst/>
          </a:prstGeom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2696954" y="2457151"/>
            <a:ext cx="6267534" cy="42122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3800" b="1" dirty="0" smtClean="0">
                <a:solidFill>
                  <a:schemeClr val="accent3">
                    <a:lumMod val="50000"/>
                  </a:schemeClr>
                </a:solidFill>
              </a:rPr>
              <a:t>???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6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0"/>
                            </p:stCondLst>
                            <p:childTnLst>
                              <p:par>
                                <p:cTn id="10" presetID="9" presetClass="exit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8" presetID="6" presetClass="exit" presetSubtype="3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9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000"/>
                            </p:stCondLst>
                            <p:childTnLst>
                              <p:par>
                                <p:cTn id="26" presetID="21" presetClass="exit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8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5" grpId="0" animBg="1"/>
      <p:bldP spid="10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cap="none" dirty="0" smtClean="0">
                <a:latin typeface="+mn-lt"/>
              </a:rPr>
              <a:t>Hlavička </a:t>
            </a:r>
            <a:r>
              <a:rPr lang="cs-CZ" b="1" cap="none" dirty="0" smtClean="0">
                <a:latin typeface="+mn-lt"/>
                <a:cs typeface="Tahoma"/>
              </a:rPr>
              <a:t>– příjemce (adresát)</a:t>
            </a:r>
            <a:endParaRPr lang="cs-CZ" b="1" cap="none" dirty="0">
              <a:latin typeface="+mn-lt"/>
            </a:endParaRPr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70" y="2708920"/>
            <a:ext cx="7678530" cy="244085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511800" y="3061545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6">
                    <a:lumMod val="50000"/>
                  </a:schemeClr>
                </a:solidFill>
              </a:rPr>
              <a:t>Adresa hlavního příjemce.</a:t>
            </a:r>
            <a:endParaRPr lang="cs-CZ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11800" y="3700906"/>
            <a:ext cx="566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5">
                    <a:lumMod val="75000"/>
                  </a:schemeClr>
                </a:solidFill>
              </a:rPr>
              <a:t>Adresa příjemce, kterému  zprávu dáváme na vědomí, neočekáváme odpověď</a:t>
            </a:r>
            <a:r>
              <a:rPr lang="cs-CZ" sz="1600" b="1" dirty="0" smtClean="0"/>
              <a:t>.</a:t>
            </a:r>
            <a:endParaRPr lang="cs-CZ" sz="16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1800" y="4379175"/>
            <a:ext cx="566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Adresa příjemce, kterému chceme odeslat shodnou zprávu a nechceme, aby ostatní příjemci o tom věděli.</a:t>
            </a:r>
            <a:endParaRPr lang="cs-CZ" sz="1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876182"/>
            <a:ext cx="6271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 každé z možností může být zadáno více příjemců.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51520" y="5373216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 každému je příjemné, když jeho soukromou e-mailovou adresu prozradíte „přátelům svých přátel“. </a:t>
            </a:r>
          </a:p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Naučte se využívat  možnosti skryté kopie a chraňte soukromí ostatních.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187" y="836712"/>
            <a:ext cx="2434309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49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4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9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7" presetClass="emp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0" dur="50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autoRev="1" fill="remove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mp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autoRev="1" fill="remove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autoRev="1" fill="remove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autoRev="1" fill="remove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autoRev="1" fill="remove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0" grpId="0" build="p"/>
      <p:bldP spid="12" grpId="0" build="p"/>
      <p:bldP spid="1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dirty="0" smtClean="0">
                <a:latin typeface="+mn-lt"/>
              </a:rPr>
              <a:t>Hlavička </a:t>
            </a:r>
            <a:r>
              <a:rPr lang="cs-CZ" b="1" cap="none" dirty="0" smtClean="0">
                <a:latin typeface="+mn-lt"/>
                <a:cs typeface="Tahoma"/>
              </a:rPr>
              <a:t>– předmět zprávy</a:t>
            </a:r>
            <a:endParaRPr lang="cs-CZ" b="1" cap="none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1772816"/>
            <a:ext cx="86409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b="1" dirty="0">
                <a:cs typeface="Tahoma"/>
              </a:rPr>
              <a:t>k</a:t>
            </a:r>
            <a:r>
              <a:rPr lang="cs-CZ" sz="2000" b="1" dirty="0" smtClean="0">
                <a:cs typeface="Tahoma"/>
              </a:rPr>
              <a:t>rátké výstižné sdělení o obsahu zprávy</a:t>
            </a:r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b="1" dirty="0" smtClean="0">
                <a:cs typeface="Tahoma"/>
              </a:rPr>
              <a:t>zjednoduší příjemci orientaci v došlých zprávách.</a:t>
            </a:r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b="1" dirty="0">
                <a:cs typeface="Tahoma"/>
              </a:rPr>
              <a:t>p</a:t>
            </a:r>
            <a:r>
              <a:rPr lang="cs-CZ" sz="2000" b="1" dirty="0" smtClean="0">
                <a:cs typeface="Tahoma"/>
              </a:rPr>
              <a:t>řeposlaná zpráva (</a:t>
            </a:r>
            <a:r>
              <a:rPr lang="cs-CZ" sz="2000" b="1" dirty="0" err="1" smtClean="0">
                <a:cs typeface="Tahoma"/>
              </a:rPr>
              <a:t>Fwd</a:t>
            </a:r>
            <a:r>
              <a:rPr lang="cs-CZ" sz="2000" b="1" dirty="0" smtClean="0">
                <a:cs typeface="Tahoma"/>
              </a:rPr>
              <a:t>):</a:t>
            </a:r>
          </a:p>
          <a:p>
            <a:pPr lvl="0">
              <a:spcAft>
                <a:spcPts val="1200"/>
              </a:spcAft>
            </a:pPr>
            <a:endParaRPr lang="cs-CZ" dirty="0">
              <a:cs typeface="Tahoma"/>
            </a:endParaRPr>
          </a:p>
          <a:p>
            <a:pPr lvl="0">
              <a:spcAft>
                <a:spcPts val="1200"/>
              </a:spcAft>
            </a:pPr>
            <a:endParaRPr lang="cs-CZ" b="1" dirty="0" smtClean="0">
              <a:cs typeface="Tahoma"/>
            </a:endParaRPr>
          </a:p>
          <a:p>
            <a:pPr marL="342900" lvl="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b="1" dirty="0">
                <a:cs typeface="Tahoma"/>
              </a:rPr>
              <a:t>o</a:t>
            </a:r>
            <a:r>
              <a:rPr lang="cs-CZ" sz="2000" b="1" dirty="0" smtClean="0">
                <a:cs typeface="Tahoma"/>
              </a:rPr>
              <a:t>dpověď </a:t>
            </a:r>
            <a:r>
              <a:rPr lang="cs-CZ" sz="2000" b="1" dirty="0">
                <a:cs typeface="Tahoma"/>
              </a:rPr>
              <a:t>na </a:t>
            </a:r>
            <a:r>
              <a:rPr lang="cs-CZ" sz="2000" b="1" dirty="0" smtClean="0">
                <a:cs typeface="Tahoma"/>
              </a:rPr>
              <a:t>zprávu (Re):</a:t>
            </a:r>
            <a:endParaRPr lang="cs-CZ" sz="2000" b="1" dirty="0">
              <a:cs typeface="Tahoma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98" t="54623" r="23547" b="40328"/>
          <a:stretch/>
        </p:blipFill>
        <p:spPr bwMode="auto">
          <a:xfrm>
            <a:off x="1747993" y="6201368"/>
            <a:ext cx="6496415" cy="54000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9" t="48548" r="45681" b="43706"/>
          <a:stretch/>
        </p:blipFill>
        <p:spPr bwMode="auto">
          <a:xfrm>
            <a:off x="4097621" y="3861048"/>
            <a:ext cx="3070283" cy="68400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34" t="54358" r="9990" b="39665"/>
          <a:stretch/>
        </p:blipFill>
        <p:spPr bwMode="auto">
          <a:xfrm>
            <a:off x="755576" y="3105032"/>
            <a:ext cx="6849790" cy="61200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88" t="51237" r="46406" b="42544"/>
          <a:stretch/>
        </p:blipFill>
        <p:spPr bwMode="auto">
          <a:xfrm>
            <a:off x="501487" y="5301288"/>
            <a:ext cx="2918385" cy="72000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34621" y="4651539"/>
            <a:ext cx="8352928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50" b="1" dirty="0" smtClean="0">
                <a:solidFill>
                  <a:schemeClr val="accent1">
                    <a:lumMod val="50000"/>
                  </a:schemeClr>
                </a:solidFill>
              </a:rPr>
              <a:t>Prohlédněte si ukázky „předmětů“ . Určitě rozeznáte  ty nevhodně zvolené.</a:t>
            </a:r>
            <a:endParaRPr lang="cs-CZ" sz="175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12" t="54957" r="31626" b="39440"/>
          <a:stretch/>
        </p:blipFill>
        <p:spPr bwMode="auto">
          <a:xfrm>
            <a:off x="3929887" y="5172517"/>
            <a:ext cx="4516323" cy="72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431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cap="none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Úkol č. 1  </a:t>
            </a:r>
            <a:r>
              <a:rPr lang="cs-CZ" sz="3100" b="1" cap="none" dirty="0" smtClean="0">
                <a:latin typeface="+mn-lt"/>
              </a:rPr>
              <a:t>Struktura zprávy </a:t>
            </a:r>
            <a:r>
              <a:rPr lang="cs-CZ" sz="3100" b="1" cap="none" dirty="0">
                <a:latin typeface="+mn-lt"/>
              </a:rPr>
              <a:t>– ověření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4106" y="1545351"/>
            <a:ext cx="863095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Otevřete si soukromou nebo školní poštu. Zadejte vytvoření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</a:rPr>
              <a:t>nové zprávy</a:t>
            </a:r>
            <a:r>
              <a:rPr lang="cs-CZ" b="1" dirty="0" smtClean="0"/>
              <a:t>. Prostudujte strukturu zprávy</a:t>
            </a:r>
            <a:r>
              <a:rPr lang="cs-CZ" b="1" dirty="0"/>
              <a:t>. </a:t>
            </a:r>
            <a:r>
              <a:rPr lang="cs-CZ" b="1" dirty="0" smtClean="0"/>
              <a:t>Porovnejte s </a:t>
            </a:r>
            <a:r>
              <a:rPr lang="cs-CZ" b="1" dirty="0"/>
              <a:t>promítanými </a:t>
            </a:r>
            <a:r>
              <a:rPr lang="cs-CZ" b="1" dirty="0" smtClean="0"/>
              <a:t>obrázky.</a:t>
            </a:r>
            <a:endParaRPr lang="cs-CZ" b="1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251520" y="2204864"/>
            <a:ext cx="8676110" cy="4493747"/>
            <a:chOff x="251520" y="2204864"/>
            <a:chExt cx="8676110" cy="4493747"/>
          </a:xfrm>
        </p:grpSpPr>
        <p:grpSp>
          <p:nvGrpSpPr>
            <p:cNvPr id="7" name="Skupina 6"/>
            <p:cNvGrpSpPr/>
            <p:nvPr/>
          </p:nvGrpSpPr>
          <p:grpSpPr>
            <a:xfrm>
              <a:off x="251520" y="2204864"/>
              <a:ext cx="8676110" cy="4493747"/>
              <a:chOff x="251520" y="2204864"/>
              <a:chExt cx="8676110" cy="4493747"/>
            </a:xfrm>
          </p:grpSpPr>
          <p:pic>
            <p:nvPicPr>
              <p:cNvPr id="5" name="Obrázek 4" descr="Výřez obrazovky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39380" y="2389984"/>
                <a:ext cx="4649718" cy="3240000"/>
              </a:xfrm>
              <a:prstGeom prst="rect">
                <a:avLst/>
              </a:prstGeom>
            </p:spPr>
          </p:pic>
          <p:pic>
            <p:nvPicPr>
              <p:cNvPr id="9" name="Obrázek 8" descr="Výřez obrazovky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20" y="3429360"/>
                <a:ext cx="3724981" cy="3240000"/>
              </a:xfrm>
              <a:prstGeom prst="rect">
                <a:avLst/>
              </a:prstGeom>
            </p:spPr>
          </p:pic>
          <p:sp>
            <p:nvSpPr>
              <p:cNvPr id="6" name="TextovéPole 5"/>
              <p:cNvSpPr txBox="1"/>
              <p:nvPr/>
            </p:nvSpPr>
            <p:spPr>
              <a:xfrm>
                <a:off x="251520" y="2204864"/>
                <a:ext cx="3932522" cy="1169551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cs-CZ" b="1" dirty="0" smtClean="0"/>
                  <a:t>Hlavička</a:t>
                </a:r>
                <a:endParaRPr lang="cs-CZ" dirty="0" smtClean="0"/>
              </a:p>
              <a:p>
                <a:pPr marL="285750" lvl="0" indent="-285750">
                  <a:buFont typeface="Arial" pitchFamily="34" charset="0"/>
                  <a:buChar char="•"/>
                </a:pPr>
                <a:r>
                  <a:rPr lang="cs-CZ" dirty="0" smtClean="0"/>
                  <a:t>předmět zprávy </a:t>
                </a:r>
              </a:p>
              <a:p>
                <a:pPr marL="285750" lvl="0" indent="-285750">
                  <a:buFont typeface="Arial" pitchFamily="34" charset="0"/>
                  <a:buChar char="•"/>
                </a:pPr>
                <a:r>
                  <a:rPr lang="cs-CZ" dirty="0" smtClean="0"/>
                  <a:t>příjemce </a:t>
                </a:r>
                <a:r>
                  <a:rPr lang="cs-CZ" sz="1600" i="1" dirty="0" smtClean="0"/>
                  <a:t>(komu; kopie; skrytá kopie)</a:t>
                </a:r>
                <a:endParaRPr lang="cs-CZ" sz="2400" i="1" dirty="0"/>
              </a:p>
            </p:txBody>
          </p:sp>
          <p:sp>
            <p:nvSpPr>
              <p:cNvPr id="10" name="Obdélník 9"/>
              <p:cNvSpPr/>
              <p:nvPr/>
            </p:nvSpPr>
            <p:spPr>
              <a:xfrm>
                <a:off x="5508104" y="5775281"/>
                <a:ext cx="3419526" cy="923330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 lvl="0"/>
                <a:r>
                  <a:rPr lang="cs-CZ" b="1" dirty="0" smtClean="0"/>
                  <a:t>Příloha</a:t>
                </a:r>
                <a:r>
                  <a:rPr lang="cs-CZ" dirty="0" smtClean="0"/>
                  <a:t> </a:t>
                </a:r>
                <a:br>
                  <a:rPr lang="cs-CZ" dirty="0" smtClean="0"/>
                </a:br>
                <a:r>
                  <a:rPr lang="cs-CZ" dirty="0" smtClean="0"/>
                  <a:t>volitelná součást, je přiložen </a:t>
                </a:r>
                <a:br>
                  <a:rPr lang="cs-CZ" dirty="0" smtClean="0"/>
                </a:br>
                <a:r>
                  <a:rPr lang="cs-CZ" dirty="0" smtClean="0"/>
                  <a:t>soubor</a:t>
                </a:r>
                <a:r>
                  <a:rPr lang="cs-CZ" sz="1400" dirty="0" smtClean="0"/>
                  <a:t>  „Jak správně citovat.docx“</a:t>
                </a:r>
                <a:endParaRPr lang="cs-CZ" sz="1400" dirty="0"/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5054586" y="4725144"/>
                <a:ext cx="1766830" cy="646331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 lvl="0"/>
                <a:r>
                  <a:rPr lang="cs-CZ" b="1" dirty="0" smtClean="0"/>
                  <a:t>Tělo</a:t>
                </a:r>
                <a:br>
                  <a:rPr lang="cs-CZ" b="1" dirty="0" smtClean="0"/>
                </a:br>
                <a:r>
                  <a:rPr lang="cs-CZ" dirty="0" smtClean="0"/>
                  <a:t>vlastní  </a:t>
                </a:r>
                <a:r>
                  <a:rPr lang="cs-CZ" dirty="0"/>
                  <a:t>zpráva</a:t>
                </a:r>
              </a:p>
            </p:txBody>
          </p:sp>
          <p:cxnSp>
            <p:nvCxnSpPr>
              <p:cNvPr id="13" name="Přímá spojnice se šipkou 12"/>
              <p:cNvCxnSpPr/>
              <p:nvPr/>
            </p:nvCxnSpPr>
            <p:spPr>
              <a:xfrm>
                <a:off x="3769771" y="2636912"/>
                <a:ext cx="700789" cy="216024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se šipkou 14"/>
              <p:cNvCxnSpPr>
                <a:stCxn id="6" idx="1"/>
              </p:cNvCxnSpPr>
              <p:nvPr/>
            </p:nvCxnSpPr>
            <p:spPr>
              <a:xfrm>
                <a:off x="251520" y="2789640"/>
                <a:ext cx="97128" cy="1038557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se šipkou 15"/>
              <p:cNvCxnSpPr/>
              <p:nvPr/>
            </p:nvCxnSpPr>
            <p:spPr>
              <a:xfrm flipH="1" flipV="1">
                <a:off x="6564240" y="3645026"/>
                <a:ext cx="1464144" cy="2199742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se šipkou 16"/>
              <p:cNvCxnSpPr/>
              <p:nvPr/>
            </p:nvCxnSpPr>
            <p:spPr>
              <a:xfrm flipH="1">
                <a:off x="1835696" y="6206168"/>
                <a:ext cx="3672408" cy="45890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8" name="Obdélník 27"/>
              <p:cNvSpPr/>
              <p:nvPr/>
            </p:nvSpPr>
            <p:spPr>
              <a:xfrm>
                <a:off x="1647968" y="5198437"/>
                <a:ext cx="1766830" cy="646331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 lvl="0"/>
                <a:r>
                  <a:rPr lang="cs-CZ" b="1" dirty="0" smtClean="0"/>
                  <a:t>Tělo</a:t>
                </a:r>
                <a:br>
                  <a:rPr lang="cs-CZ" b="1" dirty="0" smtClean="0"/>
                </a:br>
                <a:r>
                  <a:rPr lang="cs-CZ" dirty="0" smtClean="0"/>
                  <a:t>vlastní  </a:t>
                </a:r>
                <a:r>
                  <a:rPr lang="cs-CZ" dirty="0"/>
                  <a:t>zpráva</a:t>
                </a:r>
              </a:p>
            </p:txBody>
          </p:sp>
        </p:grpSp>
        <p:sp>
          <p:nvSpPr>
            <p:cNvPr id="11" name="TextovéPole 10"/>
            <p:cNvSpPr txBox="1"/>
            <p:nvPr/>
          </p:nvSpPr>
          <p:spPr>
            <a:xfrm>
              <a:off x="3094276" y="3429361"/>
              <a:ext cx="10258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Seznam.cz</a:t>
              </a:r>
              <a:endParaRPr lang="cs-CZ" sz="1200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7844128" y="2444606"/>
              <a:ext cx="10449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Google.cz</a:t>
              </a:r>
              <a:endParaRPr lang="cs-CZ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042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95536" y="404664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cap="none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Úkol č. 2  </a:t>
            </a:r>
            <a:r>
              <a:rPr lang="cs-CZ" sz="3100" b="1" cap="none" dirty="0" smtClean="0">
                <a:latin typeface="+mn-lt"/>
              </a:rPr>
              <a:t>Struktura zprávy – ověření </a:t>
            </a:r>
            <a:endParaRPr lang="cs-CZ" sz="3100" b="1" cap="none" dirty="0">
              <a:latin typeface="+mn-lt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4106" y="1671772"/>
            <a:ext cx="863095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Otevřete si </a:t>
            </a:r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</a:rPr>
              <a:t>doručenou zprávu</a:t>
            </a:r>
            <a:r>
              <a:rPr lang="cs-CZ" b="1" dirty="0"/>
              <a:t>. Prostudujte </a:t>
            </a:r>
            <a:r>
              <a:rPr lang="cs-CZ" b="1" dirty="0" smtClean="0"/>
              <a:t>strukturu </a:t>
            </a:r>
            <a:r>
              <a:rPr lang="cs-CZ" b="1" dirty="0"/>
              <a:t>zprávy. Porovnejte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 </a:t>
            </a:r>
            <a:r>
              <a:rPr lang="cs-CZ" b="1" dirty="0"/>
              <a:t>promítanými obrázky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114482" y="6165304"/>
            <a:ext cx="470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Ověřeno? Prostudováno? Porovnáno?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0" name="Skupina 29"/>
          <p:cNvGrpSpPr/>
          <p:nvPr/>
        </p:nvGrpSpPr>
        <p:grpSpPr>
          <a:xfrm>
            <a:off x="191105" y="2498825"/>
            <a:ext cx="8725732" cy="3522463"/>
            <a:chOff x="191105" y="2498825"/>
            <a:chExt cx="8725732" cy="3522463"/>
          </a:xfrm>
        </p:grpSpPr>
        <p:grpSp>
          <p:nvGrpSpPr>
            <p:cNvPr id="27" name="Skupina 26"/>
            <p:cNvGrpSpPr/>
            <p:nvPr/>
          </p:nvGrpSpPr>
          <p:grpSpPr>
            <a:xfrm>
              <a:off x="191105" y="2498825"/>
              <a:ext cx="8725732" cy="3522463"/>
              <a:chOff x="191105" y="2204864"/>
              <a:chExt cx="8725732" cy="3522463"/>
            </a:xfrm>
          </p:grpSpPr>
          <p:pic>
            <p:nvPicPr>
              <p:cNvPr id="6" name="Obrázek 5" descr="Výřez obrazovky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20" y="2204864"/>
                <a:ext cx="3862962" cy="2376000"/>
              </a:xfrm>
              <a:prstGeom prst="rect">
                <a:avLst/>
              </a:prstGeom>
              <a:ln>
                <a:solidFill>
                  <a:schemeClr val="accent1">
                    <a:lumMod val="50000"/>
                  </a:schemeClr>
                </a:solidFill>
              </a:ln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028" t="30381" r="13777" b="39613"/>
              <a:stretch/>
            </p:blipFill>
            <p:spPr bwMode="auto">
              <a:xfrm>
                <a:off x="3057441" y="2780928"/>
                <a:ext cx="5859396" cy="2736000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525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</p:pic>
          <p:sp>
            <p:nvSpPr>
              <p:cNvPr id="9" name="TextovéPole 8"/>
              <p:cNvSpPr txBox="1"/>
              <p:nvPr/>
            </p:nvSpPr>
            <p:spPr>
              <a:xfrm>
                <a:off x="4984315" y="3094397"/>
                <a:ext cx="3932522" cy="1323439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cs-CZ" sz="1600" b="1" dirty="0" smtClean="0"/>
                  <a:t>Hlavička</a:t>
                </a:r>
                <a:endParaRPr lang="cs-CZ" sz="1600" dirty="0" smtClean="0"/>
              </a:p>
              <a:p>
                <a:pPr marL="285750" lvl="0" indent="-285750">
                  <a:buFont typeface="Arial" pitchFamily="34" charset="0"/>
                  <a:buChar char="•"/>
                </a:pPr>
                <a:r>
                  <a:rPr lang="cs-CZ" sz="1600" dirty="0" smtClean="0"/>
                  <a:t>předmět zprávy </a:t>
                </a:r>
              </a:p>
              <a:p>
                <a:pPr marL="285750" lvl="0" indent="-285750">
                  <a:buFont typeface="Arial" pitchFamily="34" charset="0"/>
                  <a:buChar char="•"/>
                </a:pPr>
                <a:r>
                  <a:rPr lang="cs-CZ" sz="1600" dirty="0" smtClean="0"/>
                  <a:t>odesílatel</a:t>
                </a:r>
              </a:p>
              <a:p>
                <a:pPr marL="285750" lvl="0" indent="-285750">
                  <a:buFont typeface="Arial" pitchFamily="34" charset="0"/>
                  <a:buChar char="•"/>
                </a:pPr>
                <a:r>
                  <a:rPr lang="cs-CZ" sz="1600" dirty="0" smtClean="0"/>
                  <a:t>komu; popř. </a:t>
                </a:r>
                <a:r>
                  <a:rPr lang="cs-CZ" sz="1600" i="1" dirty="0"/>
                  <a:t>kopie; skrytá </a:t>
                </a:r>
                <a:r>
                  <a:rPr lang="cs-CZ" sz="1600" i="1" dirty="0" smtClean="0"/>
                  <a:t>kopie</a:t>
                </a:r>
                <a:endParaRPr lang="cs-CZ" sz="1600" dirty="0" smtClean="0"/>
              </a:p>
              <a:p>
                <a:pPr marL="285750" lvl="0" indent="-285750">
                  <a:buFont typeface="Arial" pitchFamily="34" charset="0"/>
                  <a:buChar char="•"/>
                </a:pPr>
                <a:r>
                  <a:rPr lang="cs-CZ" sz="1600" dirty="0" smtClean="0"/>
                  <a:t>Datum a čas odeslání</a:t>
                </a:r>
                <a:endParaRPr lang="cs-CZ" sz="1600" dirty="0"/>
              </a:p>
            </p:txBody>
          </p:sp>
          <p:sp>
            <p:nvSpPr>
              <p:cNvPr id="10" name="Obdélník 9"/>
              <p:cNvSpPr/>
              <p:nvPr/>
            </p:nvSpPr>
            <p:spPr>
              <a:xfrm>
                <a:off x="289222" y="3100476"/>
                <a:ext cx="1588897" cy="584775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 lvl="0"/>
                <a:r>
                  <a:rPr lang="cs-CZ" sz="1600" b="1" dirty="0" smtClean="0"/>
                  <a:t>Tělo</a:t>
                </a:r>
                <a:br>
                  <a:rPr lang="cs-CZ" sz="1600" b="1" dirty="0" smtClean="0"/>
                </a:br>
                <a:r>
                  <a:rPr lang="cs-CZ" sz="1600" dirty="0" smtClean="0"/>
                  <a:t>vlastní  </a:t>
                </a:r>
                <a:r>
                  <a:rPr lang="cs-CZ" sz="1600" dirty="0"/>
                  <a:t>zpráva</a:t>
                </a:r>
              </a:p>
            </p:txBody>
          </p:sp>
          <p:cxnSp>
            <p:nvCxnSpPr>
              <p:cNvPr id="11" name="Přímá spojnice se šipkou 10"/>
              <p:cNvCxnSpPr>
                <a:stCxn id="19" idx="5"/>
              </p:cNvCxnSpPr>
              <p:nvPr/>
            </p:nvCxnSpPr>
            <p:spPr>
              <a:xfrm>
                <a:off x="2201835" y="2952303"/>
                <a:ext cx="1434061" cy="890009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17" name="Obdélník 16"/>
              <p:cNvSpPr/>
              <p:nvPr/>
            </p:nvSpPr>
            <p:spPr>
              <a:xfrm>
                <a:off x="191105" y="4927108"/>
                <a:ext cx="2848857" cy="800219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</p:spPr>
            <p:txBody>
              <a:bodyPr wrap="none">
                <a:spAutoFit/>
              </a:bodyPr>
              <a:lstStyle/>
              <a:p>
                <a:pPr lvl="0"/>
                <a:r>
                  <a:rPr lang="cs-CZ" sz="1600" b="1" dirty="0" smtClean="0"/>
                  <a:t>Příloha</a:t>
                </a:r>
                <a:r>
                  <a:rPr lang="cs-CZ" sz="1600" dirty="0" smtClean="0"/>
                  <a:t> </a:t>
                </a:r>
                <a:br>
                  <a:rPr lang="cs-CZ" sz="1600" dirty="0" smtClean="0"/>
                </a:br>
                <a:r>
                  <a:rPr lang="cs-CZ" sz="1600" dirty="0" smtClean="0"/>
                  <a:t>volitelná součást</a:t>
                </a:r>
              </a:p>
              <a:p>
                <a:pPr lvl="0"/>
                <a:r>
                  <a:rPr lang="cs-CZ" sz="1200" dirty="0" smtClean="0"/>
                  <a:t>Soubor  „Jak správně citovat.docx</a:t>
                </a:r>
                <a:r>
                  <a:rPr lang="cs-CZ" sz="1400" dirty="0" smtClean="0"/>
                  <a:t>“</a:t>
                </a:r>
                <a:endParaRPr lang="cs-CZ" sz="1400" dirty="0"/>
              </a:p>
            </p:txBody>
          </p:sp>
          <p:sp>
            <p:nvSpPr>
              <p:cNvPr id="19" name="Ovál 18"/>
              <p:cNvSpPr/>
              <p:nvPr/>
            </p:nvSpPr>
            <p:spPr>
              <a:xfrm>
                <a:off x="1979712" y="2692070"/>
                <a:ext cx="260233" cy="304882"/>
              </a:xfrm>
              <a:prstGeom prst="ellipse">
                <a:avLst/>
              </a:prstGeom>
              <a:noFill/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/>
              </a:p>
            </p:txBody>
          </p:sp>
          <p:cxnSp>
            <p:nvCxnSpPr>
              <p:cNvPr id="24" name="Přímá spojnice se šipkou 23"/>
              <p:cNvCxnSpPr/>
              <p:nvPr/>
            </p:nvCxnSpPr>
            <p:spPr>
              <a:xfrm flipV="1">
                <a:off x="1030417" y="4365104"/>
                <a:ext cx="53253" cy="720079"/>
              </a:xfrm>
              <a:prstGeom prst="straightConnector1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31" name="TextovéPole 30"/>
            <p:cNvSpPr txBox="1"/>
            <p:nvPr/>
          </p:nvSpPr>
          <p:spPr>
            <a:xfrm>
              <a:off x="4114482" y="2637648"/>
              <a:ext cx="10449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smtClean="0"/>
                <a:t>Google.cz</a:t>
              </a:r>
              <a:endParaRPr lang="cs-CZ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0829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cap="none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Úkol </a:t>
            </a:r>
            <a:r>
              <a:rPr lang="cs-CZ" b="1" cap="none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č. 1,Úkol </a:t>
            </a:r>
            <a:r>
              <a:rPr lang="cs-CZ" b="1" cap="none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č. </a:t>
            </a:r>
            <a:r>
              <a:rPr lang="cs-CZ" b="1" cap="none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2 </a:t>
            </a:r>
            <a:r>
              <a:rPr lang="cs-CZ" sz="3600" b="1" cap="none" dirty="0" smtClean="0">
                <a:latin typeface="+mn-lt"/>
              </a:rPr>
              <a:t>– z</a:t>
            </a:r>
            <a:r>
              <a:rPr lang="cs-CZ" b="1" cap="none" dirty="0" smtClean="0">
                <a:latin typeface="+mn-lt"/>
              </a:rPr>
              <a:t>ávěr </a:t>
            </a:r>
            <a:endParaRPr lang="cs-CZ" b="1" cap="none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960" y="1772816"/>
            <a:ext cx="84965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/>
              <a:t>Jste zkušení uživatelé </a:t>
            </a:r>
            <a:r>
              <a:rPr lang="cs-CZ" sz="2800" b="1" dirty="0" smtClean="0"/>
              <a:t>e-mailu. Umíte pracovat  s různými </a:t>
            </a:r>
            <a:r>
              <a:rPr lang="cs-CZ" sz="2800" b="1" dirty="0" err="1" smtClean="0"/>
              <a:t>webmaily</a:t>
            </a:r>
            <a:r>
              <a:rPr lang="cs-CZ" sz="2800" b="1" dirty="0" smtClean="0"/>
              <a:t>. </a:t>
            </a:r>
          </a:p>
          <a:p>
            <a:pPr>
              <a:spcAft>
                <a:spcPts val="1200"/>
              </a:spcAft>
            </a:pPr>
            <a:r>
              <a:rPr lang="cs-CZ" sz="2800" b="1" dirty="0" smtClean="0">
                <a:solidFill>
                  <a:schemeClr val="accent3">
                    <a:lumMod val="50000"/>
                  </a:schemeClr>
                </a:solidFill>
              </a:rPr>
              <a:t>Shodovala se struktura e-mailů ?</a:t>
            </a:r>
          </a:p>
          <a:p>
            <a:pPr>
              <a:spcAft>
                <a:spcPts val="1200"/>
              </a:spcAft>
            </a:pPr>
            <a:r>
              <a:rPr lang="cs-CZ" sz="2800" b="1" i="1" dirty="0" smtClean="0"/>
              <a:t>Ano.</a:t>
            </a:r>
            <a:r>
              <a:rPr lang="cs-CZ" sz="2800" i="1" dirty="0" smtClean="0"/>
              <a:t>  V zásadě má každý e-mail  má tyto části:  hlavičku. tělo zprávy a možnost přidat přílohu.</a:t>
            </a:r>
          </a:p>
          <a:p>
            <a:pPr>
              <a:spcAft>
                <a:spcPts val="1200"/>
              </a:spcAft>
            </a:pP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Můžeme najít nějaké odlišnosti?</a:t>
            </a:r>
          </a:p>
          <a:p>
            <a:pPr>
              <a:spcAft>
                <a:spcPts val="1200"/>
              </a:spcAft>
            </a:pPr>
            <a:r>
              <a:rPr lang="cs-CZ" sz="2800" i="1" dirty="0"/>
              <a:t>Ve struktuře e-mailů ne. Ale ve vlastnostech </a:t>
            </a:r>
            <a:r>
              <a:rPr lang="cs-CZ" sz="2800" i="1" dirty="0" err="1"/>
              <a:t>webmailů</a:t>
            </a:r>
            <a:r>
              <a:rPr lang="cs-CZ" sz="2800" i="1" dirty="0"/>
              <a:t> ano</a:t>
            </a:r>
            <a:r>
              <a:rPr lang="cs-CZ" sz="28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507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3417</TotalTime>
  <Words>722</Words>
  <Application>Microsoft Office PowerPoint</Application>
  <PresentationFormat>Předvádění na obrazovce (4:3)</PresentationFormat>
  <Paragraphs>129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Lékárna</vt:lpstr>
      <vt:lpstr>Prezentace aplikace PowerPoint</vt:lpstr>
      <vt:lpstr>Elektronická pošta</vt:lpstr>
      <vt:lpstr>E-mail</vt:lpstr>
      <vt:lpstr>E-mail – struktura</vt:lpstr>
      <vt:lpstr>Hlavička – příjemce (adresát)</vt:lpstr>
      <vt:lpstr>Hlavička – předmět zprávy</vt:lpstr>
      <vt:lpstr>Úkol č. 1  Struktura zprávy – ověření </vt:lpstr>
      <vt:lpstr>Prezentace aplikace PowerPoint</vt:lpstr>
      <vt:lpstr>Úkol č. 1,Úkol č. 2 – závěr </vt:lpstr>
      <vt:lpstr>Webmail –vlastnosti </vt:lpstr>
      <vt:lpstr>Úkol č. 3  filtrování pošty</vt:lpstr>
      <vt:lpstr>Filtrování upravujeme v nastavení</vt:lpstr>
      <vt:lpstr>Pravidla</vt:lpstr>
      <vt:lpstr>Použitá literatura a internetové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Ukládání dat z internetu do počítače</dc:title>
  <dc:creator>Pchalkova</dc:creator>
  <cp:lastModifiedBy>Pchalkova Lenka 1, SŠ obchodní Ostrava</cp:lastModifiedBy>
  <cp:revision>236</cp:revision>
  <dcterms:modified xsi:type="dcterms:W3CDTF">2013-06-14T09:09:52Z</dcterms:modified>
</cp:coreProperties>
</file>