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64" r:id="rId2"/>
    <p:sldId id="256" r:id="rId3"/>
    <p:sldId id="294" r:id="rId4"/>
    <p:sldId id="291" r:id="rId5"/>
    <p:sldId id="293" r:id="rId6"/>
    <p:sldId id="279" r:id="rId7"/>
    <p:sldId id="289" r:id="rId8"/>
    <p:sldId id="288" r:id="rId9"/>
    <p:sldId id="290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37" autoAdjust="0"/>
  </p:normalViewPr>
  <p:slideViewPr>
    <p:cSldViewPr>
      <p:cViewPr>
        <p:scale>
          <a:sx n="80" d="100"/>
          <a:sy n="80" d="100"/>
        </p:scale>
        <p:origin x="-1878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6B1D7-CA9C-4AC9-8C80-A7A9869D22D5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6D5E5-7E5E-44F1-AD47-351695890DF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40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576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File:Android_home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Cloud_comput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hyperlink" Target="http://www.office-365.cz/" TargetMode="External"/><Relationship Id="rId4" Type="http://schemas.openxmlformats.org/officeDocument/2006/relationships/hyperlink" Target="http://googleapps.cz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jstudijnisvetonline.eu/" TargetMode="External"/><Relationship Id="rId2" Type="http://schemas.openxmlformats.org/officeDocument/2006/relationships/hyperlink" Target="http://www.netnews.cz/www/cz/uzitecne-nastroje/google-kalendar-dokonaly-pomocnik-pro-organizaci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tmp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svetaplikaci.tyden.cz/souhrn-aplikaci-pro-android-ktere-vam-pomohou-zorganizovat-cas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2"/>
          <p:cNvSpPr txBox="1">
            <a:spLocks/>
          </p:cNvSpPr>
          <p:nvPr/>
        </p:nvSpPr>
        <p:spPr>
          <a:xfrm>
            <a:off x="680073" y="1382228"/>
            <a:ext cx="7632848" cy="48245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Výukový materiál v rámci projektu OPVK 1.5 Peníze středním školám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projektu:		CZ.1.07/1.5.00/34.0883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projektu:		Rozvoj vzdělanosti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šablony:   		III/2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Datum vytvoření:		29.11. 2012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Autor:			Mgr. Lenka Pchálková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Určeno pro předmět:	Informační a komunikační technologie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Tematická oblast:	 	Informační zdroje, elektronická komunikace, 				komunikační a přenosové možnosti Internetu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Obor vzdělání:		Obchodník (66-41-L/01) 2. ročník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                                          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výukového materiálu:  Prezentace </a:t>
            </a:r>
            <a:r>
              <a:rPr lang="cs-CZ" sz="1400" b="1" noProof="0" dirty="0">
                <a:solidFill>
                  <a:sysClr val="windowText" lastClr="000000"/>
                </a:solidFill>
                <a:latin typeface="Century Gothic"/>
              </a:rPr>
              <a:t>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Organizace 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času a plánování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		</a:t>
            </a:r>
          </a:p>
          <a:p>
            <a:pPr algn="l"/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Popis využití: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Žák 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si prostuduje  možnosti online aplikací pro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využití organizace 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času a plánování,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vyhledá  </a:t>
            </a:r>
            <a:r>
              <a:rPr lang="cs-CZ" sz="1400" b="1" dirty="0" err="1" smtClean="0">
                <a:solidFill>
                  <a:sysClr val="windowText" lastClr="000000"/>
                </a:solidFill>
                <a:latin typeface="Century Gothic"/>
              </a:rPr>
              <a:t>Cloud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 </a:t>
            </a:r>
            <a:r>
              <a:rPr lang="cs-CZ" sz="1400" b="1" dirty="0" err="1" smtClean="0">
                <a:solidFill>
                  <a:sysClr val="windowText" lastClr="000000"/>
                </a:solidFill>
                <a:latin typeface="Century Gothic"/>
              </a:rPr>
              <a:t>computing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, Google </a:t>
            </a:r>
            <a:r>
              <a:rPr lang="cs-CZ" sz="1400" b="1" dirty="0" err="1">
                <a:solidFill>
                  <a:sysClr val="windowText" lastClr="000000"/>
                </a:solidFill>
                <a:latin typeface="Century Gothic"/>
              </a:rPr>
              <a:t>Apps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, Office 365. </a:t>
            </a:r>
            <a:endParaRPr lang="cs-CZ" sz="1400" b="1" dirty="0">
              <a:solidFill>
                <a:sysClr val="windowText" lastClr="000000"/>
              </a:solidFill>
              <a:latin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400" b="1" dirty="0">
              <a:solidFill>
                <a:sysClr val="windowText" lastClr="000000"/>
              </a:solidFill>
              <a:latin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Čas: 20 minut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cs-CZ" sz="14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16015" y="476672"/>
            <a:ext cx="359690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Y_32_INOVACE_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IKTO2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_</a:t>
            </a:r>
            <a:r>
              <a:rPr kumimoji="0" lang="cs-CZ" sz="1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11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60 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PCH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3718469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cap="none" dirty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Použitá literatura a internetové zdroje</a:t>
            </a:r>
            <a:endParaRPr lang="cs-CZ" sz="3200" b="1" cap="none" dirty="0">
              <a:latin typeface="+mn-lt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968624"/>
            <a:ext cx="8229600" cy="4340696"/>
          </a:xfrm>
        </p:spPr>
        <p:txBody>
          <a:bodyPr numCol="2">
            <a:normAutofit fontScale="55000" lnSpcReduction="20000"/>
          </a:bodyPr>
          <a:lstStyle/>
          <a:p>
            <a:r>
              <a:rPr lang="cs-CZ" dirty="0" smtClean="0"/>
              <a:t>NAVRÁTIL</a:t>
            </a:r>
            <a:r>
              <a:rPr lang="cs-CZ" dirty="0"/>
              <a:t>, Pavel. </a:t>
            </a:r>
            <a:r>
              <a:rPr lang="cs-CZ" i="1" dirty="0"/>
              <a:t>S počítačem nejen k maturitě - 1. díl</a:t>
            </a:r>
            <a:r>
              <a:rPr lang="cs-CZ" dirty="0"/>
              <a:t>. 7. vyd. Computer Media, spol. s r.o., 2009. ISBN 978-80-7402-020-9. </a:t>
            </a:r>
            <a:endParaRPr lang="cs-CZ" dirty="0" smtClean="0"/>
          </a:p>
          <a:p>
            <a:r>
              <a:rPr lang="cs-CZ" dirty="0"/>
              <a:t>NAVRÁTIL, Pavel. </a:t>
            </a:r>
            <a:r>
              <a:rPr lang="cs-CZ" i="1" dirty="0"/>
              <a:t>S počítačem nejen k maturitě</a:t>
            </a:r>
            <a:r>
              <a:rPr lang="cs-CZ" dirty="0"/>
              <a:t>. 7. vyd. Kralice na Hané: Computer Media, 2009, 176 s. ISBN 978-80-7402-021-6. </a:t>
            </a:r>
            <a:endParaRPr lang="cs-CZ" dirty="0" smtClean="0"/>
          </a:p>
          <a:p>
            <a:r>
              <a:rPr lang="cs-CZ" dirty="0"/>
              <a:t>ROUBAL, Pavel. </a:t>
            </a:r>
            <a:r>
              <a:rPr lang="cs-CZ" i="1" dirty="0"/>
              <a:t>Informatika a výpočetní technika pro střední školy: teoretická učebnice</a:t>
            </a:r>
            <a:r>
              <a:rPr lang="cs-CZ" dirty="0"/>
              <a:t>. Vyd. 1. Brno: Computer Press, 2010, 103 s. ISBN 978-80-251-3228-9. </a:t>
            </a:r>
          </a:p>
          <a:p>
            <a:r>
              <a:rPr lang="cs-CZ" dirty="0"/>
              <a:t>Kliparty viz Galerie médií </a:t>
            </a:r>
            <a:r>
              <a:rPr lang="cs-CZ" dirty="0" smtClean="0"/>
              <a:t>Microsoft PowerPoint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http://office.microsoft.com/cs-cz/images/results.aspx?qu=server&amp;ex=1#ai:MC900424792|mt:1|</a:t>
            </a:r>
            <a:br>
              <a:rPr lang="cs-CZ" dirty="0"/>
            </a:br>
            <a:r>
              <a:rPr lang="cs-CZ" dirty="0" smtClean="0"/>
              <a:t>http://office.microsoft.com/cs-cz/images/kreslene-postavicky-CM079001908.aspx?qu=d%C4%9Bti+po%C4%8D%C3%ADta%C4%8De&amp;ex=1#ai:MC900396732|mt:1,3|http://officeimg.vo.msecnd.net/en-us/images/MH900383546.jpg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http://</a:t>
            </a:r>
            <a:r>
              <a:rPr lang="cs-CZ" dirty="0" smtClean="0"/>
              <a:t>office.microsoft.com/cs-cz/images/results.aspx?qu=hled%C3%A1n%C3%AD&amp;ex=1#ai:MC900391702|mt:1|</a:t>
            </a:r>
          </a:p>
          <a:p>
            <a:r>
              <a:rPr lang="cs-CZ" dirty="0"/>
              <a:t>http://office.microsoft.com/cs-cz/images/results.aspx?qu=komunikace+po%C4%8D%C3%ADta%C4%8De&amp;ex=1#ai:MM900236346|mt:3|</a:t>
            </a:r>
            <a:endParaRPr lang="cs-CZ" dirty="0" smtClean="0"/>
          </a:p>
          <a:p>
            <a:r>
              <a:rPr lang="cs-CZ" dirty="0" smtClean="0"/>
              <a:t>http</a:t>
            </a:r>
            <a:r>
              <a:rPr lang="cs-CZ" dirty="0"/>
              <a:t>://office.microsoft.com/cs-cz/images/results.aspx?qu=kalend%C3%A1%C5%99+pl%C3%A1nov%C3%A1n%C3%AD&amp;ex=1#ai:MC900355649|</a:t>
            </a:r>
            <a:endParaRPr lang="cs-CZ" dirty="0" smtClean="0"/>
          </a:p>
          <a:p>
            <a:r>
              <a:rPr lang="cs-CZ" dirty="0"/>
              <a:t>http://office.microsoft.com/cs-cz/images/results.aspx?qu=android&amp;ex=2#ai:MC900230575</a:t>
            </a:r>
            <a:r>
              <a:rPr lang="cs-CZ" dirty="0" smtClean="0"/>
              <a:t>|</a:t>
            </a:r>
          </a:p>
          <a:p>
            <a:r>
              <a:rPr lang="cs-CZ" dirty="0"/>
              <a:t>http://office.microsoft.com/cs-cz/images/results.aspx?qu=p%C5%99em%C3%BD%C5%A1len%C3%AD&amp;ex=1#ai:MC900071192|mt:1|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ROUBAL</a:t>
            </a:r>
            <a:r>
              <a:rPr lang="cs-CZ" dirty="0"/>
              <a:t>, Pavel. </a:t>
            </a:r>
            <a:r>
              <a:rPr lang="cs-CZ" i="1" dirty="0"/>
              <a:t>Informatika a výpočetní technika pro střední školy: teoretická učebnice</a:t>
            </a:r>
            <a:r>
              <a:rPr lang="cs-CZ" dirty="0"/>
              <a:t>. Vyd. 1. Brno: Computer Press, 2010, 103 s. ISBN 978-80-251-3228-9. </a:t>
            </a:r>
            <a:endParaRPr lang="cs-CZ" dirty="0" smtClean="0"/>
          </a:p>
          <a:p>
            <a:pPr lvl="0"/>
            <a:r>
              <a:rPr lang="cs-CZ" dirty="0" smtClean="0"/>
              <a:t>Snímek č. 4 </a:t>
            </a:r>
            <a:r>
              <a:rPr lang="cs-CZ" dirty="0"/>
              <a:t>http://www.itpoint.cz/pr-clanek-it/?i=sest-prekazek-ktere-nejvice-zdrzuji-pri-praci-s-pocitacem-8102</a:t>
            </a:r>
          </a:p>
          <a:p>
            <a:r>
              <a:rPr lang="cs-CZ" dirty="0" smtClean="0"/>
              <a:t>Obrázek </a:t>
            </a:r>
            <a:r>
              <a:rPr lang="cs-CZ" dirty="0" err="1" smtClean="0"/>
              <a:t>smartfone</a:t>
            </a:r>
            <a:r>
              <a:rPr lang="cs-CZ" dirty="0" smtClean="0"/>
              <a:t> Android:</a:t>
            </a:r>
            <a:r>
              <a:rPr lang="cs-CZ" dirty="0" smtClean="0">
                <a:hlinkClick r:id="rId2"/>
              </a:rPr>
              <a:t> </a:t>
            </a:r>
            <a:r>
              <a:rPr lang="cs-CZ" dirty="0" smtClean="0"/>
              <a:t>http</a:t>
            </a:r>
            <a:r>
              <a:rPr lang="cs-CZ" dirty="0"/>
              <a:t>://upload.wikimedia.org/wikipedia/commons/a/a1/Android_home.png</a:t>
            </a:r>
          </a:p>
        </p:txBody>
      </p:sp>
    </p:spTree>
    <p:extLst>
      <p:ext uri="{BB962C8B-B14F-4D97-AF65-F5344CB8AC3E}">
        <p14:creationId xmlns:p14="http://schemas.microsoft.com/office/powerpoint/2010/main" val="8148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cs-CZ" sz="2800" b="1" dirty="0">
                <a:latin typeface="+mn-lt"/>
              </a:rPr>
              <a:t>Organizace času a plánování</a:t>
            </a: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464" y="76470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6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none" dirty="0">
                <a:latin typeface="+mn-lt"/>
              </a:rPr>
              <a:t>Organizace času a plánování</a:t>
            </a:r>
            <a:endParaRPr lang="cs-CZ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283968" y="2940548"/>
            <a:ext cx="4608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Zamyslete se, kolik času strávíte u počítače. Omezte se na běžný pracovní týden. </a:t>
            </a:r>
            <a:br>
              <a:rPr lang="cs-CZ" sz="1600" b="1" dirty="0" smtClean="0"/>
            </a:br>
            <a:r>
              <a:rPr lang="cs-CZ" sz="1600" b="1" dirty="0" smtClean="0"/>
              <a:t>Počítejte čas strávený ve škole i mimo školu.  </a:t>
            </a:r>
            <a:r>
              <a:rPr lang="cs-CZ" sz="1600" b="1" i="1" dirty="0" smtClean="0"/>
              <a:t>K zápisu poznámek použijte textový editor</a:t>
            </a:r>
            <a:r>
              <a:rPr lang="cs-CZ" sz="1600" b="1" dirty="0" smtClean="0"/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84984"/>
            <a:ext cx="3699072" cy="27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51520" y="184656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Práce na počítači je běžnou součástí vašeho života. Přístup na internet samozřejmostí</a:t>
            </a:r>
            <a:r>
              <a:rPr lang="cs-CZ" b="1" dirty="0" smtClean="0"/>
              <a:t>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119827" y="2708920"/>
            <a:ext cx="1958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Úkol č. 1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lang="cs-CZ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283968" y="4191319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chemeClr val="accent3">
                    <a:lumMod val="50000"/>
                  </a:schemeClr>
                </a:solidFill>
              </a:rPr>
              <a:t>Máte sečteno? </a:t>
            </a:r>
            <a:br>
              <a:rPr lang="cs-CZ" sz="16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sz="1600" b="1" dirty="0" smtClean="0">
                <a:solidFill>
                  <a:schemeClr val="accent1">
                    <a:lumMod val="50000"/>
                  </a:schemeClr>
                </a:solidFill>
              </a:rPr>
              <a:t>Ten</a:t>
            </a:r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, komu vyšlo víc než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</a:rPr>
              <a:t>120 hodin </a:t>
            </a:r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se zamyslí znovu</a:t>
            </a:r>
            <a:r>
              <a:rPr lang="cs-CZ" sz="1600" b="1" dirty="0" smtClean="0">
                <a:solidFill>
                  <a:schemeClr val="accent1">
                    <a:lumMod val="50000"/>
                  </a:schemeClr>
                </a:solidFill>
              </a:rPr>
              <a:t>!</a:t>
            </a:r>
            <a:endParaRPr lang="cs-CZ" sz="1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83968" y="5301208"/>
            <a:ext cx="4356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Rozmyslete si, jakou činností se zabýváte. </a:t>
            </a:r>
            <a:br>
              <a:rPr lang="cs-CZ" sz="1600" b="1" dirty="0"/>
            </a:br>
            <a:r>
              <a:rPr lang="cs-CZ" sz="1600" b="1" dirty="0"/>
              <a:t>Zapište </a:t>
            </a:r>
            <a:r>
              <a:rPr lang="cs-CZ" sz="1600" b="1" dirty="0" smtClean="0"/>
              <a:t>si, jakou </a:t>
            </a:r>
            <a:r>
              <a:rPr lang="cs-CZ" sz="1600" b="1" dirty="0"/>
              <a:t>část z celkového času vám každá činnost zabere</a:t>
            </a:r>
            <a:r>
              <a:rPr lang="cs-CZ" sz="1600" b="1" dirty="0" smtClean="0"/>
              <a:t>. </a:t>
            </a:r>
            <a:endParaRPr lang="cs-CZ" sz="1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51520" y="6237312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Hotovo? Překvapil vás výsledek? 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96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9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cap="none" dirty="0">
                <a:latin typeface="+mn-lt"/>
              </a:rPr>
              <a:t>Organizace času a plánování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19" y="1556792"/>
            <a:ext cx="864096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Vyšla vám zajímavá čísla? </a:t>
            </a:r>
            <a:endParaRPr lang="cs-CZ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1600" b="1" dirty="0" smtClean="0"/>
              <a:t>Přestavte </a:t>
            </a:r>
            <a:r>
              <a:rPr lang="cs-CZ" sz="1600" b="1" dirty="0"/>
              <a:t>si, že jste majiteli dobře zavedené firmy.  Vaši zaměstnanci ke své práci potřebují počítač a připojení na </a:t>
            </a:r>
            <a:r>
              <a:rPr lang="cs-CZ" sz="1600" b="1" dirty="0" smtClean="0"/>
              <a:t>internet. Jejich </a:t>
            </a:r>
            <a:r>
              <a:rPr lang="cs-CZ" sz="1600" b="1" dirty="0"/>
              <a:t>práce je stejně efektivní jako vaše. </a:t>
            </a:r>
          </a:p>
          <a:p>
            <a:r>
              <a:rPr lang="cs-CZ" sz="1600" b="1" dirty="0" smtClean="0"/>
              <a:t>Vyplatí se vám takový zaměstnanec?</a:t>
            </a:r>
          </a:p>
          <a:p>
            <a:endParaRPr lang="cs-CZ" sz="1600" b="1" dirty="0" smtClean="0"/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</a:rPr>
              <a:t>Kdy při  „práci“ ztrácíme zbytečně čas?</a:t>
            </a:r>
          </a:p>
          <a:p>
            <a:endParaRPr lang="cs-CZ" sz="1100" dirty="0" smtClean="0"/>
          </a:p>
          <a:p>
            <a:pPr lvl="0">
              <a:spcAft>
                <a:spcPts val="600"/>
              </a:spcAft>
            </a:pPr>
            <a:r>
              <a:rPr lang="cs-CZ" sz="1400" b="1" i="1" dirty="0" smtClean="0"/>
              <a:t>Surfováním </a:t>
            </a:r>
            <a:r>
              <a:rPr lang="cs-CZ" sz="1400" b="1" i="1" dirty="0"/>
              <a:t>na </a:t>
            </a:r>
            <a:r>
              <a:rPr lang="cs-CZ" sz="1400" b="1" i="1" dirty="0" smtClean="0"/>
              <a:t>internetu, telefonováním,  stálým připojením v </a:t>
            </a:r>
            <a:r>
              <a:rPr lang="cs-CZ" sz="1400" b="1" i="1" dirty="0"/>
              <a:t>sociální </a:t>
            </a:r>
            <a:r>
              <a:rPr lang="cs-CZ" sz="1400" b="1" i="1" dirty="0" smtClean="0"/>
              <a:t>síti, </a:t>
            </a:r>
            <a:r>
              <a:rPr lang="cs-CZ" sz="1400" b="1" i="1" dirty="0"/>
              <a:t>e-maily, prohlížení různých </a:t>
            </a:r>
            <a:r>
              <a:rPr lang="cs-CZ" sz="1400" b="1" i="1" dirty="0" smtClean="0"/>
              <a:t>videí, galerií… Neuspořádaná pracovní  </a:t>
            </a:r>
            <a:r>
              <a:rPr lang="cs-CZ" sz="1400" b="1" i="1" dirty="0"/>
              <a:t>plocha </a:t>
            </a:r>
            <a:r>
              <a:rPr lang="cs-CZ" sz="1400" b="1" i="1" dirty="0" smtClean="0"/>
              <a:t>počítače. Neustálým hledáním </a:t>
            </a:r>
            <a:r>
              <a:rPr lang="cs-CZ" sz="1400" b="1" i="1" dirty="0"/>
              <a:t>souborů, složek. P</a:t>
            </a:r>
            <a:r>
              <a:rPr lang="cs-CZ" sz="1400" b="1" i="1" dirty="0" smtClean="0"/>
              <a:t>odceňování zálohování. Nevhodnou organizací času. A podobně. </a:t>
            </a:r>
          </a:p>
          <a:p>
            <a:pPr lvl="0">
              <a:spcAft>
                <a:spcPts val="600"/>
              </a:spcAft>
            </a:pPr>
            <a:r>
              <a:rPr lang="cs-CZ" sz="1400" b="1" i="1" dirty="0" smtClean="0"/>
              <a:t>Time managementem se budete zabývat ve 3. ročníku. </a:t>
            </a:r>
            <a:endParaRPr lang="cs-CZ" sz="1600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09120"/>
            <a:ext cx="2407884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323528" y="4941168"/>
            <a:ext cx="55446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000" b="1" dirty="0"/>
              <a:t>Co nám </a:t>
            </a:r>
            <a:r>
              <a:rPr lang="cs-CZ" sz="2000" b="1" dirty="0" smtClean="0"/>
              <a:t>nabízí </a:t>
            </a:r>
            <a:r>
              <a:rPr lang="cs-CZ" sz="2000" b="1" dirty="0"/>
              <a:t>IKT?</a:t>
            </a:r>
          </a:p>
          <a:p>
            <a:pPr>
              <a:spcAft>
                <a:spcPts val="1200"/>
              </a:spcAft>
            </a:pPr>
            <a:r>
              <a:rPr lang="cs-CZ" b="1" dirty="0" smtClean="0"/>
              <a:t>Nástroje pro organizaci času, koordinaci, sdílení potřebných dat, dokumentů, prezentací, nastavování upomínek.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573" y="842417"/>
            <a:ext cx="12858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167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>
                <a:latin typeface="+mn-lt"/>
              </a:rPr>
              <a:t>Organizace času a plánování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98761" y="1916832"/>
            <a:ext cx="85895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b="1" dirty="0" smtClean="0"/>
              <a:t>Když si pořizujete počítač investujete do hardware a také do software. Software se vyvíjí a vyžaduje náročnější hardware a vy stále investujete … </a:t>
            </a:r>
          </a:p>
          <a:p>
            <a:pPr>
              <a:spcAft>
                <a:spcPts val="600"/>
              </a:spcAft>
            </a:pPr>
            <a:r>
              <a:rPr lang="cs-CZ" b="1" dirty="0" smtClean="0"/>
              <a:t>Potřebujete pracovat s kancelářskými aplikacemi z různých míst a </a:t>
            </a:r>
            <a:br>
              <a:rPr lang="cs-CZ" b="1" dirty="0" smtClean="0"/>
            </a:br>
            <a:r>
              <a:rPr lang="cs-CZ" b="1" dirty="0" smtClean="0"/>
              <a:t>na různých počítačích.</a:t>
            </a:r>
          </a:p>
          <a:p>
            <a:pPr>
              <a:spcAft>
                <a:spcPts val="600"/>
              </a:spcAft>
            </a:pPr>
            <a:r>
              <a:rPr lang="cs-CZ" b="1" dirty="0" smtClean="0"/>
              <a:t>Potřebujete domlouvat schůzky, sdílet data, plánovat …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691681" y="3676962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Řešením mohou být  </a:t>
            </a: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</a:rPr>
              <a:t>online aplikace.  </a:t>
            </a:r>
            <a:endParaRPr lang="cs-CZ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95536" y="4434060"/>
            <a:ext cx="403244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Výhody:</a:t>
            </a:r>
          </a:p>
          <a:p>
            <a:pPr>
              <a:spcAft>
                <a:spcPts val="600"/>
              </a:spcAft>
            </a:pPr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dirty="0" smtClean="0"/>
              <a:t>Nemusím instalovat a </a:t>
            </a:r>
            <a:r>
              <a:rPr lang="cs-CZ" dirty="0"/>
              <a:t>a</a:t>
            </a:r>
            <a:r>
              <a:rPr lang="cs-CZ" dirty="0" smtClean="0"/>
              <a:t>ktualizovat.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Aplikace není na mém počítači, při výměně počítače jsou pořád dostupné.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027798" y="4434060"/>
            <a:ext cx="3720665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Nevýhody:</a:t>
            </a:r>
          </a:p>
          <a:p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dirty="0"/>
              <a:t>Nutnost připojení k internetu.</a:t>
            </a:r>
          </a:p>
          <a:p>
            <a:pPr>
              <a:spcAft>
                <a:spcPts val="600"/>
              </a:spcAft>
            </a:pPr>
            <a:r>
              <a:rPr lang="cs-CZ" dirty="0"/>
              <a:t>Data uložená u poskytovatele </a:t>
            </a:r>
            <a:r>
              <a:rPr lang="cs-CZ" dirty="0" smtClean="0"/>
              <a:t>aplikace</a:t>
            </a:r>
            <a:r>
              <a:rPr lang="cs-CZ" dirty="0"/>
              <a:t> </a:t>
            </a:r>
            <a:r>
              <a:rPr lang="cs-CZ" dirty="0" smtClean="0"/>
              <a:t>se mohou ztratit, být zneužita.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172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5148064" y="4660686"/>
            <a:ext cx="2996336" cy="1281043"/>
          </a:xfrm>
          <a:prstGeom prst="rect">
            <a:avLst/>
          </a:prstGeom>
          <a:noFill/>
        </p:spPr>
        <p:txBody>
          <a:bodyPr wrap="square" rtlCol="0" anchor="t" anchorCtr="0">
            <a:normAutofit/>
          </a:bodyPr>
          <a:lstStyle/>
          <a:p>
            <a:r>
              <a:rPr lang="cs-CZ" b="1" i="1" dirty="0"/>
              <a:t>Řešení:</a:t>
            </a:r>
          </a:p>
          <a:p>
            <a:r>
              <a:rPr lang="cs-CZ" b="1" i="1" dirty="0" err="1">
                <a:hlinkClick r:id="rId3"/>
              </a:rPr>
              <a:t>Cloud</a:t>
            </a:r>
            <a:r>
              <a:rPr lang="cs-CZ" b="1" i="1" dirty="0">
                <a:hlinkClick r:id="rId3"/>
              </a:rPr>
              <a:t> </a:t>
            </a:r>
            <a:r>
              <a:rPr lang="cs-CZ" b="1" i="1" dirty="0" err="1" smtClean="0">
                <a:hlinkClick r:id="rId3"/>
              </a:rPr>
              <a:t>computing</a:t>
            </a:r>
            <a:endParaRPr lang="cs-CZ" b="1" i="1" dirty="0" smtClean="0"/>
          </a:p>
          <a:p>
            <a:r>
              <a:rPr lang="cs-CZ" b="1" i="1" dirty="0" smtClean="0">
                <a:hlinkClick r:id="rId4"/>
              </a:rPr>
              <a:t>http</a:t>
            </a:r>
            <a:r>
              <a:rPr lang="cs-CZ" b="1" i="1" dirty="0">
                <a:hlinkClick r:id="rId4"/>
              </a:rPr>
              <a:t>://googleapps.cz</a:t>
            </a:r>
            <a:r>
              <a:rPr lang="cs-CZ" b="1" i="1" dirty="0"/>
              <a:t> </a:t>
            </a:r>
            <a:endParaRPr lang="cs-CZ" b="1" i="1" dirty="0" smtClean="0"/>
          </a:p>
          <a:p>
            <a:r>
              <a:rPr lang="cs-CZ" b="1" i="1" dirty="0" smtClean="0">
                <a:hlinkClick r:id="rId5"/>
              </a:rPr>
              <a:t>http</a:t>
            </a:r>
            <a:r>
              <a:rPr lang="cs-CZ" b="1" i="1" dirty="0">
                <a:hlinkClick r:id="rId5"/>
              </a:rPr>
              <a:t>://www.office-365.cz</a:t>
            </a:r>
            <a:r>
              <a:rPr lang="cs-CZ" b="1" i="1" dirty="0"/>
              <a:t>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407988"/>
            <a:ext cx="8261350" cy="1039812"/>
          </a:xfrm>
        </p:spPr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Online aplikace</a:t>
            </a:r>
            <a:endParaRPr lang="cs-CZ" b="1" cap="none" dirty="0"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988840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V souvislosti s online aplikacemi se objevil pojem 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Cloud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computing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cs-CZ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Úkol 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č.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b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b="1" dirty="0" smtClean="0"/>
              <a:t>Vyhledejte </a:t>
            </a:r>
            <a:r>
              <a:rPr lang="cs-CZ" b="1" dirty="0"/>
              <a:t>význam pojmu </a:t>
            </a:r>
            <a:r>
              <a:rPr lang="cs-CZ" b="1" i="1" dirty="0" err="1"/>
              <a:t>Cloud</a:t>
            </a:r>
            <a:r>
              <a:rPr lang="cs-CZ" b="1" i="1" dirty="0"/>
              <a:t> </a:t>
            </a:r>
            <a:r>
              <a:rPr lang="cs-CZ" b="1" i="1" dirty="0" err="1"/>
              <a:t>computing</a:t>
            </a:r>
            <a:r>
              <a:rPr lang="cs-CZ" b="1" i="1" dirty="0"/>
              <a:t>.  </a:t>
            </a:r>
            <a:br>
              <a:rPr lang="cs-CZ" b="1" i="1" dirty="0"/>
            </a:br>
            <a:r>
              <a:rPr lang="cs-CZ" b="1" dirty="0" smtClean="0"/>
              <a:t>Zjistěte, </a:t>
            </a:r>
            <a:r>
              <a:rPr lang="cs-CZ" b="1" dirty="0"/>
              <a:t>co je a k čemu slouží </a:t>
            </a:r>
            <a:r>
              <a:rPr lang="cs-CZ" b="1" i="1" dirty="0"/>
              <a:t>Google </a:t>
            </a:r>
            <a:r>
              <a:rPr lang="cs-CZ" b="1" i="1" dirty="0" err="1"/>
              <a:t>Apps</a:t>
            </a:r>
            <a:r>
              <a:rPr lang="cs-CZ" b="1" i="1" dirty="0"/>
              <a:t> </a:t>
            </a:r>
            <a:r>
              <a:rPr lang="cs-CZ" b="1" dirty="0"/>
              <a:t>a</a:t>
            </a:r>
            <a:r>
              <a:rPr lang="cs-CZ" b="1" i="1" dirty="0"/>
              <a:t>  Office 365</a:t>
            </a:r>
            <a:r>
              <a:rPr lang="cs-CZ" b="1" i="1" dirty="0" smtClean="0"/>
              <a:t>.</a:t>
            </a:r>
            <a:endParaRPr lang="cs-CZ" dirty="0"/>
          </a:p>
        </p:txBody>
      </p:sp>
      <p:sp>
        <p:nvSpPr>
          <p:cNvPr id="6" name="Mrak 5"/>
          <p:cNvSpPr/>
          <p:nvPr/>
        </p:nvSpPr>
        <p:spPr>
          <a:xfrm>
            <a:off x="3851920" y="4365104"/>
            <a:ext cx="4320480" cy="2088232"/>
          </a:xfrm>
          <a:prstGeom prst="cloud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ln w="28575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  <a:alpha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Ř</a:t>
            </a:r>
            <a:r>
              <a:rPr lang="cs-CZ" sz="5400" b="1" dirty="0" smtClean="0">
                <a:ln w="28575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  <a:alpha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/>
              </a:rPr>
              <a:t></a:t>
            </a:r>
            <a:endParaRPr lang="cs-CZ" b="1" dirty="0">
              <a:ln w="28575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  <a:alpha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112153"/>
            <a:ext cx="1368152" cy="133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57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Organizace času a plánování</a:t>
            </a:r>
            <a:endParaRPr lang="cs-CZ" b="1" cap="none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02893" y="1844824"/>
            <a:ext cx="8589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9513" y="2054661"/>
            <a:ext cx="89644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Organizace času </a:t>
            </a:r>
            <a:r>
              <a:rPr lang="cs-CZ" b="1" dirty="0" smtClean="0"/>
              <a:t>byla vždy důležitá jak pro jednotlivce, tak pro firmy. </a:t>
            </a:r>
          </a:p>
          <a:p>
            <a:r>
              <a:rPr lang="cs-CZ" b="1" dirty="0" smtClean="0"/>
              <a:t>Ve </a:t>
            </a:r>
            <a:r>
              <a:rPr lang="cs-CZ" b="1" dirty="0"/>
              <a:t>firemní </a:t>
            </a:r>
            <a:r>
              <a:rPr lang="cs-CZ" b="1" dirty="0" smtClean="0"/>
              <a:t>praxi (tedy i ve škole) </a:t>
            </a:r>
            <a:r>
              <a:rPr lang="cs-CZ" b="1" dirty="0"/>
              <a:t>je organizování, koordinování a sdílení </a:t>
            </a:r>
            <a:r>
              <a:rPr lang="cs-CZ" b="1" dirty="0" smtClean="0"/>
              <a:t>běžné. </a:t>
            </a:r>
          </a:p>
          <a:p>
            <a:endParaRPr lang="cs-CZ" b="1" dirty="0" smtClean="0"/>
          </a:p>
          <a:p>
            <a:r>
              <a:rPr lang="cs-CZ" b="1" dirty="0" smtClean="0"/>
              <a:t>Pro velké firmy je řešením např. MS Outlook s MS Exchange. Finančně náročné.</a:t>
            </a:r>
          </a:p>
          <a:p>
            <a:endParaRPr lang="cs-CZ" dirty="0" smtClean="0"/>
          </a:p>
          <a:p>
            <a:endParaRPr lang="cs-CZ" b="1" dirty="0" smtClean="0"/>
          </a:p>
          <a:p>
            <a:r>
              <a:rPr lang="cs-CZ" b="1" dirty="0" smtClean="0"/>
              <a:t>Google nabízí  </a:t>
            </a:r>
            <a:r>
              <a:rPr lang="cs-CZ" b="1" dirty="0"/>
              <a:t>řešení </a:t>
            </a:r>
            <a:r>
              <a:rPr lang="cs-CZ" b="1" dirty="0" smtClean="0"/>
              <a:t> </a:t>
            </a:r>
            <a:r>
              <a:rPr lang="cs-CZ" b="1" dirty="0" smtClean="0">
                <a:hlinkClick r:id="rId2"/>
              </a:rPr>
              <a:t>Google </a:t>
            </a:r>
            <a:r>
              <a:rPr lang="cs-CZ" b="1" dirty="0">
                <a:hlinkClick r:id="rId2"/>
              </a:rPr>
              <a:t>Kalendář</a:t>
            </a:r>
            <a:r>
              <a:rPr lang="cs-CZ" b="1" dirty="0"/>
              <a:t> </a:t>
            </a:r>
            <a:r>
              <a:rPr lang="cs-CZ" b="1" dirty="0" smtClean="0"/>
              <a:t>, bezplatnou webovou aplikaci </a:t>
            </a:r>
            <a:br>
              <a:rPr lang="cs-CZ" b="1" dirty="0" smtClean="0"/>
            </a:br>
            <a:r>
              <a:rPr lang="cs-CZ" b="1" dirty="0" smtClean="0"/>
              <a:t>pro </a:t>
            </a:r>
            <a:r>
              <a:rPr lang="cs-CZ" b="1" dirty="0"/>
              <a:t>organizaci </a:t>
            </a:r>
            <a:r>
              <a:rPr lang="cs-CZ" b="1" dirty="0" smtClean="0"/>
              <a:t>času. Aplikace je v češtině.</a:t>
            </a:r>
          </a:p>
          <a:p>
            <a:endParaRPr lang="cs-CZ" b="1" dirty="0"/>
          </a:p>
          <a:p>
            <a:endParaRPr lang="cs-CZ" i="1" dirty="0"/>
          </a:p>
          <a:p>
            <a:endParaRPr lang="cs-CZ" b="1" dirty="0" smtClean="0"/>
          </a:p>
          <a:p>
            <a:r>
              <a:rPr lang="cs-CZ" b="1" dirty="0" smtClean="0"/>
              <a:t>Zajímavé materiály najdete na stránkách projektu </a:t>
            </a:r>
            <a:br>
              <a:rPr lang="cs-CZ" b="1" dirty="0" smtClean="0"/>
            </a:br>
            <a:r>
              <a:rPr lang="cs-CZ" b="1" dirty="0" smtClean="0"/>
              <a:t>Můj studijní svět online.</a:t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b="1" dirty="0" smtClean="0">
                <a:hlinkClick r:id="rId3"/>
              </a:rPr>
              <a:t>http</a:t>
            </a:r>
            <a:r>
              <a:rPr lang="cs-CZ" b="1" dirty="0">
                <a:hlinkClick r:id="rId3"/>
              </a:rPr>
              <a:t>://www.mujstudijnisvetonline.eu</a:t>
            </a:r>
            <a:r>
              <a:rPr lang="cs-CZ" b="1" dirty="0" smtClean="0">
                <a:hlinkClick r:id="rId3"/>
              </a:rPr>
              <a:t>/</a:t>
            </a:r>
            <a:r>
              <a:rPr lang="cs-CZ" b="1" dirty="0" smtClean="0"/>
              <a:t> </a:t>
            </a:r>
          </a:p>
          <a:p>
            <a:endParaRPr lang="cs-CZ" b="1" dirty="0"/>
          </a:p>
        </p:txBody>
      </p:sp>
      <p:pic>
        <p:nvPicPr>
          <p:cNvPr id="1026" name="Picture 2" descr="digitální diá&amp;rcaron;e,emoce,mra&amp;ccaron;it se,obchody,osoby,plánovací kalendá&amp;rcaron;e,plánování,podnikatelky,psaní,stres,&amp;zcaron;en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509120"/>
            <a:ext cx="1692000" cy="16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 descr="Výřez obrazovky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0" t="5995" r="29924" b="35456"/>
          <a:stretch/>
        </p:blipFill>
        <p:spPr>
          <a:xfrm>
            <a:off x="683568" y="4499164"/>
            <a:ext cx="5332021" cy="3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01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>
                <a:latin typeface="+mn-lt"/>
              </a:rPr>
              <a:t>Organizace času a </a:t>
            </a:r>
            <a:r>
              <a:rPr lang="cs-CZ" b="1" cap="none" dirty="0" smtClean="0">
                <a:latin typeface="+mn-lt"/>
              </a:rPr>
              <a:t>plánování</a:t>
            </a:r>
            <a:endParaRPr lang="cs-CZ" b="1" cap="none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1720840"/>
            <a:ext cx="53660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Zajímavým řešením jsou chytré telefony.</a:t>
            </a:r>
          </a:p>
          <a:p>
            <a:endParaRPr lang="cs-CZ" b="1" dirty="0" smtClean="0"/>
          </a:p>
          <a:p>
            <a:r>
              <a:rPr lang="cs-CZ" b="1" dirty="0"/>
              <a:t>Jako příklad si můžeme uvést </a:t>
            </a:r>
            <a:r>
              <a:rPr lang="cs-CZ" b="1" dirty="0" err="1"/>
              <a:t>smartphone</a:t>
            </a:r>
            <a:r>
              <a:rPr lang="cs-CZ" b="1" dirty="0"/>
              <a:t> (chytrý telefon) s operačním systémem Google </a:t>
            </a:r>
            <a:r>
              <a:rPr lang="cs-CZ" b="1" dirty="0" smtClean="0"/>
              <a:t>Android.</a:t>
            </a:r>
          </a:p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Souhrn aplikací na Android pro organizaci </a:t>
            </a:r>
            <a:r>
              <a:rPr lang="cs-CZ" b="1" dirty="0" smtClean="0"/>
              <a:t>času můžete objevit na </a:t>
            </a:r>
            <a:r>
              <a:rPr lang="cs-CZ" b="1" dirty="0"/>
              <a:t>stránkách  </a:t>
            </a:r>
            <a:r>
              <a:rPr lang="cs-CZ" b="1" dirty="0" smtClean="0"/>
              <a:t>svetaplikaci.tyden.cz.</a:t>
            </a:r>
          </a:p>
          <a:p>
            <a:endParaRPr lang="cs-CZ" b="1" dirty="0"/>
          </a:p>
          <a:p>
            <a:endParaRPr lang="cs-CZ" b="1" dirty="0" smtClean="0"/>
          </a:p>
          <a:p>
            <a:r>
              <a:rPr lang="cs-CZ" b="1" dirty="0" smtClean="0"/>
              <a:t>Android vás přenese </a:t>
            </a:r>
            <a:br>
              <a:rPr lang="cs-CZ" b="1" dirty="0" smtClean="0"/>
            </a:br>
            <a:r>
              <a:rPr lang="cs-CZ" b="1" dirty="0" smtClean="0"/>
              <a:t>na stránky, stačí kliknout.</a:t>
            </a:r>
            <a:br>
              <a:rPr lang="cs-CZ" b="1" dirty="0" smtClean="0"/>
            </a:br>
            <a:endParaRPr lang="cs-CZ" b="1" dirty="0" smtClean="0"/>
          </a:p>
          <a:p>
            <a:endParaRPr lang="cs-CZ" b="1" dirty="0"/>
          </a:p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cs-CZ" dirty="0"/>
          </a:p>
        </p:txBody>
      </p:sp>
      <p:pic>
        <p:nvPicPr>
          <p:cNvPr id="1026" name="Picture 2" descr="http://upload.wikimedia.org/wikipedia/commons/a/a1/Android_hom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72816"/>
            <a:ext cx="2597435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617" y="4509120"/>
            <a:ext cx="2419947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66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A na závěr „Žrouti času“</a:t>
            </a:r>
            <a:endParaRPr lang="cs-CZ" b="1" cap="none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1700808"/>
            <a:ext cx="856895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cs-CZ" sz="1600" dirty="0" smtClean="0"/>
              <a:t>Převzato ze stránek:</a:t>
            </a:r>
          </a:p>
          <a:p>
            <a:pPr lvl="0">
              <a:spcAft>
                <a:spcPts val="600"/>
              </a:spcAft>
            </a:pPr>
            <a:r>
              <a:rPr lang="cs-CZ" sz="1600" dirty="0" smtClean="0"/>
              <a:t>http</a:t>
            </a:r>
            <a:r>
              <a:rPr lang="cs-CZ" sz="1600" dirty="0"/>
              <a:t>://byznys.ihned.cz/zpravodajstvi-cesko/c1-55308150-zneuzivani-pracovniho-casu-kazdy-den-zamestnanec-stravi-51-minut-na-internetu</a:t>
            </a:r>
            <a:endParaRPr lang="cs-CZ" sz="1600" dirty="0" smtClean="0"/>
          </a:p>
          <a:p>
            <a:r>
              <a:rPr lang="cs-CZ" sz="1600" b="1" dirty="0"/>
              <a:t>88 minut</a:t>
            </a:r>
            <a:endParaRPr lang="cs-CZ" sz="1600" dirty="0"/>
          </a:p>
          <a:p>
            <a:r>
              <a:rPr lang="cs-CZ" sz="1600" dirty="0"/>
              <a:t>tolik času stráví zaměstnanci v pátek na internetu soukromými aktivitami </a:t>
            </a:r>
          </a:p>
          <a:p>
            <a:r>
              <a:rPr lang="cs-CZ" sz="1600" b="1" dirty="0"/>
              <a:t>51 minut</a:t>
            </a:r>
            <a:endParaRPr lang="cs-CZ" sz="1600" dirty="0"/>
          </a:p>
          <a:p>
            <a:r>
              <a:rPr lang="cs-CZ" sz="1600" dirty="0"/>
              <a:t>stráví v průměru zaměstnanci denně mimopracovními aktivitami</a:t>
            </a:r>
          </a:p>
          <a:p>
            <a:r>
              <a:rPr lang="cs-CZ" sz="1600" b="1" dirty="0"/>
              <a:t>32,5 minuty</a:t>
            </a:r>
            <a:endParaRPr lang="cs-CZ" sz="1600" dirty="0"/>
          </a:p>
          <a:p>
            <a:r>
              <a:rPr lang="cs-CZ" sz="1600" dirty="0"/>
              <a:t>nejvíce práce na počítači uděláme mezi 11.00 a 12.00</a:t>
            </a:r>
          </a:p>
          <a:p>
            <a:r>
              <a:rPr lang="cs-CZ" sz="1600" b="1" dirty="0"/>
              <a:t>13 minut</a:t>
            </a:r>
            <a:endParaRPr lang="cs-CZ" sz="1600" dirty="0"/>
          </a:p>
          <a:p>
            <a:r>
              <a:rPr lang="cs-CZ" sz="1600" dirty="0"/>
              <a:t>z práce odkrojí mimopracovní činnost na internetu mezi 13.00 a 14.00</a:t>
            </a:r>
          </a:p>
          <a:p>
            <a:pPr lvl="0">
              <a:spcAft>
                <a:spcPts val="600"/>
              </a:spcAft>
            </a:pPr>
            <a:endParaRPr lang="cs-CZ" sz="16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915816" y="5229200"/>
            <a:ext cx="59766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Mezi žrouty času někteří zařazují i </a:t>
            </a:r>
            <a:r>
              <a:rPr lang="cs-CZ" b="1" dirty="0" err="1" smtClean="0"/>
              <a:t>Facebook</a:t>
            </a:r>
            <a:r>
              <a:rPr lang="cs-CZ" b="1" dirty="0" smtClean="0"/>
              <a:t>. </a:t>
            </a:r>
          </a:p>
          <a:p>
            <a:r>
              <a:rPr lang="cs-CZ" b="1" dirty="0" smtClean="0"/>
              <a:t>Ale z pohledu poučeného uživatele  je to zajímavý nástroj pro komunikaci, ale i plánování a organizaci času, sdílení dat…</a:t>
            </a: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… a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váš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názor?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179512" y="5013176"/>
            <a:ext cx="87129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229360"/>
            <a:ext cx="1925134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12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5257</TotalTime>
  <Words>568</Words>
  <Application>Microsoft Office PowerPoint</Application>
  <PresentationFormat>Předvádění na obrazovce (4:3)</PresentationFormat>
  <Paragraphs>102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Lékárna</vt:lpstr>
      <vt:lpstr>Prezentace aplikace PowerPoint</vt:lpstr>
      <vt:lpstr>Organizace času a plánování</vt:lpstr>
      <vt:lpstr>Organizace času a plánování</vt:lpstr>
      <vt:lpstr>Organizace času a plánování</vt:lpstr>
      <vt:lpstr>Organizace času a plánování</vt:lpstr>
      <vt:lpstr>Online aplikace</vt:lpstr>
      <vt:lpstr>Organizace času a plánování</vt:lpstr>
      <vt:lpstr>Organizace času a plánování</vt:lpstr>
      <vt:lpstr>A na závěr „Žrouti času“</vt:lpstr>
      <vt:lpstr>Použitá literatura a internetové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Ukládání dat z internetu do počítače</dc:title>
  <dc:creator>Pchalkova Lenka 1, SŠ obchodní Ostrava</dc:creator>
  <cp:lastModifiedBy>Pchalkova Lenka 1, SŠ obchodní Ostrava</cp:lastModifiedBy>
  <cp:revision>323</cp:revision>
  <dcterms:modified xsi:type="dcterms:W3CDTF">2013-06-14T09:10:49Z</dcterms:modified>
</cp:coreProperties>
</file>