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4" r:id="rId2"/>
    <p:sldId id="256" r:id="rId3"/>
    <p:sldId id="304" r:id="rId4"/>
    <p:sldId id="291" r:id="rId5"/>
    <p:sldId id="305" r:id="rId6"/>
    <p:sldId id="306" r:id="rId7"/>
    <p:sldId id="307" r:id="rId8"/>
    <p:sldId id="303" r:id="rId9"/>
    <p:sldId id="297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37" autoAdjust="0"/>
  </p:normalViewPr>
  <p:slideViewPr>
    <p:cSldViewPr>
      <p:cViewPr>
        <p:scale>
          <a:sx n="80" d="100"/>
          <a:sy n="80" d="100"/>
        </p:scale>
        <p:origin x="-1878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6B1D7-CA9C-4AC9-8C80-A7A9869D22D5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D5E5-7E5E-44F1-AD47-351695890D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40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Nativní klient- klient</a:t>
            </a:r>
            <a:r>
              <a:rPr lang="cs-CZ" baseline="0" dirty="0" smtClean="0"/>
              <a:t> umístěný v PC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35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cs-cz/images/results.aspx?qu=videokonference&amp;ex=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cb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ceskatelevize.cz/ct24/domaci/171669-policie-vyslechla-poprve-v-historii-svedka-online/" TargetMode="External"/><Relationship Id="rId4" Type="http://schemas.openxmlformats.org/officeDocument/2006/relationships/hyperlink" Target="http://www.skcb.cz/clanek.asp?id=Petr-Benat-bude-historicky-prvnim-hostem-online-videokonference-s-fanousky-5359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2.ss-ostrava.cz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	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6</a:t>
            </a: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.12. 2012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výukového materiálu:  Prezentace </a:t>
            </a:r>
            <a:r>
              <a:rPr lang="cs-CZ" sz="1400" b="1" noProof="0" dirty="0">
                <a:solidFill>
                  <a:sysClr val="windowText" lastClr="000000"/>
                </a:solidFill>
                <a:latin typeface="Century Gothic"/>
              </a:rPr>
              <a:t>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Komunikace v reálném čase</a:t>
            </a: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	</a:t>
            </a:r>
          </a:p>
          <a:p>
            <a:pPr algn="l"/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Popis využití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:</a:t>
            </a:r>
            <a:r>
              <a:rPr lang="cs-CZ" sz="1400" i="1" dirty="0"/>
              <a:t>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ŽÁK SI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UPŘESNÍ Pojmy CHAT, INSTANT MESSANGING, 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chat, messenger, videokonference,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telefonie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(UKÁZKY).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Na snímku č. 9 je žákům umožněn časově omezený přístup do testu elektronická pošta (není součástí ověřování, vytvořen autorkou před vznikem tohoto projektu)</a:t>
            </a:r>
          </a:p>
          <a:p>
            <a:pPr algn="l"/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algn="l"/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Čas: 20 minut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04664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12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60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sz="3200" b="1" cap="none" dirty="0">
              <a:latin typeface="+mn-lt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68624"/>
            <a:ext cx="8229600" cy="4340696"/>
          </a:xfrm>
        </p:spPr>
        <p:txBody>
          <a:bodyPr numCol="2">
            <a:normAutofit fontScale="40000" lnSpcReduction="20000"/>
          </a:bodyPr>
          <a:lstStyle/>
          <a:p>
            <a:r>
              <a:rPr lang="cs-CZ" dirty="0" smtClean="0"/>
              <a:t>NAVRÁTIL</a:t>
            </a:r>
            <a:r>
              <a:rPr lang="cs-CZ" dirty="0"/>
              <a:t>, Pavel. </a:t>
            </a:r>
            <a:r>
              <a:rPr lang="cs-CZ" i="1" dirty="0"/>
              <a:t>S počítačem nejen k maturitě - 1. díl</a:t>
            </a:r>
            <a:r>
              <a:rPr lang="cs-CZ" dirty="0"/>
              <a:t>. 7. vyd. Computer Media, spol. s r.o., 2009. ISBN 978-80-7402-020-9. </a:t>
            </a:r>
            <a:endParaRPr lang="cs-CZ" dirty="0" smtClean="0"/>
          </a:p>
          <a:p>
            <a:r>
              <a:rPr lang="cs-CZ" dirty="0"/>
              <a:t>NAVRÁTIL, Pavel. </a:t>
            </a:r>
            <a:r>
              <a:rPr lang="cs-CZ" i="1" dirty="0"/>
              <a:t>S počítačem nejen k maturitě</a:t>
            </a:r>
            <a:r>
              <a:rPr lang="cs-CZ" dirty="0"/>
              <a:t>. 7. vyd. Kralice na Hané: Computer Media, 2009, 176 s. ISBN 978-80-7402-021-6. </a:t>
            </a:r>
            <a:endParaRPr lang="cs-CZ" dirty="0" smtClean="0"/>
          </a:p>
          <a:p>
            <a:r>
              <a:rPr lang="cs-CZ" dirty="0"/>
              <a:t>ROUBAL,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</a:p>
          <a:p>
            <a:r>
              <a:rPr lang="cs-CZ" dirty="0"/>
              <a:t>Kliparty viz Galerie médií </a:t>
            </a:r>
            <a:r>
              <a:rPr lang="cs-CZ" dirty="0" smtClean="0"/>
              <a:t>Microsoft PowerPoint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http://office.microsoft.com/cs-cz/images/results.aspx?qu=server&amp;ex=1#ai:MC900424792|mt:1|</a:t>
            </a:r>
            <a:br>
              <a:rPr lang="cs-CZ" dirty="0"/>
            </a:br>
            <a:r>
              <a:rPr lang="cs-CZ" dirty="0" smtClean="0"/>
              <a:t>http://office.microsoft.com/cs-cz/images/kreslene-postavicky-CM079001908.aspx?qu=d%C4%9Bti+po%C4%8D%C3%ADta%C4%8De&amp;ex=1#ai:MC900396732|mt:1,3|http://officeimg.vo.msecnd.net/en-us/images/MH900383546.jpg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http://</a:t>
            </a:r>
            <a:r>
              <a:rPr lang="cs-CZ" dirty="0" smtClean="0"/>
              <a:t>office.microsoft.com/cs-cz/images/results.aspx?qu=hled%C3%A1n%C3%AD&amp;ex=1#ai:MC900391702|mt:1|</a:t>
            </a:r>
          </a:p>
          <a:p>
            <a:r>
              <a:rPr lang="cs-CZ" dirty="0"/>
              <a:t>http://office.microsoft.com/cs-cz/images/results.aspx?qu=komunikace+po%C4%8D%C3%ADta%C4%8De&amp;ex=1#ai:MM900236346|mt:3|</a:t>
            </a:r>
            <a:endParaRPr lang="cs-CZ" dirty="0" smtClean="0"/>
          </a:p>
          <a:p>
            <a:r>
              <a:rPr lang="cs-CZ" dirty="0" smtClean="0"/>
              <a:t>http</a:t>
            </a:r>
            <a:r>
              <a:rPr lang="cs-CZ" dirty="0"/>
              <a:t>://office.microsoft.com/cs-cz/images/results.aspx?qu=kalend%C3%A1%C5%99+pl%C3%A1nov%C3%A1n%C3%AD&amp;ex=1#ai:MC900355649|</a:t>
            </a:r>
            <a:endParaRPr lang="cs-CZ" dirty="0" smtClean="0"/>
          </a:p>
          <a:p>
            <a:r>
              <a:rPr lang="cs-CZ" dirty="0"/>
              <a:t>http://office.microsoft.com/cs-cz/images/results.aspx?qu=android&amp;ex=2#ai:MC900230575</a:t>
            </a:r>
            <a:r>
              <a:rPr lang="cs-CZ" dirty="0" smtClean="0"/>
              <a:t>|</a:t>
            </a:r>
          </a:p>
          <a:p>
            <a:r>
              <a:rPr lang="cs-CZ" dirty="0"/>
              <a:t>http://office.microsoft.com/cs-cz/images/results.aspx?qu=p%C5%99em%C3%BD%C5%A1len%C3%AD&amp;ex=1#ai:MC900071192|mt:1</a:t>
            </a:r>
            <a:r>
              <a:rPr lang="cs-CZ" dirty="0" smtClean="0"/>
              <a:t>|</a:t>
            </a:r>
          </a:p>
          <a:p>
            <a:r>
              <a:rPr lang="cs-CZ" dirty="0">
                <a:hlinkClick r:id="rId2"/>
              </a:rPr>
              <a:t>http://office.microsoft.com/cs-cz/images/results.aspx?qu=videokonference&amp;ex=2#ai:MC900343457</a:t>
            </a:r>
            <a:r>
              <a:rPr lang="cs-CZ" dirty="0" smtClean="0">
                <a:hlinkClick r:id="rId2"/>
              </a:rPr>
              <a:t>|</a:t>
            </a:r>
            <a:endParaRPr lang="cs-CZ" dirty="0" smtClean="0"/>
          </a:p>
          <a:p>
            <a:r>
              <a:rPr lang="cs-CZ" dirty="0"/>
              <a:t>http://office.microsoft.com/cs-cz/images/results.aspx?qu=chat&amp;ex=1#ai:MM900286774|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ROUBAL</a:t>
            </a:r>
            <a:r>
              <a:rPr lang="cs-CZ" dirty="0"/>
              <a:t>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  <a:endParaRPr lang="cs-CZ" dirty="0" smtClean="0"/>
          </a:p>
          <a:p>
            <a:pPr lvl="0"/>
            <a:r>
              <a:rPr lang="cs-CZ" dirty="0" smtClean="0"/>
              <a:t>Snímek č. 4 </a:t>
            </a:r>
            <a:r>
              <a:rPr lang="cs-CZ" dirty="0"/>
              <a:t>http://www.itpoint.cz/pr-clanek-it/?i=sest-prekazek-ktere-nejvice-zdrzuji-pri-praci-s-pocitacem-8102</a:t>
            </a:r>
          </a:p>
          <a:p>
            <a:r>
              <a:rPr lang="cs-CZ" dirty="0" smtClean="0"/>
              <a:t>MACICH ML., Jiří. Téma: od zrodu prostého textového chatování po </a:t>
            </a:r>
            <a:r>
              <a:rPr lang="cs-CZ" dirty="0" err="1" smtClean="0"/>
              <a:t>FullHD</a:t>
            </a:r>
            <a:r>
              <a:rPr lang="cs-CZ" dirty="0" smtClean="0"/>
              <a:t> video (1. díl). </a:t>
            </a:r>
            <a:r>
              <a:rPr lang="cs-CZ" i="1" dirty="0" smtClean="0"/>
              <a:t>Téma: od zrodu prostého textového chatování po </a:t>
            </a:r>
            <a:r>
              <a:rPr lang="cs-CZ" i="1" dirty="0" err="1" smtClean="0"/>
              <a:t>FullHD</a:t>
            </a:r>
            <a:r>
              <a:rPr lang="cs-CZ" i="1" dirty="0" smtClean="0"/>
              <a:t> video (1. díl)</a:t>
            </a:r>
            <a:r>
              <a:rPr lang="cs-CZ" dirty="0" smtClean="0"/>
              <a:t> [online]. 2012 [cit. 2012-12-05]. Dostupné z: http://extrawindows.cnews.cz/tema-od-zrodu-prosteho-textoveho-chatovani-po-fullhd-video-1-dil </a:t>
            </a:r>
          </a:p>
          <a:p>
            <a:r>
              <a:rPr lang="cs-CZ" dirty="0"/>
              <a:t>MACICH ML., Jiří. Téma: od zrodu prostého textového chatování po </a:t>
            </a:r>
            <a:r>
              <a:rPr lang="cs-CZ" dirty="0" err="1"/>
              <a:t>FullHD</a:t>
            </a:r>
            <a:r>
              <a:rPr lang="cs-CZ" dirty="0"/>
              <a:t> video (1. díl): Téma: od zrodu prostého textového chatování po </a:t>
            </a:r>
            <a:r>
              <a:rPr lang="cs-CZ" dirty="0" err="1"/>
              <a:t>FullHD</a:t>
            </a:r>
            <a:r>
              <a:rPr lang="cs-CZ" dirty="0"/>
              <a:t> video (1. díl). In: </a:t>
            </a:r>
            <a:r>
              <a:rPr lang="cs-CZ" i="1" dirty="0"/>
              <a:t>Téma: od zrodu prostého textovtema-od-zrodu-prosteho-textoveho-chatovani-po-fullhd-video-1-dil</a:t>
            </a:r>
            <a:r>
              <a:rPr lang="cs-CZ" dirty="0"/>
              <a:t> [online]. 9.4.2012. 2012 [cit. 2012-12-07]. Dostupné z: http://extrawindows.cnews.cz/tema-od-zrodu-prosteho-textoveho-chatovani-po-fullhd-video-1-dil </a:t>
            </a:r>
            <a:endParaRPr lang="cs-CZ" b="1" dirty="0" smtClean="0"/>
          </a:p>
          <a:p>
            <a:r>
              <a:rPr lang="cs-CZ" dirty="0"/>
              <a:t>Instant </a:t>
            </a:r>
            <a:r>
              <a:rPr lang="cs-CZ" dirty="0" err="1"/>
              <a:t>messaging</a:t>
            </a:r>
            <a:r>
              <a:rPr lang="cs-CZ" dirty="0"/>
              <a:t> - Wikipedie: Instant </a:t>
            </a:r>
            <a:r>
              <a:rPr lang="cs-CZ" dirty="0" err="1"/>
              <a:t>messaging</a:t>
            </a:r>
            <a:r>
              <a:rPr lang="cs-CZ" dirty="0"/>
              <a:t>. In: </a:t>
            </a:r>
            <a:r>
              <a:rPr lang="cs-CZ" i="1" dirty="0"/>
              <a:t>Wikipedia: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 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 [cit. 2012-12-04]. Dostupné z: http://cs.wikipedia.org/wiki/Instant_messaging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148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Chat, messenger, internetová videokonference</a:t>
            </a:r>
            <a:endParaRPr lang="cs-CZ" sz="1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cs-CZ" sz="2800" b="1" dirty="0" smtClean="0">
                <a:latin typeface="+mn-lt"/>
              </a:rPr>
              <a:t>Komunikace v reálném čase</a:t>
            </a:r>
            <a:endParaRPr lang="cs-CZ" sz="2800" b="1" dirty="0">
              <a:latin typeface="+mn-lt"/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Komunikace reálném čase</a:t>
            </a:r>
            <a:br>
              <a:rPr lang="cs-CZ" b="1" cap="none" dirty="0" smtClean="0">
                <a:latin typeface="+mn-lt"/>
              </a:rPr>
            </a:br>
            <a:r>
              <a:rPr lang="cs-CZ" sz="2000" b="1" cap="none" dirty="0">
                <a:latin typeface="+mn-lt"/>
              </a:rPr>
              <a:t>Instant </a:t>
            </a:r>
            <a:r>
              <a:rPr lang="cs-CZ" sz="2000" b="1" cap="none" dirty="0" err="1">
                <a:latin typeface="+mn-lt"/>
              </a:rPr>
              <a:t>messanging</a:t>
            </a:r>
            <a:endParaRPr lang="cs-CZ" sz="2000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19" y="1945863"/>
            <a:ext cx="86409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b="1" dirty="0" smtClean="0"/>
              <a:t>Instant </a:t>
            </a:r>
            <a:r>
              <a:rPr lang="cs-CZ" sz="2400" b="1" dirty="0" err="1"/>
              <a:t>messaging</a:t>
            </a:r>
            <a:r>
              <a:rPr lang="cs-CZ" sz="2400" b="1" dirty="0"/>
              <a:t> (IM)  </a:t>
            </a:r>
            <a:r>
              <a:rPr lang="cs-CZ" sz="2400" dirty="0" smtClean="0"/>
              <a:t>je </a:t>
            </a:r>
            <a:r>
              <a:rPr lang="cs-CZ" sz="2400" dirty="0"/>
              <a:t>okamžitá </a:t>
            </a:r>
            <a:r>
              <a:rPr lang="cs-CZ" sz="2400" dirty="0" smtClean="0"/>
              <a:t>komunikace, okamžité doručování zpráv </a:t>
            </a:r>
            <a:r>
              <a:rPr lang="cs-CZ" sz="2400" dirty="0"/>
              <a:t>(komunikace v reálném čase</a:t>
            </a:r>
            <a:r>
              <a:rPr lang="cs-CZ" sz="2400" dirty="0" smtClean="0"/>
              <a:t>).</a:t>
            </a:r>
          </a:p>
          <a:p>
            <a:endParaRPr lang="cs-CZ" sz="2400" dirty="0" smtClean="0"/>
          </a:p>
          <a:p>
            <a:r>
              <a:rPr lang="cs-CZ" sz="2400" b="1" dirty="0" smtClean="0"/>
              <a:t>Uživatel </a:t>
            </a:r>
            <a:r>
              <a:rPr lang="cs-CZ" sz="2400" dirty="0"/>
              <a:t>může: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 smtClean="0"/>
              <a:t>sledovat</a:t>
            </a:r>
            <a:r>
              <a:rPr lang="cs-CZ" sz="2400" dirty="0"/>
              <a:t>, kdo je právě </a:t>
            </a:r>
            <a:r>
              <a:rPr lang="cs-CZ" sz="2400" dirty="0" smtClean="0"/>
              <a:t>připojen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 smtClean="0"/>
              <a:t>posílat </a:t>
            </a:r>
            <a:r>
              <a:rPr lang="cs-CZ" sz="2400" dirty="0"/>
              <a:t>zprávy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 smtClean="0"/>
              <a:t>chatovat </a:t>
            </a:r>
            <a:endParaRPr lang="cs-CZ" sz="2400" dirty="0"/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 smtClean="0"/>
              <a:t>pořádat audio </a:t>
            </a:r>
            <a:r>
              <a:rPr lang="cs-CZ" sz="2400" dirty="0"/>
              <a:t>a </a:t>
            </a:r>
            <a:r>
              <a:rPr lang="cs-CZ" sz="2400" dirty="0" smtClean="0"/>
              <a:t>videokonference</a:t>
            </a:r>
            <a:endParaRPr lang="cs-CZ" sz="2400" dirty="0"/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cs-CZ" sz="2400" dirty="0" smtClean="0"/>
              <a:t>posílat obrázky, soubory</a:t>
            </a:r>
            <a:br>
              <a:rPr lang="cs-CZ" sz="2400" dirty="0" smtClean="0"/>
            </a:br>
            <a:r>
              <a:rPr lang="cs-CZ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944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Komunikace reálném čase</a:t>
            </a:r>
            <a:br>
              <a:rPr lang="cs-CZ" b="1" cap="none" dirty="0" smtClean="0">
                <a:latin typeface="+mn-lt"/>
              </a:rPr>
            </a:br>
            <a:r>
              <a:rPr lang="cs-CZ" sz="2000" b="1" cap="none" dirty="0">
                <a:latin typeface="+mn-lt"/>
              </a:rPr>
              <a:t>Instant </a:t>
            </a:r>
            <a:r>
              <a:rPr lang="cs-CZ" sz="2000" b="1" cap="none" dirty="0" err="1">
                <a:latin typeface="+mn-lt"/>
              </a:rPr>
              <a:t>messanging</a:t>
            </a:r>
            <a:endParaRPr lang="cs-CZ" sz="2000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19" y="1556792"/>
            <a:ext cx="864096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600" dirty="0" smtClean="0"/>
          </a:p>
          <a:p>
            <a:r>
              <a:rPr lang="cs-CZ" sz="1600" dirty="0" smtClean="0"/>
              <a:t>V roce </a:t>
            </a:r>
            <a:r>
              <a:rPr lang="cs-CZ" sz="1600" b="1" dirty="0" smtClean="0"/>
              <a:t>1996 </a:t>
            </a:r>
            <a:r>
              <a:rPr lang="cs-CZ" sz="1600" dirty="0" smtClean="0"/>
              <a:t>izraelská </a:t>
            </a:r>
            <a:r>
              <a:rPr lang="cs-CZ" sz="1600" dirty="0"/>
              <a:t>firma </a:t>
            </a:r>
            <a:r>
              <a:rPr lang="cs-CZ" sz="1600" dirty="0" err="1"/>
              <a:t>Mirabilis</a:t>
            </a:r>
            <a:r>
              <a:rPr lang="cs-CZ" sz="1600" dirty="0"/>
              <a:t> přichází </a:t>
            </a:r>
            <a:r>
              <a:rPr lang="cs-CZ" sz="1600" b="1" dirty="0"/>
              <a:t>s komunikačním programem ICQ</a:t>
            </a:r>
            <a:r>
              <a:rPr lang="cs-CZ" sz="1600" dirty="0"/>
              <a:t>, </a:t>
            </a:r>
            <a:br>
              <a:rPr lang="cs-CZ" sz="1600" dirty="0"/>
            </a:br>
            <a:r>
              <a:rPr lang="cs-CZ" sz="1600" dirty="0"/>
              <a:t>v počátcích komunikace spočívala pouze v přenosu textu. V současné době je vlastníkem </a:t>
            </a:r>
            <a:r>
              <a:rPr lang="cs-CZ" sz="1600" dirty="0" smtClean="0"/>
              <a:t> Mail.ru</a:t>
            </a:r>
            <a:r>
              <a:rPr lang="cs-CZ" sz="1600" dirty="0"/>
              <a:t>. </a:t>
            </a:r>
          </a:p>
          <a:p>
            <a:r>
              <a:rPr lang="cs-CZ" sz="1600" dirty="0"/>
              <a:t> </a:t>
            </a:r>
          </a:p>
          <a:p>
            <a:pPr marL="471488" indent="-457200"/>
            <a:r>
              <a:rPr lang="cs-CZ" sz="1600" b="1" dirty="0"/>
              <a:t>Funkce ICQ</a:t>
            </a:r>
            <a:r>
              <a:rPr lang="cs-CZ" sz="1600" dirty="0"/>
              <a:t>: </a:t>
            </a:r>
          </a:p>
          <a:p>
            <a:pPr marL="471488" indent="-457200">
              <a:buFontTx/>
              <a:buChar char="-"/>
            </a:pPr>
            <a:r>
              <a:rPr lang="cs-CZ" sz="1600" dirty="0"/>
              <a:t>zasílání krátkých textových zpráv, hlasové volání, možnost posílat zdarma SMS na mobilní telefony ve všech českých mobilních sítích </a:t>
            </a:r>
            <a:endParaRPr lang="cs-CZ" sz="1600" dirty="0" smtClean="0"/>
          </a:p>
          <a:p>
            <a:pPr marL="471488" indent="-457200">
              <a:buFontTx/>
              <a:buChar char="-"/>
            </a:pPr>
            <a:r>
              <a:rPr lang="cs-CZ" sz="1600" dirty="0" smtClean="0"/>
              <a:t>Nová </a:t>
            </a:r>
            <a:r>
              <a:rPr lang="cs-CZ" sz="1600" dirty="0"/>
              <a:t>verze ICQ 7 - propojení se sociální sítí </a:t>
            </a:r>
            <a:r>
              <a:rPr lang="cs-CZ" sz="1600" dirty="0" err="1"/>
              <a:t>Facebook</a:t>
            </a:r>
            <a:endParaRPr lang="cs-CZ" sz="1600" dirty="0"/>
          </a:p>
          <a:p>
            <a:endParaRPr lang="cs-CZ" sz="1600" dirty="0" smtClean="0"/>
          </a:p>
          <a:p>
            <a:r>
              <a:rPr lang="cs-CZ" sz="1600" b="1" dirty="0" smtClean="0"/>
              <a:t>Jak </a:t>
            </a:r>
            <a:r>
              <a:rPr lang="cs-CZ" sz="1600" b="1" dirty="0"/>
              <a:t>pracuje systém </a:t>
            </a:r>
            <a:r>
              <a:rPr lang="cs-CZ" sz="1600" b="1" dirty="0" smtClean="0"/>
              <a:t>ICQ</a:t>
            </a:r>
            <a:r>
              <a:rPr lang="cs-CZ" sz="1600" dirty="0" smtClean="0"/>
              <a:t>.</a:t>
            </a:r>
            <a:endParaRPr lang="cs-CZ" sz="1600" dirty="0"/>
          </a:p>
          <a:p>
            <a:pPr marL="285750" indent="-285750">
              <a:buFontTx/>
              <a:buChar char="-"/>
            </a:pPr>
            <a:r>
              <a:rPr lang="cs-CZ" sz="1600" dirty="0" smtClean="0"/>
              <a:t>Je </a:t>
            </a:r>
            <a:r>
              <a:rPr lang="cs-CZ" sz="1600" dirty="0"/>
              <a:t>zřízen centrální server(registruje přihlášení uživatelů, databázi, aktuální stavy, filtry…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Uživatel se přihlašuje k serveru, ale komunikace mezi uživateli probíhá přímo, bez účasti serveru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18" y="5949280"/>
            <a:ext cx="8640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Protokol ICQ </a:t>
            </a:r>
            <a:r>
              <a:rPr lang="cs-CZ" sz="1600" i="1" dirty="0" smtClean="0"/>
              <a:t>(používá se v Evropě )</a:t>
            </a:r>
            <a:r>
              <a:rPr lang="cs-CZ" sz="1600" dirty="0" smtClean="0"/>
              <a:t>není jediný, v roce 1998 se objevuje otevřený </a:t>
            </a:r>
            <a:r>
              <a:rPr lang="cs-CZ" sz="1600" dirty="0"/>
              <a:t>protokol </a:t>
            </a:r>
            <a:r>
              <a:rPr lang="cs-CZ" sz="1600" b="1" dirty="0" err="1"/>
              <a:t>Jabber</a:t>
            </a:r>
            <a:r>
              <a:rPr lang="cs-CZ" sz="1600" b="1" dirty="0"/>
              <a:t> </a:t>
            </a:r>
            <a:r>
              <a:rPr lang="cs-CZ" sz="1600" dirty="0"/>
              <a:t>(XMPP</a:t>
            </a:r>
            <a:r>
              <a:rPr lang="cs-CZ" sz="1600" dirty="0" smtClean="0"/>
              <a:t>) </a:t>
            </a:r>
            <a:r>
              <a:rPr lang="cs-CZ" sz="1600" i="1" dirty="0" smtClean="0"/>
              <a:t>(ve světě)</a:t>
            </a:r>
            <a:r>
              <a:rPr lang="cs-CZ" sz="1600" dirty="0" smtClean="0"/>
              <a:t>. </a:t>
            </a:r>
            <a:endParaRPr lang="cs-CZ" sz="1600" dirty="0"/>
          </a:p>
        </p:txBody>
      </p:sp>
      <p:cxnSp>
        <p:nvCxnSpPr>
          <p:cNvPr id="6" name="Přímá spojnice 5"/>
          <p:cNvCxnSpPr/>
          <p:nvPr/>
        </p:nvCxnSpPr>
        <p:spPr>
          <a:xfrm>
            <a:off x="107504" y="5661248"/>
            <a:ext cx="892899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6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cap="none" dirty="0" smtClean="0">
                <a:latin typeface="+mn-lt"/>
              </a:rPr>
              <a:t>Telekonference, videokonference</a:t>
            </a:r>
            <a:endParaRPr lang="cs-CZ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11874" y="1916832"/>
            <a:ext cx="61806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200" dirty="0" smtClean="0"/>
          </a:p>
          <a:p>
            <a:pPr>
              <a:spcAft>
                <a:spcPts val="1200"/>
              </a:spcAft>
            </a:pPr>
            <a:r>
              <a:rPr lang="cs-CZ" sz="2000" b="1" dirty="0" smtClean="0"/>
              <a:t>Konferenční hovory</a:t>
            </a:r>
            <a:r>
              <a:rPr lang="cs-CZ" sz="2000" dirty="0" smtClean="0"/>
              <a:t>: </a:t>
            </a:r>
            <a:br>
              <a:rPr lang="cs-CZ" sz="2000" dirty="0" smtClean="0"/>
            </a:br>
            <a:r>
              <a:rPr lang="cs-CZ" sz="2000" dirty="0" smtClean="0"/>
              <a:t>online hovory, </a:t>
            </a:r>
            <a:r>
              <a:rPr lang="cs-CZ" sz="2000" dirty="0"/>
              <a:t>jehož se účastní více </a:t>
            </a:r>
            <a:r>
              <a:rPr lang="cs-CZ" sz="2000" dirty="0" smtClean="0"/>
              <a:t>účastníků. </a:t>
            </a:r>
            <a:br>
              <a:rPr lang="cs-CZ" sz="2000" dirty="0" smtClean="0"/>
            </a:br>
            <a:r>
              <a:rPr lang="cs-CZ" sz="2000" dirty="0" smtClean="0"/>
              <a:t>Komunikují vzájemně v reálném čase z různých míst světa. Výhodou je časová a finanční úspora (cestovní náklady, náklady na telefonování …)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92480" y="2061048"/>
            <a:ext cx="240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11874" y="4221088"/>
            <a:ext cx="84365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000" b="1" dirty="0"/>
              <a:t>Telekonference</a:t>
            </a:r>
            <a:r>
              <a:rPr lang="cs-CZ" sz="2000" dirty="0"/>
              <a:t>: telefonování přes internet mezi více účastníky najednou.</a:t>
            </a:r>
          </a:p>
          <a:p>
            <a:pPr>
              <a:spcAft>
                <a:spcPts val="1200"/>
              </a:spcAft>
            </a:pPr>
            <a:r>
              <a:rPr lang="cs-CZ" sz="2000" b="1" dirty="0" smtClean="0"/>
              <a:t>Videokonference</a:t>
            </a:r>
            <a:r>
              <a:rPr lang="cs-CZ" sz="2000" dirty="0"/>
              <a:t>: </a:t>
            </a:r>
            <a:r>
              <a:rPr lang="cs-CZ" sz="2000" dirty="0" smtClean="0"/>
              <a:t>hovor + vizuální </a:t>
            </a:r>
            <a:r>
              <a:rPr lang="cs-CZ" sz="2000" dirty="0"/>
              <a:t>kontakt prostřednictvím webové kamery, možnost sdílet prezentace, …</a:t>
            </a:r>
          </a:p>
          <a:p>
            <a:endParaRPr lang="cs-CZ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755" y="5845755"/>
            <a:ext cx="9334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04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cap="none" dirty="0" smtClean="0">
                <a:latin typeface="+mn-lt"/>
              </a:rPr>
              <a:t>Konference</a:t>
            </a:r>
            <a:endParaRPr lang="cs-CZ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19" y="1703705"/>
            <a:ext cx="864096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r>
              <a:rPr lang="cs-CZ" b="1" dirty="0" smtClean="0"/>
              <a:t>Konference </a:t>
            </a:r>
            <a:r>
              <a:rPr lang="cs-CZ" b="1" dirty="0"/>
              <a:t>lze uskutečnit například  na </a:t>
            </a:r>
            <a:r>
              <a:rPr lang="cs-CZ" b="1" dirty="0" err="1"/>
              <a:t>Facebooku</a:t>
            </a:r>
            <a:r>
              <a:rPr lang="cs-CZ" b="1" dirty="0"/>
              <a:t>, či Google </a:t>
            </a:r>
            <a:r>
              <a:rPr lang="cs-CZ" b="1" i="1" dirty="0"/>
              <a:t>(Google+ </a:t>
            </a:r>
            <a:r>
              <a:rPr lang="cs-CZ" b="1" i="1" dirty="0" smtClean="0"/>
              <a:t> umožňuje </a:t>
            </a:r>
            <a:r>
              <a:rPr lang="cs-CZ" b="1" i="1" dirty="0"/>
              <a:t>videokonference až deseti </a:t>
            </a:r>
            <a:r>
              <a:rPr lang="cs-CZ" b="1" i="1" dirty="0" smtClean="0"/>
              <a:t>účastníkům </a:t>
            </a:r>
            <a:r>
              <a:rPr lang="cs-CZ" b="1" i="1" dirty="0"/>
              <a:t>zdarma </a:t>
            </a:r>
            <a:r>
              <a:rPr lang="cs-CZ" b="1" i="1" dirty="0" smtClean="0"/>
              <a:t>).</a:t>
            </a:r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r>
              <a:rPr lang="cs-CZ" b="1" dirty="0" smtClean="0"/>
              <a:t>Bezplatná </a:t>
            </a:r>
            <a:r>
              <a:rPr lang="cs-CZ" b="1" dirty="0"/>
              <a:t>softwarová řešení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– </a:t>
            </a:r>
            <a:r>
              <a:rPr lang="cs-CZ" b="1" dirty="0"/>
              <a:t>Google Talk; </a:t>
            </a:r>
            <a:r>
              <a:rPr lang="cs-CZ" b="1" i="1" dirty="0"/>
              <a:t>Windows 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dirty="0"/>
              <a:t>– </a:t>
            </a:r>
            <a:r>
              <a:rPr lang="cs-CZ" b="1" i="1" dirty="0" smtClean="0"/>
              <a:t>Live </a:t>
            </a:r>
            <a:r>
              <a:rPr lang="cs-CZ" b="1" i="1" dirty="0"/>
              <a:t>Messenger (končí v březnu 2013) bude nahrazen </a:t>
            </a:r>
            <a:r>
              <a:rPr lang="cs-CZ" b="1" dirty="0"/>
              <a:t>Skype</a:t>
            </a:r>
            <a:r>
              <a:rPr lang="cs-CZ" b="1" i="1" dirty="0"/>
              <a:t> (aplikaci zakoupil Microsoft).</a:t>
            </a:r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r>
              <a:rPr lang="cs-CZ" b="1" dirty="0"/>
              <a:t>Placená softwarová řešení umožňují spojení libovolného počtu účastníků, přizpůsobují se  potřebám zákazníka. </a:t>
            </a:r>
            <a:r>
              <a:rPr lang="cs-CZ" b="1" i="1" dirty="0" smtClean="0"/>
              <a:t>Např</a:t>
            </a:r>
            <a:r>
              <a:rPr lang="cs-CZ" b="1" i="1" dirty="0"/>
              <a:t>. Skype </a:t>
            </a:r>
            <a:r>
              <a:rPr lang="cs-CZ" b="1" i="1" dirty="0" smtClean="0"/>
              <a:t>Premium. Skype  </a:t>
            </a:r>
            <a:r>
              <a:rPr lang="cs-CZ" b="1" i="1" dirty="0"/>
              <a:t>chystá možnost zanechávání video vzkazů</a:t>
            </a:r>
            <a:r>
              <a:rPr lang="cs-CZ" b="1" i="1" dirty="0" smtClean="0"/>
              <a:t>.</a:t>
            </a:r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r>
              <a:rPr lang="cs-CZ" b="1" dirty="0" smtClean="0"/>
              <a:t>Skype vznikl v roce 2003, vytvořili jej estonští vývojáři.</a:t>
            </a:r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r>
              <a:rPr lang="cs-CZ" sz="1400" i="1" dirty="0" smtClean="0"/>
              <a:t>Internetová telefonie  VOIP – </a:t>
            </a:r>
            <a:r>
              <a:rPr lang="cs-CZ" sz="1400" i="1" dirty="0" err="1" smtClean="0"/>
              <a:t>Voice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over</a:t>
            </a:r>
            <a:r>
              <a:rPr lang="cs-CZ" sz="1400" i="1" dirty="0" smtClean="0"/>
              <a:t> Internet Protokol. Přenáší digitalizovaný hlas počítačovou sítí. používá protokol IP.</a:t>
            </a:r>
            <a:br>
              <a:rPr lang="cs-CZ" sz="1400" i="1" dirty="0" smtClean="0"/>
            </a:br>
            <a:r>
              <a:rPr lang="cs-CZ" sz="1400" i="1" dirty="0"/>
              <a:t>Probíhá na principu P2P sítí, centrální server ověřuje veřejný </a:t>
            </a:r>
            <a:r>
              <a:rPr lang="cs-CZ" sz="1400" i="1" dirty="0" smtClean="0"/>
              <a:t>klíč,</a:t>
            </a:r>
            <a:r>
              <a:rPr lang="cs-CZ" sz="1400" dirty="0"/>
              <a:t> </a:t>
            </a:r>
            <a:r>
              <a:rPr lang="cs-CZ" sz="1400" i="1" dirty="0"/>
              <a:t>komunikace je </a:t>
            </a:r>
            <a:r>
              <a:rPr lang="cs-CZ" sz="1400" i="1" dirty="0" smtClean="0"/>
              <a:t>šifrována. </a:t>
            </a:r>
            <a:endParaRPr lang="cs-CZ" sz="1400" i="1" dirty="0"/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endParaRPr lang="cs-CZ" sz="1400" i="1" dirty="0" smtClean="0"/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endParaRPr lang="cs-CZ" sz="1400" i="1" dirty="0" smtClean="0"/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endParaRPr lang="cs-CZ" b="1" dirty="0" smtClean="0"/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endParaRPr lang="cs-CZ" b="1" dirty="0"/>
          </a:p>
          <a:p>
            <a:pPr>
              <a:spcAft>
                <a:spcPts val="1200"/>
              </a:spcAft>
            </a:pPr>
            <a:endParaRPr lang="cs-CZ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0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3600" b="1" cap="none" dirty="0" smtClean="0">
                <a:solidFill>
                  <a:srgbClr val="C00000"/>
                </a:solidFill>
                <a:latin typeface="+mn-lt"/>
              </a:rPr>
              <a:t>Úkol č. 1: </a:t>
            </a:r>
            <a:r>
              <a:rPr lang="cs-CZ" sz="3600" b="1" cap="none" dirty="0" smtClean="0">
                <a:latin typeface="+mn-lt"/>
              </a:rPr>
              <a:t>prohlédněte si, přečtěte si:</a:t>
            </a:r>
            <a:endParaRPr lang="cs-CZ" sz="3600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19" y="1703705"/>
            <a:ext cx="864096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endParaRPr lang="cs-CZ" b="1" dirty="0" smtClean="0">
              <a:solidFill>
                <a:srgbClr val="C00000"/>
              </a:solidFill>
            </a:endParaRPr>
          </a:p>
          <a:p>
            <a:pPr>
              <a:spcAft>
                <a:spcPts val="1200"/>
              </a:spcAft>
            </a:pPr>
            <a:r>
              <a:rPr lang="cs-CZ" dirty="0" smtClean="0"/>
              <a:t>1</a:t>
            </a:r>
            <a:r>
              <a:rPr lang="cs-CZ" dirty="0"/>
              <a:t>) Na stránkách </a:t>
            </a:r>
            <a:r>
              <a:rPr lang="cs-CZ" dirty="0">
                <a:hlinkClick r:id="rId3"/>
              </a:rPr>
              <a:t>www.skcb.cz</a:t>
            </a:r>
            <a:r>
              <a:rPr lang="cs-CZ" dirty="0"/>
              <a:t>  </a:t>
            </a:r>
            <a:r>
              <a:rPr lang="cs-CZ" b="1" dirty="0"/>
              <a:t>videokonference s  využitím Google+</a:t>
            </a:r>
            <a:r>
              <a:rPr lang="cs-CZ" dirty="0"/>
              <a:t> </a:t>
            </a:r>
          </a:p>
          <a:p>
            <a:r>
              <a:rPr lang="cs-CZ" dirty="0">
                <a:hlinkClick r:id="rId4"/>
              </a:rPr>
              <a:t>http://www.skcb.cz/clanek.asp?id=Petr-Benat-bude-historicky-prvnim-hostem-online-videokonference-s-fanousky-5359</a:t>
            </a:r>
            <a:endParaRPr lang="cs-CZ" dirty="0"/>
          </a:p>
          <a:p>
            <a:pPr>
              <a:spcAft>
                <a:spcPts val="1200"/>
              </a:spcAft>
            </a:pPr>
            <a:endParaRPr lang="cs-CZ" dirty="0"/>
          </a:p>
          <a:p>
            <a:pPr>
              <a:spcAft>
                <a:spcPts val="1200"/>
              </a:spcAft>
            </a:pPr>
            <a:r>
              <a:rPr lang="cs-CZ" dirty="0"/>
              <a:t>2) První </a:t>
            </a:r>
            <a:r>
              <a:rPr lang="cs-CZ" b="1" dirty="0"/>
              <a:t>výslech svědka </a:t>
            </a:r>
            <a:r>
              <a:rPr lang="cs-CZ" b="1" dirty="0" smtClean="0"/>
              <a:t>online </a:t>
            </a:r>
            <a:r>
              <a:rPr lang="cs-CZ" dirty="0" smtClean="0"/>
              <a:t>(duben </a:t>
            </a:r>
            <a:r>
              <a:rPr lang="cs-CZ" dirty="0"/>
              <a:t>2012)</a:t>
            </a:r>
            <a:endParaRPr lang="cs-CZ" dirty="0">
              <a:hlinkClick r:id="rId5"/>
            </a:endParaRPr>
          </a:p>
          <a:p>
            <a:pPr>
              <a:spcAft>
                <a:spcPts val="1200"/>
              </a:spcAft>
            </a:pPr>
            <a:r>
              <a:rPr lang="cs-CZ" dirty="0">
                <a:hlinkClick r:id="rId5"/>
              </a:rPr>
              <a:t>http://www.ceskatelevize.cz/ct24/domaci/171669-policie-vyslechla-poprve-v-historii-svedka-online</a:t>
            </a:r>
            <a:r>
              <a:rPr lang="cs-CZ" dirty="0" smtClean="0">
                <a:hlinkClick r:id="rId5"/>
              </a:rPr>
              <a:t>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21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Chat</a:t>
            </a:r>
            <a:endParaRPr lang="cs-CZ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36176" y="1916832"/>
            <a:ext cx="8640961" cy="369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36563">
              <a:lnSpc>
                <a:spcPct val="90000"/>
              </a:lnSpc>
            </a:pPr>
            <a:r>
              <a:rPr lang="cs-CZ" dirty="0" smtClean="0"/>
              <a:t>Komunikace </a:t>
            </a:r>
            <a:r>
              <a:rPr lang="cs-CZ" dirty="0"/>
              <a:t>v reálném </a:t>
            </a:r>
            <a:r>
              <a:rPr lang="cs-CZ" dirty="0" smtClean="0"/>
              <a:t>čase.</a:t>
            </a:r>
            <a:endParaRPr lang="cs-CZ" dirty="0"/>
          </a:p>
          <a:p>
            <a:pPr marL="450850" indent="-436563">
              <a:lnSpc>
                <a:spcPct val="90000"/>
              </a:lnSpc>
            </a:pPr>
            <a:endParaRPr lang="cs-CZ" dirty="0" smtClean="0"/>
          </a:p>
          <a:p>
            <a:pPr marL="450850" indent="-436563">
              <a:lnSpc>
                <a:spcPct val="90000"/>
              </a:lnSpc>
            </a:pPr>
            <a:r>
              <a:rPr lang="cs-CZ" b="1" dirty="0" smtClean="0"/>
              <a:t>Chat využití:</a:t>
            </a:r>
            <a:br>
              <a:rPr lang="cs-CZ" b="1" dirty="0" smtClean="0"/>
            </a:br>
            <a:endParaRPr lang="cs-CZ" b="1" dirty="0" smtClean="0"/>
          </a:p>
          <a:p>
            <a:pPr marL="450850" indent="-436563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 smtClean="0"/>
              <a:t>soukromá komunikace</a:t>
            </a:r>
          </a:p>
          <a:p>
            <a:pPr marL="450850" indent="-436563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 smtClean="0"/>
              <a:t>technická pomoc (jednoduchá autorizace, zasílání odkazů, hlášek, okamžité řešení problémů)</a:t>
            </a:r>
          </a:p>
          <a:p>
            <a:pPr marL="450850" indent="-436563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 smtClean="0"/>
              <a:t>chat s významnými osobnostmi, zajímavými osobnostmi (např. součást TV vysílání …)</a:t>
            </a:r>
          </a:p>
          <a:p>
            <a:pPr marL="450850" indent="-436563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 smtClean="0"/>
              <a:t>… </a:t>
            </a:r>
          </a:p>
          <a:p>
            <a:pPr marL="450850" indent="-436563">
              <a:lnSpc>
                <a:spcPct val="90000"/>
              </a:lnSpc>
              <a:buFont typeface="Arial" pitchFamily="34" charset="0"/>
              <a:buChar char="•"/>
            </a:pPr>
            <a:endParaRPr lang="cs-CZ" dirty="0"/>
          </a:p>
          <a:p>
            <a:pPr marL="450850" indent="-436563">
              <a:lnSpc>
                <a:spcPct val="90000"/>
              </a:lnSpc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36176" y="5139189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Úkol č. 2:</a:t>
            </a:r>
          </a:p>
          <a:p>
            <a:r>
              <a:rPr lang="cs-CZ" dirty="0" smtClean="0"/>
              <a:t>Chat v TV vysílání naleznete archivech příslušné TV. </a:t>
            </a:r>
            <a:br>
              <a:rPr lang="cs-CZ" dirty="0" smtClean="0"/>
            </a:br>
            <a:r>
              <a:rPr lang="cs-CZ" dirty="0" smtClean="0"/>
              <a:t>Najděte chat s osobností, která vás zajímá.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1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Ověřte si své znalosti</a:t>
            </a:r>
            <a:endParaRPr lang="cs-CZ" b="1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720840"/>
            <a:ext cx="53660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b="1" dirty="0"/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4282" y="1720840"/>
            <a:ext cx="864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Dobrá zpráva:</a:t>
            </a:r>
          </a:p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dirty="0" smtClean="0"/>
              <a:t>Na </a:t>
            </a:r>
            <a:r>
              <a:rPr lang="cs-CZ" dirty="0"/>
              <a:t>stránkách </a:t>
            </a:r>
            <a:r>
              <a:rPr lang="cs-CZ" dirty="0">
                <a:hlinkClick r:id="rId2"/>
              </a:rPr>
              <a:t>http://moodle2.ss-ostrava.cz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je pro vás </a:t>
            </a:r>
            <a:r>
              <a:rPr lang="cs-CZ" sz="1600" i="1" dirty="0" smtClean="0"/>
              <a:t>(</a:t>
            </a:r>
            <a:r>
              <a:rPr lang="cs-CZ" sz="1600" i="1" dirty="0"/>
              <a:t> </a:t>
            </a:r>
            <a:r>
              <a:rPr lang="cs-CZ" sz="1600" i="1" dirty="0" smtClean="0"/>
              <a:t>a řadu </a:t>
            </a:r>
            <a:r>
              <a:rPr lang="cs-CZ" sz="1600" i="1" dirty="0"/>
              <a:t>studentů před </a:t>
            </a:r>
            <a:r>
              <a:rPr lang="cs-CZ" sz="1600" i="1" dirty="0" smtClean="0"/>
              <a:t>vámi)</a:t>
            </a:r>
            <a:r>
              <a:rPr lang="cs-CZ" dirty="0" smtClean="0"/>
              <a:t> připraven test na téma KOMUNIKACE </a:t>
            </a:r>
            <a:r>
              <a:rPr lang="cs-CZ" dirty="0"/>
              <a:t>– ELEKTRONICKÁ POŠTA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/>
              <a:t>Přihlaste se (resp. </a:t>
            </a:r>
            <a:r>
              <a:rPr lang="cs-CZ" sz="1600" dirty="0"/>
              <a:t>z</a:t>
            </a:r>
            <a:r>
              <a:rPr lang="cs-CZ" sz="1600" dirty="0" smtClean="0"/>
              <a:t>aregistrujte se) na výše uvedené stránky.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/>
              <a:t>Vyhledejte </a:t>
            </a:r>
            <a:r>
              <a:rPr lang="cs-CZ" sz="1600" b="1" dirty="0" smtClean="0"/>
              <a:t>IKT testy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/>
              <a:t>Téma Počítačové sítě, test </a:t>
            </a:r>
            <a:r>
              <a:rPr lang="cs-CZ" sz="1600" b="1" dirty="0" smtClean="0"/>
              <a:t>Elektronická pošta.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/>
              <a:t>Test můžete absolvovat </a:t>
            </a:r>
            <a:r>
              <a:rPr lang="cs-CZ" sz="1600" b="1" dirty="0" smtClean="0"/>
              <a:t>pouze 1x</a:t>
            </a:r>
            <a:r>
              <a:rPr lang="cs-CZ" sz="1600" dirty="0" smtClean="0"/>
              <a:t>, po ukončení a odeslání testu se objeví hodnocení a  odpovědi. Test bude uzavřen 20. prosince 2012. </a:t>
            </a:r>
            <a:br>
              <a:rPr lang="cs-CZ" sz="1600" dirty="0" smtClean="0"/>
            </a:br>
            <a:r>
              <a:rPr lang="cs-CZ" sz="1200" i="1" dirty="0" smtClean="0"/>
              <a:t>(požadavek  na zpřístupnění testu po termínu zašlete na lenka.pchalkova@ss-ostrava.cz)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cs-CZ" sz="1600" b="1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6566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8837</TotalTime>
  <Words>391</Words>
  <Application>Microsoft Office PowerPoint</Application>
  <PresentationFormat>Předvádění na obrazovce (4:3)</PresentationFormat>
  <Paragraphs>98</Paragraphs>
  <Slides>10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Lékárna</vt:lpstr>
      <vt:lpstr>Prezentace aplikace PowerPoint</vt:lpstr>
      <vt:lpstr>Komunikace v reálném čase</vt:lpstr>
      <vt:lpstr>Komunikace reálném čase Instant messanging</vt:lpstr>
      <vt:lpstr>Komunikace reálném čase Instant messanging</vt:lpstr>
      <vt:lpstr>Telekonference, videokonference</vt:lpstr>
      <vt:lpstr>Konference</vt:lpstr>
      <vt:lpstr>Úkol č. 1: prohlédněte si, přečtěte si:</vt:lpstr>
      <vt:lpstr>Chat</vt:lpstr>
      <vt:lpstr>Ověřte si své znalosti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Ukládání dat z internetu do počítače</dc:title>
  <dc:creator>Pchalkova Lenka 1, SŠ obchodní Ostrava</dc:creator>
  <cp:lastModifiedBy>Pchalkova Lenka 1, SŠ obchodní Ostrava</cp:lastModifiedBy>
  <cp:revision>389</cp:revision>
  <dcterms:modified xsi:type="dcterms:W3CDTF">2013-06-14T08:14:25Z</dcterms:modified>
</cp:coreProperties>
</file>