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9"/>
  </p:notesMasterIdLst>
  <p:sldIdLst>
    <p:sldId id="264" r:id="rId2"/>
    <p:sldId id="256" r:id="rId3"/>
    <p:sldId id="305" r:id="rId4"/>
    <p:sldId id="304" r:id="rId5"/>
    <p:sldId id="309" r:id="rId6"/>
    <p:sldId id="311" r:id="rId7"/>
    <p:sldId id="26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37" autoAdjust="0"/>
  </p:normalViewPr>
  <p:slideViewPr>
    <p:cSldViewPr>
      <p:cViewPr>
        <p:scale>
          <a:sx n="80" d="100"/>
          <a:sy n="80" d="100"/>
        </p:scale>
        <p:origin x="-108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4738A-EE3D-4B1D-9B6F-1E823D90479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D7A647D-BBCA-4B4D-8672-0501F2159D96}">
      <dgm:prSet phldrT="[Text]" custT="1"/>
      <dgm:spPr/>
      <dgm:t>
        <a:bodyPr/>
        <a:lstStyle/>
        <a:p>
          <a:r>
            <a:rPr lang="cs-CZ" sz="1800" b="1" dirty="0" smtClean="0">
              <a:solidFill>
                <a:schemeClr val="tx1"/>
              </a:solidFill>
            </a:rPr>
            <a:t>počítač</a:t>
          </a:r>
          <a:br>
            <a:rPr lang="cs-CZ" sz="1800" b="1" dirty="0" smtClean="0">
              <a:solidFill>
                <a:schemeClr val="tx1"/>
              </a:solidFill>
            </a:rPr>
          </a:br>
          <a:r>
            <a:rPr lang="cs-CZ" sz="1800" b="1" dirty="0" smtClean="0">
              <a:solidFill>
                <a:schemeClr val="tx1"/>
              </a:solidFill>
            </a:rPr>
            <a:t> s připojením na internet</a:t>
          </a:r>
          <a:endParaRPr lang="cs-CZ" sz="1800" b="1" dirty="0">
            <a:solidFill>
              <a:schemeClr val="tx1"/>
            </a:solidFill>
          </a:endParaRPr>
        </a:p>
      </dgm:t>
    </dgm:pt>
    <dgm:pt modelId="{DFFB6512-FE2F-4F81-83AB-2FF02CD7047D}" type="parTrans" cxnId="{576C786F-1B25-4087-A755-76A133F7CE5F}">
      <dgm:prSet/>
      <dgm:spPr/>
      <dgm:t>
        <a:bodyPr/>
        <a:lstStyle/>
        <a:p>
          <a:endParaRPr lang="cs-CZ"/>
        </a:p>
      </dgm:t>
    </dgm:pt>
    <dgm:pt modelId="{9E4BEE08-0B38-46C3-A5C0-C9F78816147B}" type="sibTrans" cxnId="{576C786F-1B25-4087-A755-76A133F7CE5F}">
      <dgm:prSet/>
      <dgm:spPr/>
      <dgm:t>
        <a:bodyPr/>
        <a:lstStyle/>
        <a:p>
          <a:endParaRPr lang="cs-CZ"/>
        </a:p>
      </dgm:t>
    </dgm:pt>
    <dgm:pt modelId="{87C900FE-4D5A-49F5-A309-E6A09D5953FB}">
      <dgm:prSet phldrT="[Text]" custT="1"/>
      <dgm:spPr/>
      <dgm:t>
        <a:bodyPr/>
        <a:lstStyle/>
        <a:p>
          <a:r>
            <a:rPr lang="cs-CZ" sz="1800" b="1" dirty="0" smtClean="0">
              <a:solidFill>
                <a:schemeClr val="tx1"/>
              </a:solidFill>
            </a:rPr>
            <a:t>mikrofon</a:t>
          </a:r>
          <a:endParaRPr lang="cs-CZ" sz="1800" b="1" dirty="0">
            <a:solidFill>
              <a:schemeClr val="tx1"/>
            </a:solidFill>
          </a:endParaRPr>
        </a:p>
      </dgm:t>
    </dgm:pt>
    <dgm:pt modelId="{83C53525-7DDC-4F47-9807-ECF5E2D07722}" type="parTrans" cxnId="{FB0F8CDC-1837-486F-93BA-B8B2F9209C10}">
      <dgm:prSet/>
      <dgm:spPr/>
      <dgm:t>
        <a:bodyPr/>
        <a:lstStyle/>
        <a:p>
          <a:endParaRPr lang="cs-CZ"/>
        </a:p>
      </dgm:t>
    </dgm:pt>
    <dgm:pt modelId="{093BCD74-7536-4E11-B672-430D9B437B8D}" type="sibTrans" cxnId="{FB0F8CDC-1837-486F-93BA-B8B2F9209C10}">
      <dgm:prSet/>
      <dgm:spPr/>
      <dgm:t>
        <a:bodyPr/>
        <a:lstStyle/>
        <a:p>
          <a:endParaRPr lang="cs-CZ"/>
        </a:p>
      </dgm:t>
    </dgm:pt>
    <dgm:pt modelId="{FA15836E-43D8-442C-9B41-D36365EB6669}">
      <dgm:prSet phldrT="[Text]" custT="1"/>
      <dgm:spPr/>
      <dgm:t>
        <a:bodyPr/>
        <a:lstStyle/>
        <a:p>
          <a:r>
            <a:rPr lang="cs-CZ" sz="1800" b="1" dirty="0" smtClean="0">
              <a:solidFill>
                <a:schemeClr val="tx1"/>
              </a:solidFill>
            </a:rPr>
            <a:t>reproduktory(sluchátka)</a:t>
          </a:r>
          <a:endParaRPr lang="cs-CZ" sz="1800" b="1" dirty="0">
            <a:solidFill>
              <a:schemeClr val="tx1"/>
            </a:solidFill>
          </a:endParaRPr>
        </a:p>
      </dgm:t>
    </dgm:pt>
    <dgm:pt modelId="{A8DCCBC8-FB9A-4C1A-93E2-886EEA53A2C6}" type="parTrans" cxnId="{59346B70-A0F0-4844-8499-2F9D4B3E9A5B}">
      <dgm:prSet/>
      <dgm:spPr/>
      <dgm:t>
        <a:bodyPr/>
        <a:lstStyle/>
        <a:p>
          <a:endParaRPr lang="cs-CZ"/>
        </a:p>
      </dgm:t>
    </dgm:pt>
    <dgm:pt modelId="{7BA9FFDC-7AA8-4099-95A9-D63C51325E3C}" type="sibTrans" cxnId="{59346B70-A0F0-4844-8499-2F9D4B3E9A5B}">
      <dgm:prSet/>
      <dgm:spPr/>
      <dgm:t>
        <a:bodyPr/>
        <a:lstStyle/>
        <a:p>
          <a:endParaRPr lang="cs-CZ"/>
        </a:p>
      </dgm:t>
    </dgm:pt>
    <dgm:pt modelId="{BA64F72C-5698-4488-B2FE-8B0F4D6C04C4}">
      <dgm:prSet phldrT="[Text]" phldr="1"/>
      <dgm:spPr/>
      <dgm:t>
        <a:bodyPr/>
        <a:lstStyle/>
        <a:p>
          <a:endParaRPr lang="cs-CZ"/>
        </a:p>
      </dgm:t>
    </dgm:pt>
    <dgm:pt modelId="{DE41DBAB-7AE6-4A09-A240-71882D2454BC}" type="parTrans" cxnId="{19B0F593-86A1-4882-A410-8A6EFBCA6B15}">
      <dgm:prSet/>
      <dgm:spPr/>
      <dgm:t>
        <a:bodyPr/>
        <a:lstStyle/>
        <a:p>
          <a:endParaRPr lang="cs-CZ"/>
        </a:p>
      </dgm:t>
    </dgm:pt>
    <dgm:pt modelId="{15302DCD-9606-4776-BE74-63E597936EE5}" type="sibTrans" cxnId="{19B0F593-86A1-4882-A410-8A6EFBCA6B15}">
      <dgm:prSet/>
      <dgm:spPr/>
      <dgm:t>
        <a:bodyPr/>
        <a:lstStyle/>
        <a:p>
          <a:endParaRPr lang="cs-CZ"/>
        </a:p>
      </dgm:t>
    </dgm:pt>
    <dgm:pt modelId="{6FFCD061-6FD5-4257-9040-3018E4C06C81}">
      <dgm:prSet phldrT="[Text]" custT="1"/>
      <dgm:spPr/>
      <dgm:t>
        <a:bodyPr/>
        <a:lstStyle/>
        <a:p>
          <a:r>
            <a:rPr lang="cs-CZ" sz="1800" b="1" dirty="0" smtClean="0">
              <a:solidFill>
                <a:schemeClr val="tx1"/>
              </a:solidFill>
            </a:rPr>
            <a:t>software</a:t>
          </a:r>
          <a:endParaRPr lang="cs-CZ" sz="1800" b="1" dirty="0">
            <a:solidFill>
              <a:schemeClr val="tx1"/>
            </a:solidFill>
          </a:endParaRPr>
        </a:p>
      </dgm:t>
    </dgm:pt>
    <dgm:pt modelId="{F5368642-FED2-40DA-B118-847B1033A546}" type="parTrans" cxnId="{73ACF336-4C96-4045-8E03-B048A9F92D62}">
      <dgm:prSet/>
      <dgm:spPr/>
      <dgm:t>
        <a:bodyPr/>
        <a:lstStyle/>
        <a:p>
          <a:endParaRPr lang="cs-CZ"/>
        </a:p>
      </dgm:t>
    </dgm:pt>
    <dgm:pt modelId="{A521C0FD-8A30-42BD-85EE-DFF2C397FCC3}" type="sibTrans" cxnId="{73ACF336-4C96-4045-8E03-B048A9F92D62}">
      <dgm:prSet/>
      <dgm:spPr/>
      <dgm:t>
        <a:bodyPr/>
        <a:lstStyle/>
        <a:p>
          <a:endParaRPr lang="cs-CZ"/>
        </a:p>
      </dgm:t>
    </dgm:pt>
    <dgm:pt modelId="{7D5A2AAF-CCEA-49B5-8C0E-AAE5BF9F2B1B}" type="pres">
      <dgm:prSet presAssocID="{C704738A-EE3D-4B1D-9B6F-1E823D90479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89384FC-4EF2-4C44-92D8-D56B064692EC}" type="pres">
      <dgm:prSet presAssocID="{C704738A-EE3D-4B1D-9B6F-1E823D90479C}" presName="diamond" presStyleLbl="bgShp" presStyleIdx="0" presStyleCnt="1"/>
      <dgm:spPr/>
    </dgm:pt>
    <dgm:pt modelId="{E0119EE8-A03A-4E1E-9A1E-5B385C53CC6D}" type="pres">
      <dgm:prSet presAssocID="{C704738A-EE3D-4B1D-9B6F-1E823D90479C}" presName="quad1" presStyleLbl="node1" presStyleIdx="0" presStyleCnt="4" custScaleX="113568" custScaleY="113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4F61B-F28B-4A9F-9048-E3B84BB2E3D0}" type="pres">
      <dgm:prSet presAssocID="{C704738A-EE3D-4B1D-9B6F-1E823D90479C}" presName="quad2" presStyleLbl="node1" presStyleIdx="1" presStyleCnt="4" custScaleX="113568" custScaleY="113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6AFB5F-FDAC-4BDF-9641-6786F3DB431E}" type="pres">
      <dgm:prSet presAssocID="{C704738A-EE3D-4B1D-9B6F-1E823D90479C}" presName="quad3" presStyleLbl="node1" presStyleIdx="2" presStyleCnt="4" custScaleX="113568" custScaleY="113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7D539-DBE1-4EC1-BCE2-9F32F9FD99F0}" type="pres">
      <dgm:prSet presAssocID="{C704738A-EE3D-4B1D-9B6F-1E823D90479C}" presName="quad4" presStyleLbl="node1" presStyleIdx="3" presStyleCnt="4" custScaleX="113568" custScaleY="113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B0F8CDC-1837-486F-93BA-B8B2F9209C10}" srcId="{C704738A-EE3D-4B1D-9B6F-1E823D90479C}" destId="{87C900FE-4D5A-49F5-A309-E6A09D5953FB}" srcOrd="1" destOrd="0" parTransId="{83C53525-7DDC-4F47-9807-ECF5E2D07722}" sibTransId="{093BCD74-7536-4E11-B672-430D9B437B8D}"/>
    <dgm:cxn modelId="{E9D01EFB-2146-4E24-B8C4-A3DAE8F15164}" type="presOf" srcId="{6D7A647D-BBCA-4B4D-8672-0501F2159D96}" destId="{E0119EE8-A03A-4E1E-9A1E-5B385C53CC6D}" srcOrd="0" destOrd="0" presId="urn:microsoft.com/office/officeart/2005/8/layout/matrix3"/>
    <dgm:cxn modelId="{0E004815-8548-40E1-A276-8636382E1A31}" type="presOf" srcId="{6FFCD061-6FD5-4257-9040-3018E4C06C81}" destId="{2B77D539-DBE1-4EC1-BCE2-9F32F9FD99F0}" srcOrd="0" destOrd="0" presId="urn:microsoft.com/office/officeart/2005/8/layout/matrix3"/>
    <dgm:cxn modelId="{73ACF336-4C96-4045-8E03-B048A9F92D62}" srcId="{C704738A-EE3D-4B1D-9B6F-1E823D90479C}" destId="{6FFCD061-6FD5-4257-9040-3018E4C06C81}" srcOrd="3" destOrd="0" parTransId="{F5368642-FED2-40DA-B118-847B1033A546}" sibTransId="{A521C0FD-8A30-42BD-85EE-DFF2C397FCC3}"/>
    <dgm:cxn modelId="{B0216EE8-649E-43F2-8174-DB62D3F1C8D0}" type="presOf" srcId="{87C900FE-4D5A-49F5-A309-E6A09D5953FB}" destId="{5174F61B-F28B-4A9F-9048-E3B84BB2E3D0}" srcOrd="0" destOrd="0" presId="urn:microsoft.com/office/officeart/2005/8/layout/matrix3"/>
    <dgm:cxn modelId="{19B0F593-86A1-4882-A410-8A6EFBCA6B15}" srcId="{C704738A-EE3D-4B1D-9B6F-1E823D90479C}" destId="{BA64F72C-5698-4488-B2FE-8B0F4D6C04C4}" srcOrd="4" destOrd="0" parTransId="{DE41DBAB-7AE6-4A09-A240-71882D2454BC}" sibTransId="{15302DCD-9606-4776-BE74-63E597936EE5}"/>
    <dgm:cxn modelId="{576C786F-1B25-4087-A755-76A133F7CE5F}" srcId="{C704738A-EE3D-4B1D-9B6F-1E823D90479C}" destId="{6D7A647D-BBCA-4B4D-8672-0501F2159D96}" srcOrd="0" destOrd="0" parTransId="{DFFB6512-FE2F-4F81-83AB-2FF02CD7047D}" sibTransId="{9E4BEE08-0B38-46C3-A5C0-C9F78816147B}"/>
    <dgm:cxn modelId="{FB94C6D7-6E8F-4427-9F27-2A111B784E9B}" type="presOf" srcId="{C704738A-EE3D-4B1D-9B6F-1E823D90479C}" destId="{7D5A2AAF-CCEA-49B5-8C0E-AAE5BF9F2B1B}" srcOrd="0" destOrd="0" presId="urn:microsoft.com/office/officeart/2005/8/layout/matrix3"/>
    <dgm:cxn modelId="{59346B70-A0F0-4844-8499-2F9D4B3E9A5B}" srcId="{C704738A-EE3D-4B1D-9B6F-1E823D90479C}" destId="{FA15836E-43D8-442C-9B41-D36365EB6669}" srcOrd="2" destOrd="0" parTransId="{A8DCCBC8-FB9A-4C1A-93E2-886EEA53A2C6}" sibTransId="{7BA9FFDC-7AA8-4099-95A9-D63C51325E3C}"/>
    <dgm:cxn modelId="{74DCD352-785C-482E-8298-BC586D467749}" type="presOf" srcId="{FA15836E-43D8-442C-9B41-D36365EB6669}" destId="{EE6AFB5F-FDAC-4BDF-9641-6786F3DB431E}" srcOrd="0" destOrd="0" presId="urn:microsoft.com/office/officeart/2005/8/layout/matrix3"/>
    <dgm:cxn modelId="{411473F1-43CE-4C0D-BE8A-09258D02DB9A}" type="presParOf" srcId="{7D5A2AAF-CCEA-49B5-8C0E-AAE5BF9F2B1B}" destId="{789384FC-4EF2-4C44-92D8-D56B064692EC}" srcOrd="0" destOrd="0" presId="urn:microsoft.com/office/officeart/2005/8/layout/matrix3"/>
    <dgm:cxn modelId="{D35C48E4-A15C-47E9-88F4-A9C74D1BB9D7}" type="presParOf" srcId="{7D5A2AAF-CCEA-49B5-8C0E-AAE5BF9F2B1B}" destId="{E0119EE8-A03A-4E1E-9A1E-5B385C53CC6D}" srcOrd="1" destOrd="0" presId="urn:microsoft.com/office/officeart/2005/8/layout/matrix3"/>
    <dgm:cxn modelId="{D134267D-A808-4CF4-B8A9-EDB0AB8DB0B3}" type="presParOf" srcId="{7D5A2AAF-CCEA-49B5-8C0E-AAE5BF9F2B1B}" destId="{5174F61B-F28B-4A9F-9048-E3B84BB2E3D0}" srcOrd="2" destOrd="0" presId="urn:microsoft.com/office/officeart/2005/8/layout/matrix3"/>
    <dgm:cxn modelId="{12C454F3-9C40-40A5-84AF-BE9E36DDA0AC}" type="presParOf" srcId="{7D5A2AAF-CCEA-49B5-8C0E-AAE5BF9F2B1B}" destId="{EE6AFB5F-FDAC-4BDF-9641-6786F3DB431E}" srcOrd="3" destOrd="0" presId="urn:microsoft.com/office/officeart/2005/8/layout/matrix3"/>
    <dgm:cxn modelId="{00153C74-BDC8-47A3-991B-08A56B27E069}" type="presParOf" srcId="{7D5A2AAF-CCEA-49B5-8C0E-AAE5BF9F2B1B}" destId="{2B77D539-DBE1-4EC1-BCE2-9F32F9FD99F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384FC-4EF2-4C44-92D8-D56B064692EC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19EE8-A03A-4E1E-9A1E-5B385C53CC6D}">
      <dsp:nvSpPr>
        <dsp:cNvPr id="0" name=""/>
        <dsp:cNvSpPr/>
      </dsp:nvSpPr>
      <dsp:spPr>
        <a:xfrm>
          <a:off x="1294556" y="278556"/>
          <a:ext cx="1800007" cy="1800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</a:rPr>
            <a:t>počítač</a:t>
          </a:r>
          <a:br>
            <a:rPr lang="cs-CZ" sz="1800" b="1" kern="1200" dirty="0" smtClean="0">
              <a:solidFill>
                <a:schemeClr val="tx1"/>
              </a:solidFill>
            </a:rPr>
          </a:br>
          <a:r>
            <a:rPr lang="cs-CZ" sz="1800" b="1" kern="1200" dirty="0" smtClean="0">
              <a:solidFill>
                <a:schemeClr val="tx1"/>
              </a:solidFill>
            </a:rPr>
            <a:t> s připojením na internet</a:t>
          </a:r>
          <a:endParaRPr lang="cs-CZ" sz="1800" b="1" kern="1200" dirty="0">
            <a:solidFill>
              <a:schemeClr val="tx1"/>
            </a:solidFill>
          </a:endParaRPr>
        </a:p>
      </dsp:txBody>
      <dsp:txXfrm>
        <a:off x="1382425" y="366425"/>
        <a:ext cx="1624269" cy="1624269"/>
      </dsp:txXfrm>
    </dsp:sp>
    <dsp:sp modelId="{5174F61B-F28B-4A9F-9048-E3B84BB2E3D0}">
      <dsp:nvSpPr>
        <dsp:cNvPr id="0" name=""/>
        <dsp:cNvSpPr/>
      </dsp:nvSpPr>
      <dsp:spPr>
        <a:xfrm>
          <a:off x="3001436" y="278556"/>
          <a:ext cx="1800007" cy="1800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</a:rPr>
            <a:t>mikrofon</a:t>
          </a:r>
          <a:endParaRPr lang="cs-CZ" sz="1800" b="1" kern="1200" dirty="0">
            <a:solidFill>
              <a:schemeClr val="tx1"/>
            </a:solidFill>
          </a:endParaRPr>
        </a:p>
      </dsp:txBody>
      <dsp:txXfrm>
        <a:off x="3089305" y="366425"/>
        <a:ext cx="1624269" cy="1624269"/>
      </dsp:txXfrm>
    </dsp:sp>
    <dsp:sp modelId="{EE6AFB5F-FDAC-4BDF-9641-6786F3DB431E}">
      <dsp:nvSpPr>
        <dsp:cNvPr id="0" name=""/>
        <dsp:cNvSpPr/>
      </dsp:nvSpPr>
      <dsp:spPr>
        <a:xfrm>
          <a:off x="1294556" y="1985436"/>
          <a:ext cx="1800007" cy="1800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</a:rPr>
            <a:t>reproduktory(sluchátka)</a:t>
          </a:r>
          <a:endParaRPr lang="cs-CZ" sz="1800" b="1" kern="1200" dirty="0">
            <a:solidFill>
              <a:schemeClr val="tx1"/>
            </a:solidFill>
          </a:endParaRPr>
        </a:p>
      </dsp:txBody>
      <dsp:txXfrm>
        <a:off x="1382425" y="2073305"/>
        <a:ext cx="1624269" cy="1624269"/>
      </dsp:txXfrm>
    </dsp:sp>
    <dsp:sp modelId="{2B77D539-DBE1-4EC1-BCE2-9F32F9FD99F0}">
      <dsp:nvSpPr>
        <dsp:cNvPr id="0" name=""/>
        <dsp:cNvSpPr/>
      </dsp:nvSpPr>
      <dsp:spPr>
        <a:xfrm>
          <a:off x="3001436" y="1985436"/>
          <a:ext cx="1800007" cy="1800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</a:rPr>
            <a:t>software</a:t>
          </a:r>
          <a:endParaRPr lang="cs-CZ" sz="1800" b="1" kern="1200" dirty="0">
            <a:solidFill>
              <a:schemeClr val="tx1"/>
            </a:solidFill>
          </a:endParaRPr>
        </a:p>
      </dsp:txBody>
      <dsp:txXfrm>
        <a:off x="3089305" y="2073305"/>
        <a:ext cx="1624269" cy="1624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15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221E-809B-4C17-B448-8535DFEC6FDD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7C7D-4942-44A3-AC11-47859D5AED91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9A1F-7E0E-4507-B59F-69D3BB90E410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5E9F-0289-46BB-A14D-C97F1D5BBC14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0C5F-2B04-4564-8AD2-1B9C5B657AE6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6905-842D-4975-A826-84E97BB90048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206C-3413-4A84-BAF8-88A4FCEAEB7C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20D6-262D-45D8-888F-2F01BDFF85E6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01E5-144A-45E6-B984-2A74A4AF67F1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1DE7-D347-407D-B32D-8F0EA127F229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9D75-E465-452F-9C80-3EC5F00F97B3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CA105B4-3991-4BDA-88D4-50068B5F7C9C}" type="datetime1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</a:t>
            </a:r>
            <a:r>
              <a:rPr kumimoji="0" lang="cs-CZ" sz="1400" b="1" i="0" u="none" strike="noStrike" kern="1200" cap="all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3. 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6. 2013</a:t>
            </a:r>
          </a:p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Komunikace v reálném čase : telefonie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Popis využití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:</a:t>
            </a:r>
            <a:r>
              <a:rPr lang="cs-CZ" sz="1400" i="1" dirty="0"/>
              <a:t> </a:t>
            </a:r>
            <a:r>
              <a:rPr lang="cs-CZ" sz="1400" i="1" dirty="0" smtClean="0"/>
              <a:t>		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ŽÁK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využije  své zkušenosti  s telefonováním </a:t>
            </a:r>
            <a:endParaRPr lang="cs-CZ" sz="1400" b="1" dirty="0" smtClean="0">
              <a:solidFill>
                <a:sysClr val="windowText" lastClr="000000"/>
              </a:solidFill>
              <a:latin typeface="Century Gothic"/>
            </a:endParaRP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	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prostřednictvím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internetu.  projde základními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		pojmy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týkající se  telefonie. </a:t>
            </a:r>
            <a:endParaRPr lang="cs-CZ" sz="1400" b="1" dirty="0" smtClean="0">
              <a:solidFill>
                <a:sysClr val="windowText" lastClr="000000"/>
              </a:solidFill>
              <a:latin typeface="Century Gothic"/>
            </a:endParaRP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	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		Dle zadání Samostatně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vyhledá a prostuduje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 sw.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 </a:t>
            </a:r>
          </a:p>
          <a:p>
            <a:pPr algn="l"/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 			15 minut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04664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13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telefonie</a:t>
            </a:r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2800" b="1" dirty="0" smtClean="0">
                <a:latin typeface="+mn-lt"/>
              </a:rPr>
              <a:t>Komunikace v reálném čase</a:t>
            </a:r>
            <a:endParaRPr lang="cs-CZ" sz="2800" b="1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cap="none" dirty="0" smtClean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Telefonie</a:t>
            </a:r>
            <a:endParaRPr lang="cs-CZ" sz="3200" b="1" cap="none" dirty="0">
              <a:solidFill>
                <a:srgbClr val="94C600">
                  <a:lumMod val="75000"/>
                </a:srgbClr>
              </a:solidFill>
              <a:latin typeface="Century Gothic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945863"/>
            <a:ext cx="86409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03648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5" name="Volný tvar 14"/>
          <p:cNvSpPr/>
          <p:nvPr/>
        </p:nvSpPr>
        <p:spPr>
          <a:xfrm>
            <a:off x="305473" y="5301208"/>
            <a:ext cx="8640961" cy="1440160"/>
          </a:xfrm>
          <a:custGeom>
            <a:avLst/>
            <a:gdLst>
              <a:gd name="connsiteX0" fmla="*/ 0 w 8640961"/>
              <a:gd name="connsiteY0" fmla="*/ 0 h 576255"/>
              <a:gd name="connsiteX1" fmla="*/ 8640961 w 8640961"/>
              <a:gd name="connsiteY1" fmla="*/ 0 h 576255"/>
              <a:gd name="connsiteX2" fmla="*/ 8640961 w 8640961"/>
              <a:gd name="connsiteY2" fmla="*/ 576255 h 576255"/>
              <a:gd name="connsiteX3" fmla="*/ 0 w 8640961"/>
              <a:gd name="connsiteY3" fmla="*/ 576255 h 576255"/>
              <a:gd name="connsiteX4" fmla="*/ 0 w 8640961"/>
              <a:gd name="connsiteY4" fmla="*/ 0 h 57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0961" h="576255">
                <a:moveTo>
                  <a:pt x="0" y="0"/>
                </a:moveTo>
                <a:lnTo>
                  <a:pt x="8640961" y="0"/>
                </a:lnTo>
                <a:lnTo>
                  <a:pt x="8640961" y="576255"/>
                </a:lnTo>
                <a:lnTo>
                  <a:pt x="0" y="5762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>
                <a:solidFill>
                  <a:schemeClr val="tx1"/>
                </a:solidFill>
              </a:rPr>
              <a:t>Využití technologie VOIP</a:t>
            </a:r>
            <a:endParaRPr lang="cs-CZ" sz="2000" b="1" kern="1200" dirty="0">
              <a:solidFill>
                <a:schemeClr val="tx1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305473" y="2324360"/>
            <a:ext cx="8640961" cy="3528392"/>
          </a:xfrm>
          <a:custGeom>
            <a:avLst/>
            <a:gdLst>
              <a:gd name="connsiteX0" fmla="*/ 0 w 8640961"/>
              <a:gd name="connsiteY0" fmla="*/ 1337364 h 3818532"/>
              <a:gd name="connsiteX1" fmla="*/ 3843164 w 8640961"/>
              <a:gd name="connsiteY1" fmla="*/ 1337364 h 3818532"/>
              <a:gd name="connsiteX2" fmla="*/ 3843164 w 8640961"/>
              <a:gd name="connsiteY2" fmla="*/ 954633 h 3818532"/>
              <a:gd name="connsiteX3" fmla="*/ 3365848 w 8640961"/>
              <a:gd name="connsiteY3" fmla="*/ 954633 h 3818532"/>
              <a:gd name="connsiteX4" fmla="*/ 4320481 w 8640961"/>
              <a:gd name="connsiteY4" fmla="*/ 0 h 3818532"/>
              <a:gd name="connsiteX5" fmla="*/ 5275114 w 8640961"/>
              <a:gd name="connsiteY5" fmla="*/ 954633 h 3818532"/>
              <a:gd name="connsiteX6" fmla="*/ 4797797 w 8640961"/>
              <a:gd name="connsiteY6" fmla="*/ 954633 h 3818532"/>
              <a:gd name="connsiteX7" fmla="*/ 4797797 w 8640961"/>
              <a:gd name="connsiteY7" fmla="*/ 1337364 h 3818532"/>
              <a:gd name="connsiteX8" fmla="*/ 8640961 w 8640961"/>
              <a:gd name="connsiteY8" fmla="*/ 1337364 h 3818532"/>
              <a:gd name="connsiteX9" fmla="*/ 8640961 w 8640961"/>
              <a:gd name="connsiteY9" fmla="*/ 3818532 h 3818532"/>
              <a:gd name="connsiteX10" fmla="*/ 0 w 8640961"/>
              <a:gd name="connsiteY10" fmla="*/ 3818532 h 3818532"/>
              <a:gd name="connsiteX11" fmla="*/ 0 w 8640961"/>
              <a:gd name="connsiteY11" fmla="*/ 1337364 h 381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40961" h="3818532">
                <a:moveTo>
                  <a:pt x="8640961" y="2481168"/>
                </a:moveTo>
                <a:lnTo>
                  <a:pt x="4797797" y="2481168"/>
                </a:lnTo>
                <a:lnTo>
                  <a:pt x="4797797" y="2863899"/>
                </a:lnTo>
                <a:lnTo>
                  <a:pt x="5275113" y="2863899"/>
                </a:lnTo>
                <a:lnTo>
                  <a:pt x="4320480" y="3818531"/>
                </a:lnTo>
                <a:lnTo>
                  <a:pt x="3365847" y="2863899"/>
                </a:lnTo>
                <a:lnTo>
                  <a:pt x="3843164" y="2863899"/>
                </a:lnTo>
                <a:lnTo>
                  <a:pt x="3843164" y="2481168"/>
                </a:lnTo>
                <a:lnTo>
                  <a:pt x="0" y="2481168"/>
                </a:lnTo>
                <a:lnTo>
                  <a:pt x="0" y="1"/>
                </a:lnTo>
                <a:lnTo>
                  <a:pt x="8640961" y="1"/>
                </a:lnTo>
                <a:lnTo>
                  <a:pt x="8640961" y="2481168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0472" tIns="220473" rIns="220472" bIns="2698701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kern="1200" dirty="0" smtClean="0">
                <a:solidFill>
                  <a:schemeClr val="tx1"/>
                </a:solidFill>
              </a:rPr>
              <a:t>obousměrný způsob přenosu lidského hlasu </a:t>
            </a:r>
            <a:br>
              <a:rPr lang="cs-CZ" sz="2400" b="1" kern="1200" dirty="0" smtClean="0">
                <a:solidFill>
                  <a:schemeClr val="tx1"/>
                </a:solidFill>
              </a:rPr>
            </a:br>
            <a:r>
              <a:rPr lang="cs-CZ" sz="2400" b="1" kern="1200" dirty="0" smtClean="0">
                <a:solidFill>
                  <a:schemeClr val="tx1"/>
                </a:solidFill>
              </a:rPr>
              <a:t>v reálném čase na velkou vzdálenost</a:t>
            </a:r>
            <a:r>
              <a:rPr lang="cs-CZ" sz="2800" b="1" kern="1200" dirty="0" smtClean="0">
                <a:solidFill>
                  <a:schemeClr val="tx1"/>
                </a:solidFill>
              </a:rPr>
              <a:t>.</a:t>
            </a:r>
            <a:endParaRPr lang="cs-CZ" sz="2800" b="1" kern="1200" dirty="0">
              <a:solidFill>
                <a:schemeClr val="tx1"/>
              </a:solidFill>
            </a:endParaRPr>
          </a:p>
        </p:txBody>
      </p:sp>
      <p:sp>
        <p:nvSpPr>
          <p:cNvPr id="17" name="Volný tvar 16"/>
          <p:cNvSpPr/>
          <p:nvPr/>
        </p:nvSpPr>
        <p:spPr>
          <a:xfrm>
            <a:off x="305473" y="3527974"/>
            <a:ext cx="4320480" cy="1141741"/>
          </a:xfrm>
          <a:custGeom>
            <a:avLst/>
            <a:gdLst>
              <a:gd name="connsiteX0" fmla="*/ 0 w 4320480"/>
              <a:gd name="connsiteY0" fmla="*/ 0 h 1141741"/>
              <a:gd name="connsiteX1" fmla="*/ 4320480 w 4320480"/>
              <a:gd name="connsiteY1" fmla="*/ 0 h 1141741"/>
              <a:gd name="connsiteX2" fmla="*/ 4320480 w 4320480"/>
              <a:gd name="connsiteY2" fmla="*/ 1141741 h 1141741"/>
              <a:gd name="connsiteX3" fmla="*/ 0 w 4320480"/>
              <a:gd name="connsiteY3" fmla="*/ 1141741 h 1141741"/>
              <a:gd name="connsiteX4" fmla="*/ 0 w 4320480"/>
              <a:gd name="connsiteY4" fmla="*/ 0 h 114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0480" h="1141741">
                <a:moveTo>
                  <a:pt x="0" y="0"/>
                </a:moveTo>
                <a:lnTo>
                  <a:pt x="4320480" y="0"/>
                </a:lnTo>
                <a:lnTo>
                  <a:pt x="4320480" y="1141741"/>
                </a:lnTo>
                <a:lnTo>
                  <a:pt x="0" y="1141741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/>
              <a:t>služby internetové telefonie</a:t>
            </a:r>
            <a:br>
              <a:rPr lang="cs-CZ" sz="2000" b="1" kern="1200" dirty="0" smtClean="0"/>
            </a:br>
            <a:r>
              <a:rPr lang="cs-CZ" sz="1100" b="1" dirty="0"/>
              <a:t>poskytovány prostřednictvím veřejného Internetu (jako sítě</a:t>
            </a:r>
            <a:r>
              <a:rPr lang="cs-CZ" sz="1100" b="1" dirty="0" smtClean="0"/>
              <a:t>)</a:t>
            </a:r>
            <a:endParaRPr lang="cs-CZ" sz="1100" b="1" dirty="0"/>
          </a:p>
        </p:txBody>
      </p:sp>
      <p:sp>
        <p:nvSpPr>
          <p:cNvPr id="18" name="Volný tvar 17"/>
          <p:cNvSpPr/>
          <p:nvPr/>
        </p:nvSpPr>
        <p:spPr>
          <a:xfrm>
            <a:off x="4625953" y="3527974"/>
            <a:ext cx="4320480" cy="1141741"/>
          </a:xfrm>
          <a:custGeom>
            <a:avLst/>
            <a:gdLst>
              <a:gd name="connsiteX0" fmla="*/ 0 w 4320480"/>
              <a:gd name="connsiteY0" fmla="*/ 0 h 1141741"/>
              <a:gd name="connsiteX1" fmla="*/ 4320480 w 4320480"/>
              <a:gd name="connsiteY1" fmla="*/ 0 h 1141741"/>
              <a:gd name="connsiteX2" fmla="*/ 4320480 w 4320480"/>
              <a:gd name="connsiteY2" fmla="*/ 1141741 h 1141741"/>
              <a:gd name="connsiteX3" fmla="*/ 0 w 4320480"/>
              <a:gd name="connsiteY3" fmla="*/ 1141741 h 1141741"/>
              <a:gd name="connsiteX4" fmla="*/ 0 w 4320480"/>
              <a:gd name="connsiteY4" fmla="*/ 0 h 114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0480" h="1141741">
                <a:moveTo>
                  <a:pt x="0" y="0"/>
                </a:moveTo>
                <a:lnTo>
                  <a:pt x="4320480" y="0"/>
                </a:lnTo>
                <a:lnTo>
                  <a:pt x="4320480" y="1141741"/>
                </a:lnTo>
                <a:lnTo>
                  <a:pt x="0" y="1141741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b="1" kern="1200" dirty="0" smtClean="0"/>
              <a:t>služby IP telefonie</a:t>
            </a:r>
            <a:br>
              <a:rPr lang="cs-CZ" sz="2000" b="1" kern="1200" dirty="0" smtClean="0"/>
            </a:br>
            <a:r>
              <a:rPr lang="cs-CZ" sz="1050" b="1" dirty="0" smtClean="0"/>
              <a:t> </a:t>
            </a:r>
            <a:r>
              <a:rPr lang="cs-CZ" sz="1050" b="1" dirty="0"/>
              <a:t>poskytovány skrze (jakoukoli) IP </a:t>
            </a:r>
            <a:r>
              <a:rPr lang="cs-CZ" sz="1050" b="1" dirty="0" smtClean="0"/>
              <a:t>síť</a:t>
            </a:r>
            <a:endParaRPr lang="cs-CZ" sz="1050" b="1" dirty="0"/>
          </a:p>
        </p:txBody>
      </p:sp>
      <p:grpSp>
        <p:nvGrpSpPr>
          <p:cNvPr id="10" name="Skupina 9"/>
          <p:cNvGrpSpPr>
            <a:grpSpLocks noChangeAspect="1"/>
          </p:cNvGrpSpPr>
          <p:nvPr/>
        </p:nvGrpSpPr>
        <p:grpSpPr>
          <a:xfrm>
            <a:off x="286480" y="692696"/>
            <a:ext cx="8606000" cy="1473200"/>
            <a:chOff x="286480" y="692696"/>
            <a:chExt cx="8606000" cy="1473200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480" y="692696"/>
              <a:ext cx="2105025" cy="1473200"/>
            </a:xfrm>
            <a:prstGeom prst="rect">
              <a:avLst/>
            </a:prstGeom>
          </p:spPr>
        </p:pic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787455" y="692696"/>
              <a:ext cx="2105025" cy="1473200"/>
            </a:xfrm>
            <a:prstGeom prst="rect">
              <a:avLst/>
            </a:prstGeom>
          </p:spPr>
        </p:pic>
      </p:grpSp>
      <p:sp>
        <p:nvSpPr>
          <p:cNvPr id="19" name="Zástupný symbol pro číslo snímk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9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c/cd/Voip_HowItWorks_0203v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99541"/>
            <a:ext cx="381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 err="1">
                <a:solidFill>
                  <a:srgbClr val="94C600">
                    <a:lumMod val="75000"/>
                  </a:srgbClr>
                </a:solidFill>
                <a:latin typeface="Century Gothic"/>
              </a:rPr>
              <a:t>VoIP</a:t>
            </a:r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  (</a:t>
            </a:r>
            <a:r>
              <a:rPr lang="cs-CZ" sz="3200" b="1" cap="none" dirty="0" err="1">
                <a:solidFill>
                  <a:srgbClr val="94C600">
                    <a:lumMod val="75000"/>
                  </a:srgbClr>
                </a:solidFill>
                <a:latin typeface="Century Gothic"/>
              </a:rPr>
              <a:t>Voice</a:t>
            </a:r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 </a:t>
            </a:r>
            <a:r>
              <a:rPr lang="cs-CZ" sz="3200" b="1" cap="none" dirty="0" err="1">
                <a:solidFill>
                  <a:srgbClr val="94C600">
                    <a:lumMod val="75000"/>
                  </a:srgbClr>
                </a:solidFill>
                <a:latin typeface="Century Gothic"/>
              </a:rPr>
              <a:t>over</a:t>
            </a:r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 Internet </a:t>
            </a:r>
            <a:r>
              <a:rPr lang="cs-CZ" sz="3200" b="1" cap="none" dirty="0" err="1">
                <a:solidFill>
                  <a:srgbClr val="94C600">
                    <a:lumMod val="75000"/>
                  </a:srgbClr>
                </a:solidFill>
                <a:latin typeface="Century Gothic"/>
              </a:rPr>
              <a:t>Protocol</a:t>
            </a:r>
            <a:r>
              <a:rPr lang="cs-CZ" sz="3200" b="1" cap="none" dirty="0" smtClean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)</a:t>
            </a:r>
            <a:endParaRPr lang="cs-CZ" sz="3200" b="1" cap="none" dirty="0">
              <a:solidFill>
                <a:srgbClr val="94C600">
                  <a:lumMod val="75000"/>
                </a:srgbClr>
              </a:solidFill>
              <a:latin typeface="Century Gothic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945863"/>
            <a:ext cx="86409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03648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2316936"/>
            <a:ext cx="4104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Technologie umož</a:t>
            </a:r>
            <a:r>
              <a:rPr lang="cs-CZ" sz="2400" dirty="0"/>
              <a:t>ň</a:t>
            </a:r>
            <a:r>
              <a:rPr lang="cs-CZ" sz="2400" dirty="0" smtClean="0"/>
              <a:t>ující přenos digitalizovaného hlasu  prostřednictvím počítačové sítě nebo jiného média prostupného pro protokol IP.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4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cap="none" dirty="0" smtClean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Internetová telefonie</a:t>
            </a:r>
            <a:endParaRPr lang="cs-CZ" sz="3200" b="1" cap="none" dirty="0">
              <a:solidFill>
                <a:srgbClr val="94C600">
                  <a:lumMod val="75000"/>
                </a:srgbClr>
              </a:solidFill>
              <a:latin typeface="Century Gothic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715030"/>
            <a:ext cx="86409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Máte zkušenost s telefonováním prostřednictvím Internetu?</a:t>
            </a:r>
          </a:p>
          <a:p>
            <a:endParaRPr lang="cs-CZ" sz="2400" dirty="0" smtClean="0"/>
          </a:p>
          <a:p>
            <a:r>
              <a:rPr lang="cs-CZ" sz="2000" b="1" dirty="0"/>
              <a:t>Jaké základní vybavení </a:t>
            </a:r>
            <a:r>
              <a:rPr lang="cs-CZ" sz="2000" b="1" dirty="0" smtClean="0"/>
              <a:t>jste potřebovali?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3648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89274593"/>
              </p:ext>
            </p:extLst>
          </p:nvPr>
        </p:nvGraphicFramePr>
        <p:xfrm>
          <a:off x="395536" y="28215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940152" y="378904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Souhlasíte?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940152" y="434155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ANO… </a:t>
            </a:r>
            <a:endParaRPr lang="cs-CZ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2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9384FC-4EF2-4C44-92D8-D56B06469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graphicEl>
                                              <a:dgm id="{789384FC-4EF2-4C44-92D8-D56B06469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graphicEl>
                                              <a:dgm id="{789384FC-4EF2-4C44-92D8-D56B06469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graphicEl>
                                              <a:dgm id="{789384FC-4EF2-4C44-92D8-D56B06469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119EE8-A03A-4E1E-9A1E-5B385C53C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graphicEl>
                                              <a:dgm id="{E0119EE8-A03A-4E1E-9A1E-5B385C53C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graphicEl>
                                              <a:dgm id="{E0119EE8-A03A-4E1E-9A1E-5B385C53C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E0119EE8-A03A-4E1E-9A1E-5B385C53C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74F61B-F28B-4A9F-9048-E3B84BB2E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graphicEl>
                                              <a:dgm id="{5174F61B-F28B-4A9F-9048-E3B84BB2E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graphicEl>
                                              <a:dgm id="{5174F61B-F28B-4A9F-9048-E3B84BB2E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5174F61B-F28B-4A9F-9048-E3B84BB2E3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6AFB5F-FDAC-4BDF-9641-6786F3DB4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graphicEl>
                                              <a:dgm id="{EE6AFB5F-FDAC-4BDF-9641-6786F3DB4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graphicEl>
                                              <a:dgm id="{EE6AFB5F-FDAC-4BDF-9641-6786F3DB4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EE6AFB5F-FDAC-4BDF-9641-6786F3DB43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77D539-DBE1-4EC1-BCE2-9F32F9FD9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graphicEl>
                                              <a:dgm id="{2B77D539-DBE1-4EC1-BCE2-9F32F9FD9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graphicEl>
                                              <a:dgm id="{2B77D539-DBE1-4EC1-BCE2-9F32F9FD9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graphicEl>
                                              <a:dgm id="{2B77D539-DBE1-4EC1-BCE2-9F32F9FD99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cap="none" dirty="0" smtClean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Softwarové nástroje</a:t>
            </a:r>
            <a:endParaRPr lang="cs-CZ" sz="3200" b="1" cap="none" dirty="0">
              <a:solidFill>
                <a:srgbClr val="94C600">
                  <a:lumMod val="75000"/>
                </a:srgbClr>
              </a:solidFill>
              <a:latin typeface="Century Gothic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3500" b="1" dirty="0" smtClean="0">
                <a:solidFill>
                  <a:srgbClr val="C00000"/>
                </a:solidFill>
              </a:rPr>
              <a:t>Úkol:</a:t>
            </a:r>
            <a:br>
              <a:rPr lang="cs-CZ" sz="3500" b="1" dirty="0" smtClean="0">
                <a:solidFill>
                  <a:srgbClr val="C00000"/>
                </a:solidFill>
              </a:rPr>
            </a:br>
            <a:endParaRPr lang="cs-CZ" sz="35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cs-CZ" b="1" dirty="0" smtClean="0"/>
              <a:t>1. Na </a:t>
            </a:r>
            <a:r>
              <a:rPr lang="cs-CZ" b="1" dirty="0"/>
              <a:t>stránkách </a:t>
            </a:r>
            <a:r>
              <a:rPr lang="cs-CZ" b="1" dirty="0" smtClean="0"/>
              <a:t>www.zive.cz  si prostudujte programy pro internetovou  telefonii. Naleznete </a:t>
            </a:r>
            <a:r>
              <a:rPr lang="cs-CZ" b="1" dirty="0"/>
              <a:t>zde </a:t>
            </a:r>
            <a:r>
              <a:rPr lang="cs-CZ" b="1" dirty="0" smtClean="0"/>
              <a:t>přehled  nejstahovanějších, nejnovějších, nejlepších programů.</a:t>
            </a:r>
          </a:p>
          <a:p>
            <a:pPr marL="114300" indent="0">
              <a:buNone/>
            </a:pPr>
            <a:r>
              <a:rPr lang="cs-CZ" b="1" dirty="0" smtClean="0"/>
              <a:t>Porovnejte s obdobnými stránkami.</a:t>
            </a:r>
            <a:br>
              <a:rPr lang="cs-CZ" b="1" dirty="0" smtClean="0"/>
            </a:br>
            <a:endParaRPr lang="cs-CZ" b="1" dirty="0"/>
          </a:p>
          <a:p>
            <a:pPr>
              <a:buNone/>
              <a:defRPr/>
            </a:pPr>
            <a:r>
              <a:rPr lang="cs-CZ" b="1" dirty="0" smtClean="0"/>
              <a:t>2. Vyberte si některý z programů a prostudujte si jej podrobněji. (Např. </a:t>
            </a:r>
            <a:r>
              <a:rPr lang="cs-CZ" b="1" dirty="0" err="1" smtClean="0"/>
              <a:t>Skype</a:t>
            </a:r>
            <a:r>
              <a:rPr lang="cs-CZ" b="1" dirty="0" smtClean="0"/>
              <a:t>.)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5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68624"/>
            <a:ext cx="8229600" cy="4340696"/>
          </a:xfrm>
        </p:spPr>
        <p:txBody>
          <a:bodyPr numCol="2" anchor="ctr">
            <a:normAutofit fontScale="62500" lnSpcReduction="20000"/>
          </a:bodyPr>
          <a:lstStyle/>
          <a:p>
            <a:endParaRPr lang="cs-CZ" dirty="0"/>
          </a:p>
          <a:p>
            <a:r>
              <a:rPr lang="cs-CZ" dirty="0"/>
              <a:t>Využití IP telefonie v </a:t>
            </a:r>
            <a:r>
              <a:rPr lang="cs-CZ" dirty="0" err="1"/>
              <a:t>asistivních</a:t>
            </a:r>
            <a:r>
              <a:rPr lang="cs-CZ" dirty="0"/>
              <a:t> technologiích pro neslyšící. BUMBÁLEK, Zdeněk. [online]. [cit. 2013-05-22]. Dostupné z: http://www.escribe.cz/dokumenty/vyuziti-ip-telefonie-v-asistivnich-technologiich-pro-neslysici.pdf </a:t>
            </a:r>
          </a:p>
          <a:p>
            <a:r>
              <a:rPr lang="cs-CZ" dirty="0"/>
              <a:t>NAVRÁTIL, Pavel. S počítačem nejen k maturitě. 7. -2.díl vyd. Kralice na Hané: Computer Media, 2009, 176 s. ISBN 978-80-7402-021-6. </a:t>
            </a:r>
          </a:p>
          <a:p>
            <a:r>
              <a:rPr lang="cs-CZ" dirty="0"/>
              <a:t>Jiří Peterka: Není VOIP jako IP telefonie [online]. 2007 [cit. 2013-06-01]. Dostupné z: http://www.earchiv.cz/b07/b1000001.php3 </a:t>
            </a:r>
          </a:p>
          <a:p>
            <a:r>
              <a:rPr lang="cs-CZ" dirty="0"/>
              <a:t>Kliparty viz Galerie médií Microsoft PowerPoint.</a:t>
            </a:r>
            <a:r>
              <a:rPr lang="cs-CZ"/>
              <a:t/>
            </a:r>
            <a:br>
              <a:rPr lang="cs-CZ"/>
            </a:br>
            <a:r>
              <a:rPr lang="cs-CZ" smtClean="0"/>
              <a:t>http</a:t>
            </a:r>
            <a:r>
              <a:rPr lang="cs-CZ" dirty="0"/>
              <a:t>://office.microsoft.com/cs-cz/images/kreslene-postavicky-CM079001908.aspx?qu=d%C4%9Bti+po%C4%8D%C3%ADta%C4%8De&amp;ex=1#ai:MC900396732|mt:1,3|http://officeimg.vo.msecnd.net/en-us/images/MH900383546.jpg</a:t>
            </a:r>
            <a:br>
              <a:rPr lang="cs-CZ" dirty="0"/>
            </a:br>
            <a:r>
              <a:rPr lang="cs-CZ" dirty="0" smtClean="0"/>
              <a:t>http</a:t>
            </a:r>
            <a:r>
              <a:rPr lang="cs-CZ" dirty="0"/>
              <a:t>://office.microsoft.com/cs-cz/images/results.aspx?qu=kalend%C3%A1%C5%99+pl%C3%A1nov%C3%A1n%C3%AD&amp;ex=1#ai:MC900355649|</a:t>
            </a:r>
          </a:p>
          <a:p>
            <a:r>
              <a:rPr lang="cs-CZ" dirty="0" smtClean="0"/>
              <a:t>http://officeimg.vo.msecnd.net/en-us/images/MH900291832.jpg</a:t>
            </a:r>
          </a:p>
          <a:p>
            <a:r>
              <a:rPr lang="cs-CZ" dirty="0" smtClean="0"/>
              <a:t>http</a:t>
            </a:r>
            <a:r>
              <a:rPr lang="cs-CZ" dirty="0"/>
              <a:t>://office.microsoft.com/cs-cz/images/results.aspx?qu=videokonference&amp;ex=2#ai:MC900343457|</a:t>
            </a:r>
          </a:p>
          <a:p>
            <a:r>
              <a:rPr lang="cs-CZ" dirty="0"/>
              <a:t>http://office.microsoft.com/cs-cz/images/results.aspx?qu=chat&amp;ex=1#ai:MM900286774|</a:t>
            </a:r>
          </a:p>
          <a:p>
            <a:r>
              <a:rPr lang="cs-CZ" dirty="0" err="1"/>
              <a:t>Slide</a:t>
            </a:r>
            <a:r>
              <a:rPr lang="cs-CZ" dirty="0"/>
              <a:t> č. 4</a:t>
            </a:r>
            <a:br>
              <a:rPr lang="cs-CZ" dirty="0"/>
            </a:br>
            <a:r>
              <a:rPr lang="cs-CZ" dirty="0"/>
              <a:t>Obrázek VOIP</a:t>
            </a:r>
            <a:br>
              <a:rPr lang="cs-CZ" dirty="0"/>
            </a:br>
            <a:r>
              <a:rPr lang="cs-CZ" dirty="0"/>
              <a:t>http://transition.fcc.gov/voip/images/voip_HowItWorks_0203v2.jpg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11094</TotalTime>
  <Words>208</Words>
  <Application>Microsoft Office PowerPoint</Application>
  <PresentationFormat>Předvádění na obrazovce (4:3)</PresentationFormat>
  <Paragraphs>59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Lékárna</vt:lpstr>
      <vt:lpstr>Prezentace aplikace PowerPoint</vt:lpstr>
      <vt:lpstr>Komunikace v reálném čase</vt:lpstr>
      <vt:lpstr>Telefonie</vt:lpstr>
      <vt:lpstr>VoIP  (Voice over Internet Protocol)</vt:lpstr>
      <vt:lpstr>Internetová telefonie</vt:lpstr>
      <vt:lpstr>Softwarové nástroje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Ukládání dat z internetu do počítače</dc:title>
  <dc:creator>Pchalkova</dc:creator>
  <cp:lastModifiedBy>Uzivatel</cp:lastModifiedBy>
  <cp:revision>443</cp:revision>
  <dcterms:modified xsi:type="dcterms:W3CDTF">2013-06-14T05:03:01Z</dcterms:modified>
</cp:coreProperties>
</file>