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0"/>
  </p:notesMasterIdLst>
  <p:sldIdLst>
    <p:sldId id="264" r:id="rId2"/>
    <p:sldId id="256" r:id="rId3"/>
    <p:sldId id="313" r:id="rId4"/>
    <p:sldId id="312" r:id="rId5"/>
    <p:sldId id="309" r:id="rId6"/>
    <p:sldId id="308" r:id="rId7"/>
    <p:sldId id="314" r:id="rId8"/>
    <p:sldId id="268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637" autoAdjust="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6F48E6-8230-4473-88BA-482431BAF484}" type="doc">
      <dgm:prSet loTypeId="urn:microsoft.com/office/officeart/2005/8/layout/pyramid2" loCatId="pyramid" qsTypeId="urn:microsoft.com/office/officeart/2005/8/quickstyle/3d3" qsCatId="3D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3FB7348D-3F79-4443-9797-D15962A3930C}">
      <dgm:prSet/>
      <dgm:spPr/>
      <dgm:t>
        <a:bodyPr/>
        <a:lstStyle/>
        <a:p>
          <a:pPr rtl="0"/>
          <a:r>
            <a:rPr lang="cs-CZ" b="1" smtClean="0"/>
            <a:t>krádeží,  poruchou, ztrátou hardwaru</a:t>
          </a:r>
          <a:endParaRPr lang="cs-CZ"/>
        </a:p>
      </dgm:t>
    </dgm:pt>
    <dgm:pt modelId="{4ED180BD-D2C8-4768-90BA-2E64B910DFC8}" type="parTrans" cxnId="{2317C285-C4F6-43C1-B45E-EAC18885858F}">
      <dgm:prSet/>
      <dgm:spPr/>
      <dgm:t>
        <a:bodyPr/>
        <a:lstStyle/>
        <a:p>
          <a:endParaRPr lang="cs-CZ"/>
        </a:p>
      </dgm:t>
    </dgm:pt>
    <dgm:pt modelId="{A8377E30-527A-4CA9-A687-436AE95605D5}" type="sibTrans" cxnId="{2317C285-C4F6-43C1-B45E-EAC18885858F}">
      <dgm:prSet/>
      <dgm:spPr/>
      <dgm:t>
        <a:bodyPr/>
        <a:lstStyle/>
        <a:p>
          <a:endParaRPr lang="cs-CZ"/>
        </a:p>
      </dgm:t>
    </dgm:pt>
    <dgm:pt modelId="{73D3AB77-BFE0-4DD4-A82E-1032B4886BAC}">
      <dgm:prSet/>
      <dgm:spPr/>
      <dgm:t>
        <a:bodyPr/>
        <a:lstStyle/>
        <a:p>
          <a:pPr rtl="0"/>
          <a:r>
            <a:rPr lang="cs-CZ" b="1" smtClean="0"/>
            <a:t>jednáním uživatele (krádež, zneužití, falšování, ztráta, prodej, …)</a:t>
          </a:r>
          <a:endParaRPr lang="cs-CZ"/>
        </a:p>
      </dgm:t>
    </dgm:pt>
    <dgm:pt modelId="{D7B40A4E-73D3-4C3E-B3B9-DFAD10F696E6}" type="parTrans" cxnId="{2804393E-AC9C-47AE-899D-F94560F12AC5}">
      <dgm:prSet/>
      <dgm:spPr/>
      <dgm:t>
        <a:bodyPr/>
        <a:lstStyle/>
        <a:p>
          <a:endParaRPr lang="cs-CZ"/>
        </a:p>
      </dgm:t>
    </dgm:pt>
    <dgm:pt modelId="{2DCF9B08-7E3C-4ED8-8A56-85F68DCA71FE}" type="sibTrans" cxnId="{2804393E-AC9C-47AE-899D-F94560F12AC5}">
      <dgm:prSet/>
      <dgm:spPr/>
      <dgm:t>
        <a:bodyPr/>
        <a:lstStyle/>
        <a:p>
          <a:endParaRPr lang="cs-CZ"/>
        </a:p>
      </dgm:t>
    </dgm:pt>
    <dgm:pt modelId="{74A36A6E-B0DC-4F57-8A48-97ABD5142A49}">
      <dgm:prSet/>
      <dgm:spPr/>
      <dgm:t>
        <a:bodyPr/>
        <a:lstStyle/>
        <a:p>
          <a:pPr rtl="0"/>
          <a:r>
            <a:rPr lang="cs-CZ" b="1" smtClean="0"/>
            <a:t>činností škodlivého softwaru </a:t>
          </a:r>
          <a:endParaRPr lang="cs-CZ"/>
        </a:p>
      </dgm:t>
    </dgm:pt>
    <dgm:pt modelId="{7DE39FA3-28B4-4D16-8D2C-9258B018540D}" type="parTrans" cxnId="{53C5DF71-E7FA-476D-AD16-DAF9BADD55D5}">
      <dgm:prSet/>
      <dgm:spPr/>
      <dgm:t>
        <a:bodyPr/>
        <a:lstStyle/>
        <a:p>
          <a:endParaRPr lang="cs-CZ"/>
        </a:p>
      </dgm:t>
    </dgm:pt>
    <dgm:pt modelId="{8FF17B64-3C49-41DB-BEDC-C15582E1215E}" type="sibTrans" cxnId="{53C5DF71-E7FA-476D-AD16-DAF9BADD55D5}">
      <dgm:prSet/>
      <dgm:spPr/>
      <dgm:t>
        <a:bodyPr/>
        <a:lstStyle/>
        <a:p>
          <a:endParaRPr lang="cs-CZ"/>
        </a:p>
      </dgm:t>
    </dgm:pt>
    <dgm:pt modelId="{E7F0EB73-AF59-4A6D-AD36-15561ACBCBD3}" type="pres">
      <dgm:prSet presAssocID="{A86F48E6-8230-4473-88BA-482431BAF484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cs-CZ"/>
        </a:p>
      </dgm:t>
    </dgm:pt>
    <dgm:pt modelId="{CBE178B2-19AD-486C-AF4E-4090E0A42E67}" type="pres">
      <dgm:prSet presAssocID="{A86F48E6-8230-4473-88BA-482431BAF484}" presName="pyramid" presStyleLbl="node1" presStyleIdx="0" presStyleCnt="1"/>
      <dgm:spPr>
        <a:prstGeom prst="wave">
          <a:avLst/>
        </a:prstGeom>
      </dgm:spPr>
    </dgm:pt>
    <dgm:pt modelId="{4A4C3A71-55E5-4CBA-802F-FB4E97BE4422}" type="pres">
      <dgm:prSet presAssocID="{A86F48E6-8230-4473-88BA-482431BAF484}" presName="theList" presStyleCnt="0"/>
      <dgm:spPr/>
    </dgm:pt>
    <dgm:pt modelId="{7481433D-4182-45F0-BA57-C99638E58E0E}" type="pres">
      <dgm:prSet presAssocID="{3FB7348D-3F79-4443-9797-D15962A3930C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B3D9D83-CAEE-4B8B-8224-0F95898BF912}" type="pres">
      <dgm:prSet presAssocID="{3FB7348D-3F79-4443-9797-D15962A3930C}" presName="aSpace" presStyleCnt="0"/>
      <dgm:spPr/>
    </dgm:pt>
    <dgm:pt modelId="{6401E496-F824-4782-AAF6-BE4A287E463D}" type="pres">
      <dgm:prSet presAssocID="{73D3AB77-BFE0-4DD4-A82E-1032B4886BAC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E906681-D875-46EB-88D9-75406ED94DE1}" type="pres">
      <dgm:prSet presAssocID="{73D3AB77-BFE0-4DD4-A82E-1032B4886BAC}" presName="aSpace" presStyleCnt="0"/>
      <dgm:spPr/>
    </dgm:pt>
    <dgm:pt modelId="{9DBA3734-7F7E-4CB1-821C-DCF29C9FB2EF}" type="pres">
      <dgm:prSet presAssocID="{74A36A6E-B0DC-4F57-8A48-97ABD5142A49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C85F458-20A8-4AA8-8F0D-8B83E3D3F092}" type="pres">
      <dgm:prSet presAssocID="{74A36A6E-B0DC-4F57-8A48-97ABD5142A49}" presName="aSpace" presStyleCnt="0"/>
      <dgm:spPr/>
    </dgm:pt>
  </dgm:ptLst>
  <dgm:cxnLst>
    <dgm:cxn modelId="{2317C285-C4F6-43C1-B45E-EAC18885858F}" srcId="{A86F48E6-8230-4473-88BA-482431BAF484}" destId="{3FB7348D-3F79-4443-9797-D15962A3930C}" srcOrd="0" destOrd="0" parTransId="{4ED180BD-D2C8-4768-90BA-2E64B910DFC8}" sibTransId="{A8377E30-527A-4CA9-A687-436AE95605D5}"/>
    <dgm:cxn modelId="{367A715D-9967-44E6-8407-F31FDCCC3D36}" type="presOf" srcId="{3FB7348D-3F79-4443-9797-D15962A3930C}" destId="{7481433D-4182-45F0-BA57-C99638E58E0E}" srcOrd="0" destOrd="0" presId="urn:microsoft.com/office/officeart/2005/8/layout/pyramid2"/>
    <dgm:cxn modelId="{2804393E-AC9C-47AE-899D-F94560F12AC5}" srcId="{A86F48E6-8230-4473-88BA-482431BAF484}" destId="{73D3AB77-BFE0-4DD4-A82E-1032B4886BAC}" srcOrd="1" destOrd="0" parTransId="{D7B40A4E-73D3-4C3E-B3B9-DFAD10F696E6}" sibTransId="{2DCF9B08-7E3C-4ED8-8A56-85F68DCA71FE}"/>
    <dgm:cxn modelId="{A99CD1BB-B02A-4D5B-920A-5FCC359FDCBA}" type="presOf" srcId="{73D3AB77-BFE0-4DD4-A82E-1032B4886BAC}" destId="{6401E496-F824-4782-AAF6-BE4A287E463D}" srcOrd="0" destOrd="0" presId="urn:microsoft.com/office/officeart/2005/8/layout/pyramid2"/>
    <dgm:cxn modelId="{7F2DC006-6A30-4E08-A971-3F41D2231FBC}" type="presOf" srcId="{74A36A6E-B0DC-4F57-8A48-97ABD5142A49}" destId="{9DBA3734-7F7E-4CB1-821C-DCF29C9FB2EF}" srcOrd="0" destOrd="0" presId="urn:microsoft.com/office/officeart/2005/8/layout/pyramid2"/>
    <dgm:cxn modelId="{53C5DF71-E7FA-476D-AD16-DAF9BADD55D5}" srcId="{A86F48E6-8230-4473-88BA-482431BAF484}" destId="{74A36A6E-B0DC-4F57-8A48-97ABD5142A49}" srcOrd="2" destOrd="0" parTransId="{7DE39FA3-28B4-4D16-8D2C-9258B018540D}" sibTransId="{8FF17B64-3C49-41DB-BEDC-C15582E1215E}"/>
    <dgm:cxn modelId="{D4FD58F4-9EEC-4135-9701-AD8E64D607B5}" type="presOf" srcId="{A86F48E6-8230-4473-88BA-482431BAF484}" destId="{E7F0EB73-AF59-4A6D-AD36-15561ACBCBD3}" srcOrd="0" destOrd="0" presId="urn:microsoft.com/office/officeart/2005/8/layout/pyramid2"/>
    <dgm:cxn modelId="{7FB2FC6C-803D-4087-AEE0-0EF2F891D918}" type="presParOf" srcId="{E7F0EB73-AF59-4A6D-AD36-15561ACBCBD3}" destId="{CBE178B2-19AD-486C-AF4E-4090E0A42E67}" srcOrd="0" destOrd="0" presId="urn:microsoft.com/office/officeart/2005/8/layout/pyramid2"/>
    <dgm:cxn modelId="{FA357BDB-12BC-4439-8057-3787D36AAE7A}" type="presParOf" srcId="{E7F0EB73-AF59-4A6D-AD36-15561ACBCBD3}" destId="{4A4C3A71-55E5-4CBA-802F-FB4E97BE4422}" srcOrd="1" destOrd="0" presId="urn:microsoft.com/office/officeart/2005/8/layout/pyramid2"/>
    <dgm:cxn modelId="{FC7CF2BC-183E-47E2-A10B-5436DC194A44}" type="presParOf" srcId="{4A4C3A71-55E5-4CBA-802F-FB4E97BE4422}" destId="{7481433D-4182-45F0-BA57-C99638E58E0E}" srcOrd="0" destOrd="0" presId="urn:microsoft.com/office/officeart/2005/8/layout/pyramid2"/>
    <dgm:cxn modelId="{7D8CDBA9-1A44-4E8F-9C2B-A4FC411A3ADC}" type="presParOf" srcId="{4A4C3A71-55E5-4CBA-802F-FB4E97BE4422}" destId="{9B3D9D83-CAEE-4B8B-8224-0F95898BF912}" srcOrd="1" destOrd="0" presId="urn:microsoft.com/office/officeart/2005/8/layout/pyramid2"/>
    <dgm:cxn modelId="{DD506AD1-712E-480C-A2CD-367EED8CBF1A}" type="presParOf" srcId="{4A4C3A71-55E5-4CBA-802F-FB4E97BE4422}" destId="{6401E496-F824-4782-AAF6-BE4A287E463D}" srcOrd="2" destOrd="0" presId="urn:microsoft.com/office/officeart/2005/8/layout/pyramid2"/>
    <dgm:cxn modelId="{49319DD1-605D-4321-AEFF-1AEF35E985C9}" type="presParOf" srcId="{4A4C3A71-55E5-4CBA-802F-FB4E97BE4422}" destId="{3E906681-D875-46EB-88D9-75406ED94DE1}" srcOrd="3" destOrd="0" presId="urn:microsoft.com/office/officeart/2005/8/layout/pyramid2"/>
    <dgm:cxn modelId="{64D696E8-6E65-4FAD-9EBD-C6DFD5FCA94C}" type="presParOf" srcId="{4A4C3A71-55E5-4CBA-802F-FB4E97BE4422}" destId="{9DBA3734-7F7E-4CB1-821C-DCF29C9FB2EF}" srcOrd="4" destOrd="0" presId="urn:microsoft.com/office/officeart/2005/8/layout/pyramid2"/>
    <dgm:cxn modelId="{7534C361-97E6-4210-86E9-0C52156639DB}" type="presParOf" srcId="{4A4C3A71-55E5-4CBA-802F-FB4E97BE4422}" destId="{CC85F458-20A8-4AA8-8F0D-8B83E3D3F092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E178B2-19AD-486C-AF4E-4090E0A42E67}">
      <dsp:nvSpPr>
        <dsp:cNvPr id="0" name=""/>
        <dsp:cNvSpPr/>
      </dsp:nvSpPr>
      <dsp:spPr>
        <a:xfrm>
          <a:off x="1562573" y="0"/>
          <a:ext cx="4608512" cy="4608512"/>
        </a:xfrm>
        <a:prstGeom prst="wav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81433D-4182-45F0-BA57-C99638E58E0E}">
      <dsp:nvSpPr>
        <dsp:cNvPr id="0" name=""/>
        <dsp:cNvSpPr/>
      </dsp:nvSpPr>
      <dsp:spPr>
        <a:xfrm>
          <a:off x="3866829" y="463326"/>
          <a:ext cx="2995532" cy="109092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smtClean="0"/>
            <a:t>krádeží,  poruchou, ztrátou hardwaru</a:t>
          </a:r>
          <a:endParaRPr lang="cs-CZ" sz="1600" kern="1200"/>
        </a:p>
      </dsp:txBody>
      <dsp:txXfrm>
        <a:off x="3920083" y="516580"/>
        <a:ext cx="2889024" cy="984413"/>
      </dsp:txXfrm>
    </dsp:sp>
    <dsp:sp modelId="{6401E496-F824-4782-AAF6-BE4A287E463D}">
      <dsp:nvSpPr>
        <dsp:cNvPr id="0" name=""/>
        <dsp:cNvSpPr/>
      </dsp:nvSpPr>
      <dsp:spPr>
        <a:xfrm>
          <a:off x="3866829" y="1690612"/>
          <a:ext cx="2995532" cy="109092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smtClean="0"/>
            <a:t>jednáním uživatele (krádež, zneužití, falšování, ztráta, prodej, …)</a:t>
          </a:r>
          <a:endParaRPr lang="cs-CZ" sz="1600" kern="1200"/>
        </a:p>
      </dsp:txBody>
      <dsp:txXfrm>
        <a:off x="3920083" y="1743866"/>
        <a:ext cx="2889024" cy="984413"/>
      </dsp:txXfrm>
    </dsp:sp>
    <dsp:sp modelId="{9DBA3734-7F7E-4CB1-821C-DCF29C9FB2EF}">
      <dsp:nvSpPr>
        <dsp:cNvPr id="0" name=""/>
        <dsp:cNvSpPr/>
      </dsp:nvSpPr>
      <dsp:spPr>
        <a:xfrm>
          <a:off x="3866829" y="2917899"/>
          <a:ext cx="2995532" cy="109092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smtClean="0"/>
            <a:t>činností škodlivého softwaru </a:t>
          </a:r>
          <a:endParaRPr lang="cs-CZ" sz="1600" kern="1200"/>
        </a:p>
      </dsp:txBody>
      <dsp:txXfrm>
        <a:off x="3920083" y="2971153"/>
        <a:ext cx="2889024" cy="9844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6B1D7-CA9C-4AC9-8C80-A7A9869D22D5}" type="datetimeFigureOut">
              <a:rPr lang="cs-CZ" smtClean="0"/>
              <a:t>13.6.2013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6D5E5-7E5E-44F1-AD47-351695890DF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4401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356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356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356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356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356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24A1-E7BE-4E16-83BA-8D33FA86794E}" type="datetime1">
              <a:rPr lang="cs-CZ" smtClean="0"/>
              <a:t>13.6.2013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6ADE-F70A-41B6-8849-09AE8DE62D1A}" type="datetime1">
              <a:rPr lang="cs-CZ" smtClean="0"/>
              <a:t>13.6.2013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FD4F-81BE-4706-9720-45C4DBF13909}" type="datetime1">
              <a:rPr lang="cs-CZ" smtClean="0"/>
              <a:t>13.6.2013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BE86-762E-4BAF-9FC0-096C1596C388}" type="datetime1">
              <a:rPr lang="cs-CZ" smtClean="0"/>
              <a:t>13.6.2013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A484-C99F-45D6-925D-84233BFAADBB}" type="datetime1">
              <a:rPr lang="cs-CZ" smtClean="0"/>
              <a:t>13.6.2013</a:t>
            </a:fld>
            <a:endParaRPr lang="cs-CZ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2D9F3-494C-4BD7-A71D-4DF57CCFAEAD}" type="datetime1">
              <a:rPr lang="cs-CZ" smtClean="0"/>
              <a:t>13.6.2013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1B30D-B573-45AD-BAEA-823267CF1EEA}" type="datetime1">
              <a:rPr lang="cs-CZ" smtClean="0"/>
              <a:t>13.6.2013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8822A-D874-4FA8-92E4-52E50DA05431}" type="datetime1">
              <a:rPr lang="cs-CZ" smtClean="0"/>
              <a:t>13.6.2013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4457-CB28-482D-8EA6-54BC03ABD660}" type="datetime1">
              <a:rPr lang="cs-CZ" smtClean="0"/>
              <a:t>13.6.2013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7BEF-F308-4754-9861-A1087341F197}" type="datetime1">
              <a:rPr lang="cs-CZ" smtClean="0"/>
              <a:t>13.6.2013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490E-6072-40B7-85E2-CB3BC5A7CA04}" type="datetime1">
              <a:rPr lang="cs-CZ" smtClean="0"/>
              <a:t>13.6.2013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B9CC84C-15D8-4979-856E-61488742631A}" type="datetime1">
              <a:rPr lang="cs-CZ" smtClean="0"/>
              <a:t>13.6.2013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zpecnyinternet.cz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tmp"/><Relationship Id="rId5" Type="http://schemas.openxmlformats.org/officeDocument/2006/relationships/image" Target="../media/image10.tmp"/><Relationship Id="rId4" Type="http://schemas.openxmlformats.org/officeDocument/2006/relationships/image" Target="../media/image9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2"/>
          <p:cNvSpPr txBox="1">
            <a:spLocks/>
          </p:cNvSpPr>
          <p:nvPr/>
        </p:nvSpPr>
        <p:spPr>
          <a:xfrm>
            <a:off x="680073" y="1382228"/>
            <a:ext cx="7632848" cy="482453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Výukový materiál v rámci projektu OPVK 1.5 Peníze středním školám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/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Číslo projektu:		CZ.1.07/1.5.00/34.0883 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Název projektu:		Rozvoj vzdělanosti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Číslo šablony:   		III/2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Datum vytvoření:	</a:t>
            </a:r>
            <a:r>
              <a:rPr kumimoji="0" lang="cs-CZ" sz="1400" b="1" i="0" u="none" strike="noStrike" kern="1200" cap="all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	5. </a:t>
            </a: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6. 2013</a:t>
            </a:r>
          </a:p>
          <a:p>
            <a:pPr algn="l">
              <a:defRPr/>
            </a:pP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Autor:			Mgr. Lenka Pchálková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Určeno pro předmět:	Informační a komunikační technologie 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Tematická oblast:	 	Informační zdroje, elektronická komunikace, 				komunikační a přenosové možnosti Internetu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Obor vzdělání:		Obchodník (66-41-L/01) 2. ročník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                                            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Název výukového materiálu:  Nebezpečí na internetu </a:t>
            </a:r>
            <a:endParaRPr lang="cs-CZ" sz="1400" b="1" dirty="0">
              <a:solidFill>
                <a:sysClr val="windowText" lastClr="000000"/>
              </a:solidFill>
              <a:latin typeface="Century Gothic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			</a:t>
            </a:r>
          </a:p>
          <a:p>
            <a:pPr algn="l"/>
            <a:r>
              <a:rPr lang="cs-CZ" sz="1400" b="1" dirty="0">
                <a:solidFill>
                  <a:sysClr val="windowText" lastClr="000000"/>
                </a:solidFill>
                <a:latin typeface="Century Gothic"/>
              </a:rPr>
              <a:t>Popis využití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:</a:t>
            </a:r>
            <a:r>
              <a:rPr lang="cs-CZ" sz="1400" i="1" dirty="0"/>
              <a:t> </a:t>
            </a:r>
            <a:r>
              <a:rPr lang="cs-CZ" sz="1400" b="1" i="1" dirty="0" smtClean="0">
                <a:solidFill>
                  <a:sysClr val="windowText" lastClr="000000"/>
                </a:solidFill>
                <a:latin typeface="Century Gothic"/>
              </a:rPr>
              <a:t>		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Žák si promyslí možnosti ztráty a ochrany dat, 			ověří znalosti v online testu ze stránek				www.bezpecnyinternet.cz</a:t>
            </a:r>
            <a:endParaRPr kumimoji="0" lang="cs-CZ" sz="1400" b="1" u="none" strike="noStrike" kern="1200" cap="all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/>
            </a:endParaRPr>
          </a:p>
          <a:p>
            <a:pPr algn="l"/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Čas:  			13-15</a:t>
            </a:r>
            <a:r>
              <a:rPr kumimoji="0" lang="cs-CZ" sz="1400" b="1" i="0" u="none" strike="noStrike" kern="1200" cap="all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 </a:t>
            </a: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minut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/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endParaRPr kumimoji="0" lang="cs-CZ" sz="1400" b="1" i="0" u="none" strike="noStrike" kern="1200" cap="all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716015" y="404664"/>
            <a:ext cx="3596905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V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Y_32_INOVACE_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IKTO2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_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18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60 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PCH</a:t>
            </a:r>
            <a:endParaRPr kumimoji="0" lang="cs-CZ" sz="1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04664"/>
            <a:ext cx="3718469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52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sz="14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cs-CZ" sz="2800" b="1" dirty="0" smtClean="0">
                <a:latin typeface="+mn-lt"/>
              </a:rPr>
              <a:t>Nebezpečí na internetu</a:t>
            </a:r>
            <a:endParaRPr lang="cs-CZ" sz="2800" b="1" dirty="0">
              <a:latin typeface="+mn-lt"/>
            </a:endParaRPr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464" y="764704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67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cs-CZ" sz="3600" b="1" cap="none" dirty="0" smtClean="0">
                <a:latin typeface="+mn-lt"/>
              </a:rPr>
              <a:t>Přemýšlejte, co má největší cenu?</a:t>
            </a:r>
            <a:endParaRPr lang="cs-CZ" sz="3600" b="1" cap="none" dirty="0">
              <a:latin typeface="+mn-lt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 dirty="0"/>
          </a:p>
        </p:txBody>
      </p:sp>
      <p:pic>
        <p:nvPicPr>
          <p:cNvPr id="1028" name="Picture 4" descr="C:\Users\Uzivatel\AppData\Local\Microsoft\Windows\Temporary Internet Files\Content.IE5\AQ1VLYMU\MC9004115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221088"/>
            <a:ext cx="1597025" cy="184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zivatel\AppData\Local\Microsoft\Windows\Temporary Internet Files\Content.IE5\Q3WD39GG\MC90041149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221088"/>
            <a:ext cx="1584325" cy="184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" name="Skupina 20"/>
          <p:cNvGrpSpPr/>
          <p:nvPr/>
        </p:nvGrpSpPr>
        <p:grpSpPr>
          <a:xfrm>
            <a:off x="134511" y="1889529"/>
            <a:ext cx="4392489" cy="1908211"/>
            <a:chOff x="134511" y="1889529"/>
            <a:chExt cx="4392489" cy="1908211"/>
          </a:xfrm>
        </p:grpSpPr>
        <p:sp>
          <p:nvSpPr>
            <p:cNvPr id="7" name="Obláček 6"/>
            <p:cNvSpPr/>
            <p:nvPr/>
          </p:nvSpPr>
          <p:spPr>
            <a:xfrm>
              <a:off x="1247165" y="2571534"/>
              <a:ext cx="1954100" cy="1226206"/>
            </a:xfrm>
            <a:prstGeom prst="cloudCallout">
              <a:avLst>
                <a:gd name="adj1" fmla="val -12836"/>
                <a:gd name="adj2" fmla="val 87672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b="1" dirty="0" smtClean="0">
                  <a:solidFill>
                    <a:schemeClr val="accent3">
                      <a:lumMod val="50000"/>
                    </a:schemeClr>
                  </a:solidFill>
                </a:rPr>
                <a:t>Data</a:t>
              </a:r>
              <a:endParaRPr lang="cs-CZ" sz="20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3" name="Obláček 12"/>
            <p:cNvSpPr/>
            <p:nvPr/>
          </p:nvSpPr>
          <p:spPr>
            <a:xfrm>
              <a:off x="134511" y="2058435"/>
              <a:ext cx="1954100" cy="1226206"/>
            </a:xfrm>
            <a:prstGeom prst="cloudCallout">
              <a:avLst>
                <a:gd name="adj1" fmla="val 19647"/>
                <a:gd name="adj2" fmla="val 105031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b="1" dirty="0" smtClean="0">
                  <a:solidFill>
                    <a:schemeClr val="accent3">
                      <a:lumMod val="50000"/>
                    </a:schemeClr>
                  </a:solidFill>
                </a:rPr>
                <a:t>Software</a:t>
              </a:r>
              <a:endParaRPr lang="cs-CZ" sz="20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4" name="Obláček 13"/>
            <p:cNvSpPr/>
            <p:nvPr/>
          </p:nvSpPr>
          <p:spPr>
            <a:xfrm>
              <a:off x="2088612" y="1889529"/>
              <a:ext cx="2438388" cy="1226206"/>
            </a:xfrm>
            <a:prstGeom prst="cloudCallout">
              <a:avLst>
                <a:gd name="adj1" fmla="val -62811"/>
                <a:gd name="adj2" fmla="val 17013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b="1" dirty="0" smtClean="0">
                  <a:solidFill>
                    <a:schemeClr val="accent3">
                      <a:lumMod val="50000"/>
                    </a:schemeClr>
                  </a:solidFill>
                </a:rPr>
                <a:t>Hardware</a:t>
              </a:r>
              <a:endParaRPr lang="cs-CZ" sz="20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22" name="Skupina 21"/>
          <p:cNvGrpSpPr/>
          <p:nvPr/>
        </p:nvGrpSpPr>
        <p:grpSpPr>
          <a:xfrm>
            <a:off x="4487465" y="1889529"/>
            <a:ext cx="4656535" cy="2331559"/>
            <a:chOff x="4487465" y="1889787"/>
            <a:chExt cx="4656535" cy="2331559"/>
          </a:xfrm>
        </p:grpSpPr>
        <p:sp>
          <p:nvSpPr>
            <p:cNvPr id="17" name="Obláček 16"/>
            <p:cNvSpPr/>
            <p:nvPr/>
          </p:nvSpPr>
          <p:spPr>
            <a:xfrm>
              <a:off x="6966525" y="2967648"/>
              <a:ext cx="2177475" cy="1253698"/>
            </a:xfrm>
            <a:prstGeom prst="cloudCallout">
              <a:avLst>
                <a:gd name="adj1" fmla="val -35325"/>
                <a:gd name="adj2" fmla="val 68576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b="1" dirty="0" smtClean="0">
                  <a:solidFill>
                    <a:srgbClr val="002060"/>
                  </a:solidFill>
                </a:rPr>
                <a:t>Data</a:t>
              </a:r>
              <a:endParaRPr lang="cs-CZ" sz="2000" b="1" dirty="0">
                <a:solidFill>
                  <a:srgbClr val="002060"/>
                </a:solidFill>
              </a:endParaRPr>
            </a:p>
          </p:txBody>
        </p:sp>
        <p:sp>
          <p:nvSpPr>
            <p:cNvPr id="18" name="Obláček 17"/>
            <p:cNvSpPr/>
            <p:nvPr/>
          </p:nvSpPr>
          <p:spPr>
            <a:xfrm>
              <a:off x="6300192" y="1989240"/>
              <a:ext cx="2177474" cy="1253698"/>
            </a:xfrm>
            <a:prstGeom prst="cloudCallout">
              <a:avLst>
                <a:gd name="adj1" fmla="val 19647"/>
                <a:gd name="adj2" fmla="val 105031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b="1" dirty="0" smtClean="0">
                  <a:solidFill>
                    <a:srgbClr val="002060"/>
                  </a:solidFill>
                </a:rPr>
                <a:t>Software</a:t>
              </a:r>
              <a:endParaRPr lang="cs-CZ" sz="2000" b="1" dirty="0">
                <a:solidFill>
                  <a:srgbClr val="002060"/>
                </a:solidFill>
              </a:endParaRPr>
            </a:p>
          </p:txBody>
        </p:sp>
        <p:sp>
          <p:nvSpPr>
            <p:cNvPr id="19" name="Obláček 18"/>
            <p:cNvSpPr/>
            <p:nvPr/>
          </p:nvSpPr>
          <p:spPr>
            <a:xfrm>
              <a:off x="4487465" y="1889787"/>
              <a:ext cx="2177474" cy="1253698"/>
            </a:xfrm>
            <a:prstGeom prst="cloudCallout">
              <a:avLst>
                <a:gd name="adj1" fmla="val 58628"/>
                <a:gd name="adj2" fmla="val 124127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000" b="1" dirty="0" smtClean="0">
                  <a:solidFill>
                    <a:srgbClr val="002060"/>
                  </a:solidFill>
                </a:rPr>
                <a:t>Hardware</a:t>
              </a:r>
              <a:endParaRPr lang="cs-CZ" sz="2000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27" name="TextovéPole 26"/>
          <p:cNvSpPr txBox="1"/>
          <p:nvPr/>
        </p:nvSpPr>
        <p:spPr>
          <a:xfrm>
            <a:off x="3059832" y="4077072"/>
            <a:ext cx="30380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DATA</a:t>
            </a:r>
            <a:endParaRPr lang="cs-CZ" sz="7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484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cs-CZ" sz="3600" b="1" cap="none" dirty="0" smtClean="0">
                <a:latin typeface="+mn-lt"/>
              </a:rPr>
              <a:t>O cenná data můžeme přijít</a:t>
            </a:r>
            <a:endParaRPr lang="cs-CZ" sz="3600" b="1" cap="none" dirty="0">
              <a:latin typeface="+mn-lt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</a:t>
            </a:fld>
            <a:endParaRPr lang="cs-CZ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61611028"/>
              </p:ext>
            </p:extLst>
          </p:nvPr>
        </p:nvGraphicFramePr>
        <p:xfrm>
          <a:off x="323528" y="1700808"/>
          <a:ext cx="8424935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7" name="Picture 3" descr="C:\Users\pchalkova\AppData\Local\Microsoft\Windows\Temporary Internet Files\Content.IE5\5I3DUVVU\MC900287591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348880"/>
            <a:ext cx="2249786" cy="2699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276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cs-CZ" sz="3600" b="1" cap="none" dirty="0" smtClean="0">
                <a:latin typeface="+mn-lt"/>
              </a:rPr>
              <a:t>Nebezpečí na internetu</a:t>
            </a:r>
            <a:endParaRPr lang="cs-CZ" sz="3600" b="1" cap="none" dirty="0">
              <a:latin typeface="+mn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619672" y="2035952"/>
            <a:ext cx="64658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/>
              <a:t>j</a:t>
            </a:r>
            <a:r>
              <a:rPr lang="cs-CZ" sz="2800" dirty="0" smtClean="0"/>
              <a:t>ste zdatní a zkušení uživatelé internetu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/>
              <a:t>n</a:t>
            </a:r>
            <a:r>
              <a:rPr lang="cs-CZ" sz="2800" dirty="0" smtClean="0"/>
              <a:t>ebezpečí číhá pouze na bytosti nerozumné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/>
              <a:t>o</a:t>
            </a:r>
            <a:r>
              <a:rPr lang="cs-CZ" sz="2800" dirty="0" smtClean="0"/>
              <a:t> internetu a jeho úskalích byste dokázali zasvěceně hovořit hodiny, dny,  týdny …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test pro začínající uživatele</a:t>
            </a:r>
            <a:br>
              <a:rPr lang="cs-CZ" sz="2800" dirty="0" smtClean="0"/>
            </a:br>
            <a:r>
              <a:rPr lang="cs-CZ" sz="2800" dirty="0" smtClean="0"/>
              <a:t>vás nevyvede z míry</a:t>
            </a:r>
          </a:p>
        </p:txBody>
      </p:sp>
      <p:pic>
        <p:nvPicPr>
          <p:cNvPr id="1027" name="Picture 3" descr="C:\Users\pchalkova\AppData\Local\Microsoft\Windows\Temporary Internet Files\Content.IE5\99G94ZUG\MC9002997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95348" y="1167272"/>
            <a:ext cx="1815084" cy="173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725144"/>
            <a:ext cx="2001337" cy="15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783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cs-CZ" sz="3600" b="1" cap="none" dirty="0" smtClean="0">
                <a:latin typeface="+mn-lt"/>
              </a:rPr>
              <a:t>Test pro začínající uživatele</a:t>
            </a:r>
            <a:endParaRPr lang="cs-CZ" sz="3600" b="1" cap="none" dirty="0">
              <a:latin typeface="+mn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90470" y="1772816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naleznete na stránce</a:t>
            </a:r>
            <a:endParaRPr lang="cs-CZ" sz="2800" dirty="0" smtClean="0">
              <a:hlinkClick r:id="rId3"/>
            </a:endParaRPr>
          </a:p>
          <a:p>
            <a:r>
              <a:rPr lang="cs-CZ" sz="2800" dirty="0" smtClean="0">
                <a:hlinkClick r:id="rId3"/>
              </a:rPr>
              <a:t>www.bezpecnyinternet.cz</a:t>
            </a:r>
            <a:endParaRPr lang="cs-CZ" sz="2800" dirty="0" smtClean="0"/>
          </a:p>
        </p:txBody>
      </p:sp>
      <p:grpSp>
        <p:nvGrpSpPr>
          <p:cNvPr id="18" name="Skupina 17"/>
          <p:cNvGrpSpPr/>
          <p:nvPr/>
        </p:nvGrpSpPr>
        <p:grpSpPr>
          <a:xfrm>
            <a:off x="539552" y="1250098"/>
            <a:ext cx="8296028" cy="5274846"/>
            <a:chOff x="539552" y="1250098"/>
            <a:chExt cx="8296028" cy="5274846"/>
          </a:xfrm>
        </p:grpSpPr>
        <p:pic>
          <p:nvPicPr>
            <p:cNvPr id="8" name="Obrázek 7" descr="Výřez obrazovky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552" y="2924944"/>
              <a:ext cx="1672992" cy="3600000"/>
            </a:xfrm>
            <a:prstGeom prst="rect">
              <a:avLst/>
            </a:prstGeom>
          </p:spPr>
        </p:pic>
        <p:pic>
          <p:nvPicPr>
            <p:cNvPr id="9" name="Obrázek 8" descr="Výřez obrazovky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8554"/>
            <a:stretch/>
          </p:blipFill>
          <p:spPr>
            <a:xfrm>
              <a:off x="3131840" y="3429000"/>
              <a:ext cx="1734085" cy="2212068"/>
            </a:xfrm>
            <a:prstGeom prst="rect">
              <a:avLst/>
            </a:prstGeom>
          </p:spPr>
        </p:pic>
        <p:pic>
          <p:nvPicPr>
            <p:cNvPr id="10" name="Obrázek 9" descr="Výřez obrazovky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9823" y="1250098"/>
              <a:ext cx="2705757" cy="5256000"/>
            </a:xfrm>
            <a:prstGeom prst="rect">
              <a:avLst/>
            </a:prstGeom>
          </p:spPr>
        </p:pic>
        <p:cxnSp>
          <p:nvCxnSpPr>
            <p:cNvPr id="5" name="Přímá spojnice se šipkou 4"/>
            <p:cNvCxnSpPr/>
            <p:nvPr/>
          </p:nvCxnSpPr>
          <p:spPr>
            <a:xfrm>
              <a:off x="1763688" y="4005064"/>
              <a:ext cx="1368152" cy="1224136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oval" w="sm" len="sm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se šipkou 10"/>
            <p:cNvCxnSpPr/>
            <p:nvPr/>
          </p:nvCxnSpPr>
          <p:spPr>
            <a:xfrm>
              <a:off x="4788024" y="5301208"/>
              <a:ext cx="1341799" cy="720080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oval" w="sm" len="sm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212544" y="6406589"/>
            <a:ext cx="39172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C00000"/>
                </a:solidFill>
              </a:rPr>
              <a:t>Získali jste 10 z 10 bodů? BLAHOPŘEJI</a:t>
            </a:r>
            <a:r>
              <a:rPr lang="cs-CZ" sz="1600" dirty="0" smtClean="0">
                <a:solidFill>
                  <a:srgbClr val="FF0000"/>
                </a:solidFill>
              </a:rPr>
              <a:t>!</a:t>
            </a:r>
            <a:r>
              <a:rPr lang="cs-CZ" sz="1600" dirty="0" smtClean="0"/>
              <a:t> 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87529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cs-CZ" sz="3600" b="1" cap="none" dirty="0" smtClean="0">
                <a:latin typeface="+mn-lt"/>
              </a:rPr>
              <a:t>Jak data chránit? </a:t>
            </a:r>
            <a:endParaRPr lang="cs-CZ" sz="3600" b="1" cap="none" dirty="0">
              <a:latin typeface="+mn-lt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 dirty="0"/>
          </a:p>
        </p:txBody>
      </p:sp>
      <p:sp>
        <p:nvSpPr>
          <p:cNvPr id="6" name="Rectangle 3"/>
          <p:cNvSpPr>
            <a:spLocks noGrp="1" noChangeArrowheads="1"/>
          </p:cNvSpPr>
          <p:nvPr/>
        </p:nvSpPr>
        <p:spPr bwMode="auto">
          <a:xfrm>
            <a:off x="282920" y="1700808"/>
            <a:ext cx="8539384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-457200">
              <a:lnSpc>
                <a:spcPct val="80000"/>
              </a:lnSpc>
              <a:spcBef>
                <a:spcPts val="2400"/>
              </a:spcBef>
              <a:buFont typeface="Arial" pitchFamily="34" charset="0"/>
              <a:buChar char="•"/>
            </a:pPr>
            <a:r>
              <a:rPr lang="cs-CZ" dirty="0"/>
              <a:t>n</a:t>
            </a:r>
            <a:r>
              <a:rPr lang="cs-CZ" dirty="0" smtClean="0"/>
              <a:t>epodceňovat zálohování</a:t>
            </a:r>
          </a:p>
          <a:p>
            <a:pPr marL="457200" lvl="1" indent="-457200">
              <a:lnSpc>
                <a:spcPct val="80000"/>
              </a:lnSpc>
              <a:spcBef>
                <a:spcPts val="2400"/>
              </a:spcBef>
              <a:buFont typeface="Arial" pitchFamily="34" charset="0"/>
              <a:buChar char="•"/>
            </a:pPr>
            <a:r>
              <a:rPr lang="cs-CZ" dirty="0" smtClean="0"/>
              <a:t>jednat rozumně (silná hesla, nastavit uživatelská práva, legální SW, </a:t>
            </a:r>
            <a:br>
              <a:rPr lang="cs-CZ" dirty="0" smtClean="0"/>
            </a:br>
            <a:r>
              <a:rPr lang="cs-CZ" dirty="0" smtClean="0"/>
              <a:t>aktualizace, neotvírat každý email, přílohu emailu, nastavit vysokou úroveň zabezpečení v </a:t>
            </a:r>
            <a:r>
              <a:rPr lang="cs-CZ" dirty="0" err="1" smtClean="0"/>
              <a:t>rohlížeči</a:t>
            </a:r>
            <a:r>
              <a:rPr lang="cs-CZ" dirty="0" smtClean="0"/>
              <a:t>,…)</a:t>
            </a:r>
          </a:p>
          <a:p>
            <a:pPr marL="457200" lvl="1" indent="-457200">
              <a:lnSpc>
                <a:spcPct val="80000"/>
              </a:lnSpc>
              <a:spcBef>
                <a:spcPts val="2400"/>
              </a:spcBef>
              <a:buFont typeface="Arial" pitchFamily="34" charset="0"/>
              <a:buChar char="•"/>
            </a:pPr>
            <a:r>
              <a:rPr lang="cs-CZ" dirty="0"/>
              <a:t>š</a:t>
            </a:r>
            <a:r>
              <a:rPr lang="cs-CZ" dirty="0" smtClean="0"/>
              <a:t>ifrovat, používat elektronický podpis</a:t>
            </a:r>
            <a:endParaRPr lang="cs-CZ" dirty="0"/>
          </a:p>
          <a:p>
            <a:pPr marL="457200" lvl="1" indent="-457200">
              <a:lnSpc>
                <a:spcPct val="80000"/>
              </a:lnSpc>
              <a:spcBef>
                <a:spcPts val="2400"/>
              </a:spcBef>
              <a:buFont typeface="Arial" pitchFamily="34" charset="0"/>
              <a:buChar char="•"/>
            </a:pPr>
            <a:r>
              <a:rPr lang="cs-CZ" dirty="0" smtClean="0"/>
              <a:t>používat firewall, antivir (aktualizovat, kontrolovat vše), </a:t>
            </a:r>
            <a:r>
              <a:rPr lang="cs-CZ" dirty="0" err="1" smtClean="0"/>
              <a:t>antispyware</a:t>
            </a:r>
            <a:r>
              <a:rPr lang="cs-CZ" dirty="0" smtClean="0"/>
              <a:t>, …</a:t>
            </a:r>
            <a:br>
              <a:rPr lang="cs-CZ" dirty="0" smtClean="0"/>
            </a:b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282919" y="5949280"/>
            <a:ext cx="86427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Více na </a:t>
            </a:r>
            <a:r>
              <a:rPr lang="cs-CZ" i="1" dirty="0" smtClean="0"/>
              <a:t>http://www.antivirovecentrum.cz/nastroje-pro-zabezpeceni.aspx</a:t>
            </a:r>
            <a:endParaRPr lang="cs-CZ" i="1" dirty="0"/>
          </a:p>
        </p:txBody>
      </p:sp>
      <p:pic>
        <p:nvPicPr>
          <p:cNvPr id="1027" name="Picture 3" descr="C:\Users\Uzivatel\AppData\Local\Microsoft\Windows\Temporary Internet Files\Content.IE5\AQ1VLYMU\MC90034565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528" y="3896924"/>
            <a:ext cx="1636776" cy="1761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004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cap="none" dirty="0">
                <a:solidFill>
                  <a:srgbClr val="94C600">
                    <a:lumMod val="75000"/>
                  </a:srgbClr>
                </a:solidFill>
                <a:latin typeface="Century Gothic"/>
              </a:rPr>
              <a:t>Použitá literatura a internetové zdroje</a:t>
            </a:r>
            <a:endParaRPr lang="cs-CZ" sz="3200" b="1" cap="none" dirty="0">
              <a:latin typeface="+mn-lt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968624"/>
            <a:ext cx="8229600" cy="4340696"/>
          </a:xfrm>
        </p:spPr>
        <p:txBody>
          <a:bodyPr numCol="1" anchor="ctr" anchorCtr="0">
            <a:normAutofit/>
          </a:bodyPr>
          <a:lstStyle/>
          <a:p>
            <a:r>
              <a:rPr lang="cs-CZ" sz="1800" dirty="0" smtClean="0"/>
              <a:t>NAVRÁTIL</a:t>
            </a:r>
            <a:r>
              <a:rPr lang="cs-CZ" sz="1800" dirty="0"/>
              <a:t>, Pavel. </a:t>
            </a:r>
            <a:r>
              <a:rPr lang="cs-CZ" sz="1800" i="1" dirty="0"/>
              <a:t>S počítačem nejen k maturitě - 1. díl</a:t>
            </a:r>
            <a:r>
              <a:rPr lang="cs-CZ" sz="1800" dirty="0"/>
              <a:t>. 7. vyd. Computer Media, spol. s r.o., 2009. ISBN 978-80-7402-020-9. </a:t>
            </a:r>
            <a:endParaRPr lang="cs-CZ" sz="1800" dirty="0" smtClean="0"/>
          </a:p>
          <a:p>
            <a:r>
              <a:rPr lang="cs-CZ" sz="1800" dirty="0"/>
              <a:t>NAVRÁTIL, Pavel. </a:t>
            </a:r>
            <a:r>
              <a:rPr lang="cs-CZ" sz="1800" i="1" dirty="0"/>
              <a:t>S počítačem nejen k maturitě</a:t>
            </a:r>
            <a:r>
              <a:rPr lang="cs-CZ" sz="1800" dirty="0"/>
              <a:t>. 7. vyd. Kralice na Hané: Computer Media, 2009, 176 s. ISBN 978-80-7402-021-6. </a:t>
            </a:r>
            <a:endParaRPr lang="cs-CZ" sz="1800" dirty="0" smtClean="0"/>
          </a:p>
          <a:p>
            <a:r>
              <a:rPr lang="cs-CZ" sz="1800" dirty="0"/>
              <a:t>ROUBAL, Pavel. </a:t>
            </a:r>
            <a:r>
              <a:rPr lang="cs-CZ" sz="1800" i="1" dirty="0"/>
              <a:t>Informatika a výpočetní technika pro střední školy: teoretická učebnice</a:t>
            </a:r>
            <a:r>
              <a:rPr lang="cs-CZ" sz="1800" dirty="0"/>
              <a:t>. Vyd. 1. Brno: Computer Press, 2010, 103 s. ISBN 978-80-251-3228-9. </a:t>
            </a:r>
          </a:p>
          <a:p>
            <a:r>
              <a:rPr lang="cs-CZ" sz="1800" dirty="0"/>
              <a:t>Kliparty viz Galerie médií </a:t>
            </a:r>
            <a:r>
              <a:rPr lang="cs-CZ" sz="1800" dirty="0" smtClean="0"/>
              <a:t>Microsoft PowerPoint</a:t>
            </a:r>
            <a:r>
              <a:rPr lang="cs-CZ" sz="1800" dirty="0"/>
              <a:t>.</a:t>
            </a:r>
            <a:br>
              <a:rPr lang="cs-CZ" sz="1800" dirty="0"/>
            </a:br>
            <a:r>
              <a:rPr lang="cs-CZ" sz="1800" i="1" dirty="0"/>
              <a:t>http://</a:t>
            </a:r>
            <a:r>
              <a:rPr lang="cs-CZ" sz="1800" i="1" dirty="0" smtClean="0"/>
              <a:t>officeimg.vo.msecnd.net/en-us/images/MH900411500.jpg</a:t>
            </a:r>
            <a:r>
              <a:rPr lang="cs-CZ" sz="1800" i="1" dirty="0"/>
              <a:t/>
            </a:r>
            <a:br>
              <a:rPr lang="cs-CZ" sz="1800" i="1" dirty="0"/>
            </a:br>
            <a:r>
              <a:rPr lang="cs-CZ" sz="1800" i="1" dirty="0"/>
              <a:t>http://</a:t>
            </a:r>
            <a:r>
              <a:rPr lang="cs-CZ" sz="1800" i="1" dirty="0" smtClean="0"/>
              <a:t>officeimg.vo.msecnd.net/en-us/images/MH900411498.jpg</a:t>
            </a:r>
            <a:r>
              <a:rPr lang="cs-CZ" sz="1800" i="1" dirty="0"/>
              <a:t/>
            </a:r>
            <a:br>
              <a:rPr lang="cs-CZ" sz="1800" i="1" dirty="0"/>
            </a:br>
            <a:r>
              <a:rPr lang="cs-CZ" sz="1800" i="1" dirty="0"/>
              <a:t>http://officeimg.vo.msecnd.net/en-us/images/MB900345651.jpg</a:t>
            </a:r>
            <a:br>
              <a:rPr lang="cs-CZ" sz="1800" i="1" dirty="0"/>
            </a:br>
            <a:endParaRPr lang="cs-CZ" sz="1800" b="1" i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489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Lékárn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10484</TotalTime>
  <Words>252</Words>
  <Application>Microsoft Office PowerPoint</Application>
  <PresentationFormat>Předvádění na obrazovce (4:3)</PresentationFormat>
  <Paragraphs>50</Paragraphs>
  <Slides>8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Lékárna</vt:lpstr>
      <vt:lpstr>Prezentace aplikace PowerPoint</vt:lpstr>
      <vt:lpstr>Nebezpečí na internetu</vt:lpstr>
      <vt:lpstr>Přemýšlejte, co má největší cenu?</vt:lpstr>
      <vt:lpstr>O cenná data můžeme přijít</vt:lpstr>
      <vt:lpstr>Nebezpečí na internetu</vt:lpstr>
      <vt:lpstr>Test pro začínající uživatele</vt:lpstr>
      <vt:lpstr>Jak data chránit? </vt:lpstr>
      <vt:lpstr>Použitá literatura a internetové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Ukládání dat z internetu do počítače</dc:title>
  <dc:creator>Pchalkova</dc:creator>
  <cp:lastModifiedBy>Uzivatel</cp:lastModifiedBy>
  <cp:revision>457</cp:revision>
  <dcterms:modified xsi:type="dcterms:W3CDTF">2013-06-13T19:05:43Z</dcterms:modified>
</cp:coreProperties>
</file>