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64" r:id="rId2"/>
    <p:sldId id="256" r:id="rId3"/>
    <p:sldId id="308" r:id="rId4"/>
    <p:sldId id="309" r:id="rId5"/>
    <p:sldId id="313" r:id="rId6"/>
    <p:sldId id="314" r:id="rId7"/>
    <p:sldId id="315" r:id="rId8"/>
    <p:sldId id="317" r:id="rId9"/>
    <p:sldId id="316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37" autoAdjust="0"/>
  </p:normalViewPr>
  <p:slideViewPr>
    <p:cSldViewPr>
      <p:cViewPr>
        <p:scale>
          <a:sx n="100" d="100"/>
          <a:sy n="100" d="100"/>
        </p:scale>
        <p:origin x="-474" y="17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6B1D7-CA9C-4AC9-8C80-A7A9869D22D5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6D5E5-7E5E-44F1-AD47-351695890DF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40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82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http://www.ceskatelevize.cz/porady/10121359557-port/378-viry-a-jina-havet/video/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zivatel\Desktop\Shl&#233;dn&#283;te%20desetiminutov&#233;%20video%20Viry%20a%20jin&#225;%20hav&#283;&#357;%20%20(Ivys&#237;l&#225;n&#237;%20&#268;T;%20Port%20%2017.%201.%202009)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porady/10121359557-port/378-viry-a-jina-havet/video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tmp"/><Relationship Id="rId5" Type="http://schemas.openxmlformats.org/officeDocument/2006/relationships/image" Target="../media/image9.gif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ax.cz/phishing/csob-nemuze-zpracovat-vasi-platbu-20121011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hoax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2"/>
          <p:cNvSpPr txBox="1">
            <a:spLocks/>
          </p:cNvSpPr>
          <p:nvPr/>
        </p:nvSpPr>
        <p:spPr>
          <a:xfrm>
            <a:off x="680073" y="1382228"/>
            <a:ext cx="7632848" cy="48245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Výukový materiál v rámci projektu OPVK 1.5 Peníze středním školám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projektu:		CZ.1.07/1.5.00/34.0883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projektu:		Rozvoj vzdělanosti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šablony:   		III/2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Datum vytvoření:		6. 6. </a:t>
            </a:r>
            <a:r>
              <a:rPr kumimoji="0" lang="cs-CZ" sz="1400" b="1" i="0" u="none" strike="noStrike" kern="1200" cap="all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2013</a:t>
            </a:r>
            <a:endParaRPr kumimoji="0" lang="cs-CZ" sz="1400" b="1" i="0" u="none" strike="noStrike" kern="1200" cap="all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  <a:p>
            <a:pPr algn="l"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Autor:			Mgr. Lenka Pchálková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Určeno pro předmět:	Informační a komunikační technologie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Tematická oblast:	 	Informační zdroje, elektronická komunikace, 				komunikační a přenosové možnosti Internetu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Obor vzdělání:		Obchodník (66-41-L/01) 2. ročník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                                          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Název výukového materiálu:  nebezpečí na internetu viry			</a:t>
            </a:r>
          </a:p>
          <a:p>
            <a:pPr algn="l"/>
            <a:endParaRPr lang="cs-CZ" sz="1400" b="1" dirty="0" smtClean="0">
              <a:solidFill>
                <a:sysClr val="windowText" lastClr="000000"/>
              </a:solidFill>
              <a:latin typeface="Century Gothic"/>
            </a:endParaRPr>
          </a:p>
          <a:p>
            <a:pPr algn="l"/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Popis 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využití: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		žák shlédne video ze stránek  </a:t>
            </a:r>
            <a:r>
              <a:rPr lang="cs-CZ" sz="1400" b="1" dirty="0" err="1" smtClean="0">
                <a:solidFill>
                  <a:sysClr val="windowText" lastClr="000000"/>
                </a:solidFill>
                <a:latin typeface="Century Gothic"/>
              </a:rPr>
              <a:t>ivysílání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 				čt viry a jiná havěť, zapíše si poznámky.  ověří a			rozšíří 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své znalosti.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 </a:t>
            </a:r>
            <a:b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</a:b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			Obsah Snímků navazují  na video. </a:t>
            </a:r>
          </a:p>
          <a:p>
            <a:pPr algn="l"/>
            <a:endParaRPr lang="cs-CZ" sz="1400" b="1" dirty="0" smtClean="0">
              <a:solidFill>
                <a:sysClr val="windowText" lastClr="000000"/>
              </a:solidFill>
              <a:latin typeface="Century Gothic"/>
            </a:endParaRPr>
          </a:p>
          <a:p>
            <a:pPr algn="l"/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Čas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: 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			10 + 10 minut</a:t>
            </a:r>
            <a:r>
              <a:rPr kumimoji="0" lang="cs-CZ" sz="1400" b="1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cs-CZ" sz="14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16015" y="404664"/>
            <a:ext cx="359690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Y_32_INOVACE_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IKTO2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19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60 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PCH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3718469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cap="none" dirty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Použitá literatura a internetové zdroje</a:t>
            </a:r>
            <a:endParaRPr lang="cs-CZ" sz="3200" b="1" cap="none" dirty="0">
              <a:latin typeface="+mn-lt"/>
            </a:endParaRPr>
          </a:p>
        </p:txBody>
      </p:sp>
      <p:sp>
        <p:nvSpPr>
          <p:cNvPr id="7" name="Zástupný symbol pro obsah 2"/>
          <p:cNvSpPr>
            <a:spLocks noGrp="1" noChangeAspect="1"/>
          </p:cNvSpPr>
          <p:nvPr>
            <p:ph idx="1"/>
          </p:nvPr>
        </p:nvSpPr>
        <p:spPr>
          <a:xfrm>
            <a:off x="457200" y="1968624"/>
            <a:ext cx="8229600" cy="4340696"/>
          </a:xfrm>
        </p:spPr>
        <p:txBody>
          <a:bodyPr numCol="1" spcCol="108000">
            <a:normAutofit fontScale="55000" lnSpcReduction="20000"/>
          </a:bodyPr>
          <a:lstStyle/>
          <a:p>
            <a:pPr>
              <a:spcAft>
                <a:spcPts val="1200"/>
              </a:spcAft>
            </a:pPr>
            <a:r>
              <a:rPr lang="cs-CZ" dirty="0" smtClean="0"/>
              <a:t>NAVRÁTIL</a:t>
            </a:r>
            <a:r>
              <a:rPr lang="cs-CZ" dirty="0"/>
              <a:t>, Pavel. </a:t>
            </a:r>
            <a:r>
              <a:rPr lang="cs-CZ" i="1" dirty="0"/>
              <a:t>S počítačem nejen k maturitě - 1. díl</a:t>
            </a:r>
            <a:r>
              <a:rPr lang="cs-CZ" dirty="0"/>
              <a:t>. 7. vyd. Computer Media, spol. s r.o., 2009. ISBN 978-80-7402-020-9. </a:t>
            </a:r>
            <a:endParaRPr lang="cs-CZ" dirty="0" smtClean="0"/>
          </a:p>
          <a:p>
            <a:pPr>
              <a:spcAft>
                <a:spcPts val="1200"/>
              </a:spcAft>
            </a:pPr>
            <a:r>
              <a:rPr lang="cs-CZ" dirty="0"/>
              <a:t>NAVRÁTIL, Pavel. </a:t>
            </a:r>
            <a:r>
              <a:rPr lang="cs-CZ" i="1" dirty="0"/>
              <a:t>S počítačem nejen k maturitě</a:t>
            </a:r>
            <a:r>
              <a:rPr lang="cs-CZ" dirty="0"/>
              <a:t>. 7. vyd. Kralice na Hané: Computer Media, 2009, 176 s. ISBN 978-80-7402-021-6. </a:t>
            </a:r>
            <a:endParaRPr lang="cs-CZ" dirty="0" smtClean="0"/>
          </a:p>
          <a:p>
            <a:pPr>
              <a:spcAft>
                <a:spcPts val="1200"/>
              </a:spcAft>
            </a:pPr>
            <a:r>
              <a:rPr lang="cs-CZ" dirty="0"/>
              <a:t>ROUBAL, Pavel. </a:t>
            </a:r>
            <a:r>
              <a:rPr lang="cs-CZ" i="1" dirty="0"/>
              <a:t>Informatika a výpočetní technika pro střední školy: teoretická učebnice</a:t>
            </a:r>
            <a:r>
              <a:rPr lang="cs-CZ" dirty="0"/>
              <a:t>. Vyd. 1. Brno: Computer Press, 2010, 103 s. ISBN 978-80-251-3228-9. </a:t>
            </a:r>
          </a:p>
          <a:p>
            <a:pPr>
              <a:spcAft>
                <a:spcPts val="1200"/>
              </a:spcAft>
            </a:pPr>
            <a:r>
              <a:rPr lang="cs-CZ" dirty="0"/>
              <a:t>Kliparty viz Galerie médií </a:t>
            </a:r>
            <a:r>
              <a:rPr lang="cs-CZ" dirty="0" smtClean="0"/>
              <a:t>Microsoft PowerPoint</a:t>
            </a:r>
            <a:r>
              <a:rPr lang="cs-CZ" dirty="0"/>
              <a:t>.</a:t>
            </a:r>
            <a:br>
              <a:rPr lang="cs-CZ" dirty="0"/>
            </a:br>
            <a:r>
              <a:rPr lang="cs-CZ" i="1" dirty="0"/>
              <a:t>http://</a:t>
            </a:r>
            <a:r>
              <a:rPr lang="cs-CZ" i="1" dirty="0" smtClean="0"/>
              <a:t>officeimg.vo.msecnd.net/en-us/images/MH900195290.jpg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/>
              <a:t>http://office.microsoft.com/cs-cz/images/results.aspx?qu=viry&amp;ex=2#ai:MM900283538|mt:3|</a:t>
            </a:r>
            <a:br>
              <a:rPr lang="cs-CZ" i="1" dirty="0"/>
            </a:br>
            <a:r>
              <a:rPr lang="cs-CZ" i="1" dirty="0"/>
              <a:t>http://office.microsoft.com/cs-cz/images/results.aspx?qu=viry&amp;ex=2#ai:MC900404261</a:t>
            </a:r>
            <a:r>
              <a:rPr lang="cs-CZ" i="1" dirty="0" smtClean="0"/>
              <a:t>|</a:t>
            </a:r>
            <a:endParaRPr lang="cs-CZ" dirty="0" smtClean="0"/>
          </a:p>
          <a:p>
            <a:pPr>
              <a:spcAft>
                <a:spcPts val="1200"/>
              </a:spcAft>
            </a:pPr>
            <a:r>
              <a:rPr lang="cs-CZ" dirty="0" smtClean="0"/>
              <a:t>ROUBAL</a:t>
            </a:r>
            <a:r>
              <a:rPr lang="cs-CZ" dirty="0"/>
              <a:t>, Pavel. </a:t>
            </a:r>
            <a:r>
              <a:rPr lang="cs-CZ" i="1" dirty="0"/>
              <a:t>Informatika a výpočetní technika pro střední školy: teoretická učebnice</a:t>
            </a:r>
            <a:r>
              <a:rPr lang="cs-CZ" dirty="0"/>
              <a:t>. Vyd. 1. Brno: Computer Press, 2010, 103 s. ISBN 978-80-251-3228-9. </a:t>
            </a:r>
            <a:endParaRPr lang="cs-CZ" dirty="0" smtClean="0"/>
          </a:p>
          <a:p>
            <a:pPr>
              <a:spcAft>
                <a:spcPts val="1200"/>
              </a:spcAft>
            </a:pPr>
            <a:r>
              <a:rPr lang="cs-CZ" dirty="0"/>
              <a:t>http://wiki.pvfree.net/index.php/Skoleni_o_bezpecnosti</a:t>
            </a:r>
            <a:endParaRPr lang="cs-CZ" dirty="0" smtClean="0"/>
          </a:p>
          <a:p>
            <a:pPr>
              <a:spcAft>
                <a:spcPts val="1200"/>
              </a:spcAft>
            </a:pPr>
            <a:r>
              <a:rPr lang="cs-CZ" dirty="0" smtClean="0"/>
              <a:t>Odkaz na video, snímek č. 3.</a:t>
            </a:r>
            <a:r>
              <a:rPr lang="cs-CZ" dirty="0">
                <a:hlinkClick r:id="rId2" action="ppaction://hlinkfile"/>
              </a:rPr>
              <a:t> </a:t>
            </a:r>
            <a:r>
              <a:rPr lang="cs-CZ" i="1" dirty="0"/>
              <a:t>http://www.ceskatelevize.cz/porady/10121359557-port/378-viry-a-jina-havet/video</a:t>
            </a:r>
            <a:r>
              <a:rPr lang="cs-CZ" i="1" dirty="0" smtClean="0"/>
              <a:t>/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148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Viry… </a:t>
            </a:r>
            <a:endParaRPr lang="cs-CZ" sz="28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cs-CZ" sz="2800" b="1" dirty="0" smtClean="0">
                <a:latin typeface="+mn-lt"/>
              </a:rPr>
              <a:t>Nebezpečí na internetu</a:t>
            </a:r>
            <a:endParaRPr lang="cs-CZ" sz="2800" b="1" dirty="0">
              <a:latin typeface="+mn-lt"/>
            </a:endParaRP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464" y="76470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6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3600" b="1" cap="none" dirty="0" smtClean="0">
                <a:latin typeface="+mn-lt"/>
              </a:rPr>
              <a:t>VIRY</a:t>
            </a:r>
            <a:endParaRPr lang="cs-CZ" sz="3600" b="1" cap="none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1700808"/>
            <a:ext cx="83529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3000"/>
              </a:spcAft>
              <a:buFont typeface="Wingdings" pitchFamily="2" charset="2"/>
              <a:buChar char="§"/>
            </a:pPr>
            <a:r>
              <a:rPr lang="cs-CZ" sz="2400" dirty="0" smtClean="0"/>
              <a:t>Budeme se věnovat vybraným, „nebezpečným“ pojmům.</a:t>
            </a:r>
          </a:p>
          <a:p>
            <a:pPr marL="285750" lvl="0" indent="-285750">
              <a:spcAft>
                <a:spcPts val="3000"/>
              </a:spcAft>
              <a:buFont typeface="Wingdings" pitchFamily="2" charset="2"/>
              <a:buChar char="§"/>
            </a:pPr>
            <a:r>
              <a:rPr lang="cs-CZ" sz="2400" dirty="0" smtClean="0"/>
              <a:t>Připravte si psací potřeby a papír, </a:t>
            </a:r>
            <a:br>
              <a:rPr lang="cs-CZ" sz="2400" dirty="0" smtClean="0"/>
            </a:br>
            <a:r>
              <a:rPr lang="cs-CZ" sz="2400" dirty="0" smtClean="0"/>
              <a:t>popř. využijte některý z textových editorů.</a:t>
            </a:r>
          </a:p>
          <a:p>
            <a:pPr marL="285750" lvl="0" indent="-285750">
              <a:spcAft>
                <a:spcPts val="3000"/>
              </a:spcAft>
              <a:buFont typeface="Wingdings" pitchFamily="2" charset="2"/>
              <a:buChar char="§"/>
            </a:pPr>
            <a:r>
              <a:rPr lang="cs-CZ" sz="2400" dirty="0" smtClean="0"/>
              <a:t>Sledujte video a průběžně si zapisujte hesla (téma nebezpečí na internetu a viry).</a:t>
            </a:r>
            <a:r>
              <a:rPr lang="cs-CZ" sz="2000" i="1" dirty="0" smtClean="0"/>
              <a:t> </a:t>
            </a:r>
          </a:p>
          <a:p>
            <a:pPr marL="285750" lvl="0" indent="-285750">
              <a:spcAft>
                <a:spcPts val="3000"/>
              </a:spcAft>
              <a:buFont typeface="Wingdings" pitchFamily="2" charset="2"/>
              <a:buChar char="§"/>
            </a:pPr>
            <a:r>
              <a:rPr lang="cs-CZ" sz="2400" dirty="0" smtClean="0"/>
              <a:t>Shlédněte </a:t>
            </a:r>
            <a:r>
              <a:rPr lang="cs-CZ" sz="2400" dirty="0"/>
              <a:t>desetiminutové video </a:t>
            </a:r>
            <a:r>
              <a:rPr lang="cs-CZ" sz="2800" b="1" dirty="0">
                <a:hlinkClick r:id="rId3"/>
              </a:rPr>
              <a:t>Viry a jiná havěť  </a:t>
            </a:r>
            <a:r>
              <a:rPr lang="cs-CZ" sz="2000" i="1" dirty="0"/>
              <a:t>(</a:t>
            </a:r>
            <a:r>
              <a:rPr lang="cs-CZ" sz="2000" i="1" dirty="0" err="1"/>
              <a:t>Ivysílání</a:t>
            </a:r>
            <a:r>
              <a:rPr lang="cs-CZ" sz="2000" i="1" dirty="0"/>
              <a:t> ČT; Port  17. 1. </a:t>
            </a:r>
            <a:r>
              <a:rPr lang="cs-CZ" sz="2000" i="1" dirty="0" smtClean="0"/>
              <a:t>2009-starší ale poučné )</a:t>
            </a:r>
            <a:r>
              <a:rPr lang="cs-CZ" sz="2400" i="1" dirty="0" smtClean="0"/>
              <a:t>. </a:t>
            </a:r>
            <a:endParaRPr lang="cs-CZ" sz="2000" i="1" dirty="0" smtClean="0"/>
          </a:p>
          <a:p>
            <a:pPr marL="285750" lvl="0" indent="-285750">
              <a:spcAft>
                <a:spcPts val="2400"/>
              </a:spcAft>
              <a:buFont typeface="Wingdings" pitchFamily="2" charset="2"/>
              <a:buChar char="§"/>
            </a:pP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pic>
        <p:nvPicPr>
          <p:cNvPr id="1026" name="Picture 2" descr="lidé v práci,osoby,písa&amp;rcaron;i,podnikání,spisovatelé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00432" y="2420888"/>
            <a:ext cx="1260000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zivatel\AppData\Local\Microsoft\Windows\Temporary Internet Files\Content.IE5\AQ1VLYMU\MC90043821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517232"/>
            <a:ext cx="46285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42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cs-CZ" sz="3600" b="1" cap="none" dirty="0" smtClean="0">
                <a:latin typeface="+mn-lt"/>
              </a:rPr>
              <a:t>Pojmy</a:t>
            </a:r>
            <a:endParaRPr lang="cs-CZ" sz="3600" b="1" cap="none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2358166"/>
            <a:ext cx="8352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1600" b="1" dirty="0" smtClean="0">
                <a:solidFill>
                  <a:schemeClr val="accent6">
                    <a:lumMod val="50000"/>
                  </a:schemeClr>
                </a:solidFill>
              </a:rPr>
              <a:t>Zapsáno?</a:t>
            </a:r>
          </a:p>
          <a:p>
            <a:pPr>
              <a:spcAft>
                <a:spcPts val="1800"/>
              </a:spcAft>
            </a:pPr>
            <a:r>
              <a:rPr lang="cs-CZ" sz="1600" b="1" dirty="0" smtClean="0">
                <a:solidFill>
                  <a:schemeClr val="accent6">
                    <a:lumMod val="50000"/>
                  </a:schemeClr>
                </a:solidFill>
              </a:rPr>
              <a:t>Cože?</a:t>
            </a:r>
          </a:p>
          <a:p>
            <a:pPr>
              <a:spcAft>
                <a:spcPts val="1800"/>
              </a:spcAft>
            </a:pPr>
            <a:r>
              <a:rPr lang="cs-CZ" sz="1600" b="1" dirty="0" smtClean="0">
                <a:solidFill>
                  <a:schemeClr val="accent6">
                    <a:lumMod val="50000"/>
                  </a:schemeClr>
                </a:solidFill>
              </a:rPr>
              <a:t>Máte pravdu, nedalo se…</a:t>
            </a:r>
          </a:p>
          <a:p>
            <a:pPr>
              <a:spcAft>
                <a:spcPts val="1800"/>
              </a:spcAft>
            </a:pPr>
            <a:r>
              <a:rPr lang="cs-CZ" sz="1600" b="1" dirty="0" smtClean="0">
                <a:solidFill>
                  <a:schemeClr val="bg2">
                    <a:lumMod val="50000"/>
                  </a:schemeClr>
                </a:solidFill>
              </a:rPr>
              <a:t>Možná jste si zapamatovali:</a:t>
            </a:r>
          </a:p>
          <a:p>
            <a:pPr>
              <a:spcAft>
                <a:spcPts val="1800"/>
              </a:spcAft>
            </a:pPr>
            <a:r>
              <a:rPr lang="cs-CZ" sz="1600" dirty="0"/>
              <a:t>v</a:t>
            </a:r>
            <a:r>
              <a:rPr lang="cs-CZ" sz="1600" dirty="0" smtClean="0"/>
              <a:t>ir, hacker, červ, trojský </a:t>
            </a:r>
            <a:r>
              <a:rPr lang="cs-CZ" sz="1600" dirty="0"/>
              <a:t>kůň, </a:t>
            </a:r>
            <a:r>
              <a:rPr lang="cs-CZ" sz="1600" dirty="0" err="1" smtClean="0"/>
              <a:t>keylogger</a:t>
            </a:r>
            <a:r>
              <a:rPr lang="cs-CZ" sz="1600" dirty="0" smtClean="0"/>
              <a:t>, </a:t>
            </a:r>
            <a:r>
              <a:rPr lang="cs-CZ" sz="1600" dirty="0" err="1" smtClean="0"/>
              <a:t>botnet</a:t>
            </a:r>
            <a:r>
              <a:rPr lang="cs-CZ" sz="1600" dirty="0"/>
              <a:t>, </a:t>
            </a:r>
            <a:r>
              <a:rPr lang="cs-CZ" sz="1600" dirty="0" smtClean="0"/>
              <a:t>zombie, spam</a:t>
            </a:r>
            <a:r>
              <a:rPr lang="cs-CZ" sz="1600" dirty="0"/>
              <a:t>, </a:t>
            </a:r>
            <a:r>
              <a:rPr lang="cs-CZ" sz="1600" dirty="0" err="1" smtClean="0"/>
              <a:t>phishing</a:t>
            </a:r>
            <a:r>
              <a:rPr lang="cs-CZ" sz="1600" dirty="0" smtClean="0"/>
              <a:t>, </a:t>
            </a:r>
            <a:r>
              <a:rPr lang="cs-CZ" sz="1600" dirty="0" err="1" smtClean="0"/>
              <a:t>spyware</a:t>
            </a:r>
            <a:r>
              <a:rPr lang="cs-CZ" sz="1600" dirty="0" smtClean="0"/>
              <a:t>, </a:t>
            </a:r>
            <a:r>
              <a:rPr lang="cs-CZ" sz="1600" dirty="0" err="1"/>
              <a:t>h</a:t>
            </a:r>
            <a:r>
              <a:rPr lang="cs-CZ" sz="1600" dirty="0" err="1" smtClean="0"/>
              <a:t>oax</a:t>
            </a:r>
            <a:r>
              <a:rPr lang="cs-CZ" sz="1600" dirty="0" smtClean="0"/>
              <a:t>,  </a:t>
            </a:r>
            <a:r>
              <a:rPr lang="cs-CZ" sz="1600" dirty="0" err="1" smtClean="0"/>
              <a:t>malware</a:t>
            </a:r>
            <a:r>
              <a:rPr lang="cs-CZ" sz="1600" dirty="0"/>
              <a:t> </a:t>
            </a:r>
            <a:r>
              <a:rPr lang="cs-CZ" sz="1600" dirty="0" smtClean="0"/>
              <a:t>…</a:t>
            </a:r>
          </a:p>
          <a:p>
            <a:pPr>
              <a:spcAft>
                <a:spcPts val="1800"/>
              </a:spcAft>
            </a:pPr>
            <a:r>
              <a:rPr lang="cs-CZ" sz="1600" b="1" i="1" dirty="0" smtClean="0">
                <a:solidFill>
                  <a:schemeClr val="bg2">
                    <a:lumMod val="50000"/>
                  </a:schemeClr>
                </a:solidFill>
              </a:rPr>
              <a:t>Opět máte pravdu!</a:t>
            </a:r>
          </a:p>
          <a:p>
            <a:pPr>
              <a:spcAft>
                <a:spcPts val="1800"/>
              </a:spcAft>
            </a:pPr>
            <a:r>
              <a:rPr lang="cs-CZ" sz="1600" dirty="0"/>
              <a:t>Pojmy </a:t>
            </a:r>
            <a:r>
              <a:rPr lang="cs-CZ" sz="1600" dirty="0" err="1"/>
              <a:t>spyware</a:t>
            </a:r>
            <a:r>
              <a:rPr lang="cs-CZ" sz="1600" dirty="0"/>
              <a:t>, </a:t>
            </a:r>
            <a:r>
              <a:rPr lang="cs-CZ" sz="1600" dirty="0" err="1"/>
              <a:t>hoax</a:t>
            </a:r>
            <a:r>
              <a:rPr lang="cs-CZ" sz="1600" dirty="0"/>
              <a:t>, </a:t>
            </a:r>
            <a:r>
              <a:rPr lang="cs-CZ" sz="1600" dirty="0" err="1" smtClean="0"/>
              <a:t>malware</a:t>
            </a:r>
            <a:r>
              <a:rPr lang="cs-CZ" sz="1600" dirty="0" smtClean="0"/>
              <a:t>  se </a:t>
            </a:r>
            <a:r>
              <a:rPr lang="cs-CZ" sz="1600" dirty="0"/>
              <a:t>v ukázce nevyskytovaly</a:t>
            </a:r>
            <a:r>
              <a:rPr lang="cs-CZ" sz="1600" dirty="0" smtClean="0"/>
              <a:t>. </a:t>
            </a:r>
            <a:br>
              <a:rPr lang="cs-CZ" sz="1600" dirty="0" smtClean="0"/>
            </a:br>
            <a:endParaRPr lang="cs-CZ" sz="1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pic>
        <p:nvPicPr>
          <p:cNvPr id="2051" name="Picture 3" descr="C:\Users\Uzivatel\AppData\Local\Microsoft\Windows\Temporary Internet Files\Content.IE5\KS3QXI2P\MC9002308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39952" y="764704"/>
            <a:ext cx="2761344" cy="29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23528" y="6051485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dirty="0" smtClean="0"/>
              <a:t>V následujících snímcích se budeme </a:t>
            </a:r>
            <a:r>
              <a:rPr lang="cs-CZ" sz="1600" dirty="0"/>
              <a:t>věnovat všem uvedeným pojmům</a:t>
            </a:r>
            <a:r>
              <a:rPr lang="cs-CZ" sz="1600" dirty="0" smtClean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9751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 tmFilter="0, 0; .2, .5; .8, .5; 1, 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50" autoRev="1" fill="hold"/>
                                        <p:tgtEl>
                                          <p:spTgt spid="2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4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33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83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33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cs-CZ" sz="3600" b="1" cap="none" dirty="0" smtClean="0">
                <a:latin typeface="+mn-lt"/>
              </a:rPr>
              <a:t>Pojmy</a:t>
            </a:r>
            <a:br>
              <a:rPr lang="cs-CZ" sz="3600" b="1" cap="none" dirty="0" smtClean="0">
                <a:latin typeface="+mn-lt"/>
              </a:rPr>
            </a:br>
            <a:r>
              <a:rPr lang="cs-CZ" sz="1800" b="1" cap="none" dirty="0">
                <a:latin typeface="+mn-lt"/>
              </a:rPr>
              <a:t>Promyslete odpověď, kliknutím na pojem zobrazíte stručnou </a:t>
            </a:r>
            <a:r>
              <a:rPr lang="cs-CZ" sz="1800" b="1" cap="none" dirty="0" smtClean="0">
                <a:latin typeface="+mn-lt"/>
              </a:rPr>
              <a:t>charakteristiku.</a:t>
            </a:r>
            <a:endParaRPr lang="cs-CZ" sz="3100" b="1" cap="none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7" name="Volný tvar 6"/>
          <p:cNvSpPr/>
          <p:nvPr/>
        </p:nvSpPr>
        <p:spPr>
          <a:xfrm>
            <a:off x="3454192" y="1977778"/>
            <a:ext cx="3901440" cy="1047750"/>
          </a:xfrm>
          <a:custGeom>
            <a:avLst/>
            <a:gdLst>
              <a:gd name="connsiteX0" fmla="*/ 174628 w 1047750"/>
              <a:gd name="connsiteY0" fmla="*/ 0 h 3901440"/>
              <a:gd name="connsiteX1" fmla="*/ 873122 w 1047750"/>
              <a:gd name="connsiteY1" fmla="*/ 0 h 3901440"/>
              <a:gd name="connsiteX2" fmla="*/ 1047750 w 1047750"/>
              <a:gd name="connsiteY2" fmla="*/ 174628 h 3901440"/>
              <a:gd name="connsiteX3" fmla="*/ 1047750 w 1047750"/>
              <a:gd name="connsiteY3" fmla="*/ 3901440 h 3901440"/>
              <a:gd name="connsiteX4" fmla="*/ 1047750 w 1047750"/>
              <a:gd name="connsiteY4" fmla="*/ 3901440 h 3901440"/>
              <a:gd name="connsiteX5" fmla="*/ 0 w 1047750"/>
              <a:gd name="connsiteY5" fmla="*/ 3901440 h 3901440"/>
              <a:gd name="connsiteX6" fmla="*/ 0 w 1047750"/>
              <a:gd name="connsiteY6" fmla="*/ 3901440 h 3901440"/>
              <a:gd name="connsiteX7" fmla="*/ 0 w 1047750"/>
              <a:gd name="connsiteY7" fmla="*/ 174628 h 3901440"/>
              <a:gd name="connsiteX8" fmla="*/ 174628 w 1047750"/>
              <a:gd name="connsiteY8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7750" h="3901440">
                <a:moveTo>
                  <a:pt x="1047750" y="650251"/>
                </a:moveTo>
                <a:lnTo>
                  <a:pt x="1047750" y="3251189"/>
                </a:lnTo>
                <a:cubicBezTo>
                  <a:pt x="1047750" y="3610311"/>
                  <a:pt x="1026753" y="3901440"/>
                  <a:pt x="1000853" y="3901440"/>
                </a:cubicBezTo>
                <a:lnTo>
                  <a:pt x="0" y="3901440"/>
                </a:lnTo>
                <a:lnTo>
                  <a:pt x="0" y="3901440"/>
                </a:lnTo>
                <a:lnTo>
                  <a:pt x="0" y="0"/>
                </a:lnTo>
                <a:lnTo>
                  <a:pt x="0" y="0"/>
                </a:lnTo>
                <a:lnTo>
                  <a:pt x="1000853" y="0"/>
                </a:lnTo>
                <a:cubicBezTo>
                  <a:pt x="1026753" y="0"/>
                  <a:pt x="1047750" y="291129"/>
                  <a:pt x="1047750" y="650251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1" tIns="74006" rIns="96866" bIns="74008" numCol="1" spcCol="1270" anchor="ctr" anchorCtr="0">
            <a:noAutofit/>
          </a:bodyPr>
          <a:lstStyle/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200" b="1" kern="1200" dirty="0" smtClean="0"/>
              <a:t>Škodlivý program (kód), který se šíří sám, bez vědomí uživatele.</a:t>
            </a:r>
            <a:endParaRPr lang="cs-CZ" sz="1200" b="1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200" b="1" kern="1200" dirty="0" smtClean="0"/>
              <a:t>K šíření využívá i jiné soubory (hostitele).  Například jako součást přílohy e-mailu.  </a:t>
            </a:r>
            <a:endParaRPr lang="cs-CZ" sz="1200" b="1" kern="1200" dirty="0"/>
          </a:p>
        </p:txBody>
      </p:sp>
      <p:sp>
        <p:nvSpPr>
          <p:cNvPr id="8" name="Volný tvar 7"/>
          <p:cNvSpPr/>
          <p:nvPr/>
        </p:nvSpPr>
        <p:spPr>
          <a:xfrm>
            <a:off x="1259632" y="1846808"/>
            <a:ext cx="2194560" cy="1309687"/>
          </a:xfrm>
          <a:custGeom>
            <a:avLst/>
            <a:gdLst>
              <a:gd name="connsiteX0" fmla="*/ 0 w 2194560"/>
              <a:gd name="connsiteY0" fmla="*/ 218286 h 1309687"/>
              <a:gd name="connsiteX1" fmla="*/ 218286 w 2194560"/>
              <a:gd name="connsiteY1" fmla="*/ 0 h 1309687"/>
              <a:gd name="connsiteX2" fmla="*/ 1976274 w 2194560"/>
              <a:gd name="connsiteY2" fmla="*/ 0 h 1309687"/>
              <a:gd name="connsiteX3" fmla="*/ 2194560 w 2194560"/>
              <a:gd name="connsiteY3" fmla="*/ 218286 h 1309687"/>
              <a:gd name="connsiteX4" fmla="*/ 2194560 w 2194560"/>
              <a:gd name="connsiteY4" fmla="*/ 1091401 h 1309687"/>
              <a:gd name="connsiteX5" fmla="*/ 1976274 w 2194560"/>
              <a:gd name="connsiteY5" fmla="*/ 1309687 h 1309687"/>
              <a:gd name="connsiteX6" fmla="*/ 218286 w 2194560"/>
              <a:gd name="connsiteY6" fmla="*/ 1309687 h 1309687"/>
              <a:gd name="connsiteX7" fmla="*/ 0 w 2194560"/>
              <a:gd name="connsiteY7" fmla="*/ 1091401 h 1309687"/>
              <a:gd name="connsiteX8" fmla="*/ 0 w 2194560"/>
              <a:gd name="connsiteY8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97730"/>
                  <a:pt x="97730" y="0"/>
                  <a:pt x="218286" y="0"/>
                </a:cubicBezTo>
                <a:lnTo>
                  <a:pt x="1976274" y="0"/>
                </a:lnTo>
                <a:cubicBezTo>
                  <a:pt x="2096830" y="0"/>
                  <a:pt x="2194560" y="97730"/>
                  <a:pt x="2194560" y="218286"/>
                </a:cubicBezTo>
                <a:lnTo>
                  <a:pt x="2194560" y="1091401"/>
                </a:lnTo>
                <a:cubicBezTo>
                  <a:pt x="2194560" y="1211957"/>
                  <a:pt x="2096830" y="1309687"/>
                  <a:pt x="1976274" y="1309687"/>
                </a:cubicBezTo>
                <a:lnTo>
                  <a:pt x="218286" y="1309687"/>
                </a:lnTo>
                <a:cubicBezTo>
                  <a:pt x="97730" y="1309687"/>
                  <a:pt x="0" y="1211957"/>
                  <a:pt x="0" y="1091401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5854" tIns="124894" rIns="185854" bIns="124894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3200" kern="1200" dirty="0" smtClean="0"/>
              <a:t>VIR</a:t>
            </a:r>
            <a:endParaRPr lang="cs-CZ" sz="3200" kern="1200" dirty="0"/>
          </a:p>
        </p:txBody>
      </p:sp>
      <p:sp>
        <p:nvSpPr>
          <p:cNvPr id="9" name="Volný tvar 8"/>
          <p:cNvSpPr/>
          <p:nvPr/>
        </p:nvSpPr>
        <p:spPr>
          <a:xfrm>
            <a:off x="3454192" y="3352948"/>
            <a:ext cx="3901440" cy="1047750"/>
          </a:xfrm>
          <a:custGeom>
            <a:avLst/>
            <a:gdLst>
              <a:gd name="connsiteX0" fmla="*/ 174628 w 1047750"/>
              <a:gd name="connsiteY0" fmla="*/ 0 h 3901440"/>
              <a:gd name="connsiteX1" fmla="*/ 873122 w 1047750"/>
              <a:gd name="connsiteY1" fmla="*/ 0 h 3901440"/>
              <a:gd name="connsiteX2" fmla="*/ 1047750 w 1047750"/>
              <a:gd name="connsiteY2" fmla="*/ 174628 h 3901440"/>
              <a:gd name="connsiteX3" fmla="*/ 1047750 w 1047750"/>
              <a:gd name="connsiteY3" fmla="*/ 3901440 h 3901440"/>
              <a:gd name="connsiteX4" fmla="*/ 1047750 w 1047750"/>
              <a:gd name="connsiteY4" fmla="*/ 3901440 h 3901440"/>
              <a:gd name="connsiteX5" fmla="*/ 0 w 1047750"/>
              <a:gd name="connsiteY5" fmla="*/ 3901440 h 3901440"/>
              <a:gd name="connsiteX6" fmla="*/ 0 w 1047750"/>
              <a:gd name="connsiteY6" fmla="*/ 3901440 h 3901440"/>
              <a:gd name="connsiteX7" fmla="*/ 0 w 1047750"/>
              <a:gd name="connsiteY7" fmla="*/ 174628 h 3901440"/>
              <a:gd name="connsiteX8" fmla="*/ 174628 w 1047750"/>
              <a:gd name="connsiteY8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7750" h="3901440">
                <a:moveTo>
                  <a:pt x="1047750" y="650251"/>
                </a:moveTo>
                <a:lnTo>
                  <a:pt x="1047750" y="3251189"/>
                </a:lnTo>
                <a:cubicBezTo>
                  <a:pt x="1047750" y="3610311"/>
                  <a:pt x="1026753" y="3901440"/>
                  <a:pt x="1000853" y="3901440"/>
                </a:cubicBezTo>
                <a:lnTo>
                  <a:pt x="0" y="3901440"/>
                </a:lnTo>
                <a:lnTo>
                  <a:pt x="0" y="3901440"/>
                </a:lnTo>
                <a:lnTo>
                  <a:pt x="0" y="0"/>
                </a:lnTo>
                <a:lnTo>
                  <a:pt x="0" y="0"/>
                </a:lnTo>
                <a:lnTo>
                  <a:pt x="1000853" y="0"/>
                </a:lnTo>
                <a:cubicBezTo>
                  <a:pt x="1026753" y="0"/>
                  <a:pt x="1047750" y="291129"/>
                  <a:pt x="1047750" y="650251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1" tIns="74007" rIns="96866" bIns="74007" numCol="1" spcCol="1270" anchor="ctr" anchorCtr="0">
            <a:noAutofit/>
          </a:bodyPr>
          <a:lstStyle/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200" b="1" dirty="0"/>
              <a:t>Program jehož cílem je vniknout a poškodit počítačový systém. 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200" b="1" dirty="0"/>
              <a:t> Zahrnuje počítačové viry, trojské koně, </a:t>
            </a:r>
            <a:r>
              <a:rPr lang="cs-CZ" sz="1200" b="1" dirty="0" err="1"/>
              <a:t>spyware</a:t>
            </a:r>
            <a:r>
              <a:rPr lang="cs-CZ" sz="1200" b="1" dirty="0"/>
              <a:t> a </a:t>
            </a:r>
            <a:r>
              <a:rPr lang="cs-CZ" sz="1200" b="1" dirty="0" err="1" smtClean="0"/>
              <a:t>adware</a:t>
            </a:r>
            <a:r>
              <a:rPr lang="cs-CZ" sz="1200" b="1" dirty="0" smtClean="0"/>
              <a:t> </a:t>
            </a:r>
            <a:r>
              <a:rPr lang="cs-CZ" sz="1200" dirty="0" smtClean="0"/>
              <a:t>(</a:t>
            </a:r>
            <a:r>
              <a:rPr lang="cs-CZ" sz="1050" i="1" dirty="0" smtClean="0"/>
              <a:t>přidaný sw </a:t>
            </a:r>
            <a:r>
              <a:rPr lang="cs-CZ" sz="1050" i="1" dirty="0"/>
              <a:t>obvykle obtěžující </a:t>
            </a:r>
            <a:r>
              <a:rPr lang="cs-CZ" sz="1050" i="1" dirty="0" smtClean="0"/>
              <a:t>reklamou</a:t>
            </a:r>
            <a:r>
              <a:rPr lang="cs-CZ" sz="1200" i="1" dirty="0" smtClean="0"/>
              <a:t>)</a:t>
            </a:r>
            <a:r>
              <a:rPr lang="cs-CZ" sz="1200" b="1" i="1" dirty="0" smtClean="0"/>
              <a:t>.</a:t>
            </a:r>
            <a:endParaRPr lang="cs-CZ" sz="1200" b="1" i="1" dirty="0"/>
          </a:p>
        </p:txBody>
      </p:sp>
      <p:sp>
        <p:nvSpPr>
          <p:cNvPr id="10" name="Volný tvar 9"/>
          <p:cNvSpPr/>
          <p:nvPr/>
        </p:nvSpPr>
        <p:spPr>
          <a:xfrm>
            <a:off x="1259632" y="3221980"/>
            <a:ext cx="2194560" cy="1309687"/>
          </a:xfrm>
          <a:custGeom>
            <a:avLst/>
            <a:gdLst>
              <a:gd name="connsiteX0" fmla="*/ 0 w 2194560"/>
              <a:gd name="connsiteY0" fmla="*/ 218286 h 1309687"/>
              <a:gd name="connsiteX1" fmla="*/ 218286 w 2194560"/>
              <a:gd name="connsiteY1" fmla="*/ 0 h 1309687"/>
              <a:gd name="connsiteX2" fmla="*/ 1976274 w 2194560"/>
              <a:gd name="connsiteY2" fmla="*/ 0 h 1309687"/>
              <a:gd name="connsiteX3" fmla="*/ 2194560 w 2194560"/>
              <a:gd name="connsiteY3" fmla="*/ 218286 h 1309687"/>
              <a:gd name="connsiteX4" fmla="*/ 2194560 w 2194560"/>
              <a:gd name="connsiteY4" fmla="*/ 1091401 h 1309687"/>
              <a:gd name="connsiteX5" fmla="*/ 1976274 w 2194560"/>
              <a:gd name="connsiteY5" fmla="*/ 1309687 h 1309687"/>
              <a:gd name="connsiteX6" fmla="*/ 218286 w 2194560"/>
              <a:gd name="connsiteY6" fmla="*/ 1309687 h 1309687"/>
              <a:gd name="connsiteX7" fmla="*/ 0 w 2194560"/>
              <a:gd name="connsiteY7" fmla="*/ 1091401 h 1309687"/>
              <a:gd name="connsiteX8" fmla="*/ 0 w 2194560"/>
              <a:gd name="connsiteY8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97730"/>
                  <a:pt x="97730" y="0"/>
                  <a:pt x="218286" y="0"/>
                </a:cubicBezTo>
                <a:lnTo>
                  <a:pt x="1976274" y="0"/>
                </a:lnTo>
                <a:cubicBezTo>
                  <a:pt x="2096830" y="0"/>
                  <a:pt x="2194560" y="97730"/>
                  <a:pt x="2194560" y="218286"/>
                </a:cubicBezTo>
                <a:lnTo>
                  <a:pt x="2194560" y="1091401"/>
                </a:lnTo>
                <a:cubicBezTo>
                  <a:pt x="2194560" y="1211957"/>
                  <a:pt x="2096830" y="1309687"/>
                  <a:pt x="1976274" y="1309687"/>
                </a:cubicBezTo>
                <a:lnTo>
                  <a:pt x="218286" y="1309687"/>
                </a:lnTo>
                <a:cubicBezTo>
                  <a:pt x="97730" y="1309687"/>
                  <a:pt x="0" y="1211957"/>
                  <a:pt x="0" y="1091401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5854" tIns="124894" rIns="185854" bIns="124894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800" dirty="0" smtClean="0"/>
              <a:t>MALWARE</a:t>
            </a:r>
            <a:endParaRPr lang="cs-CZ" sz="2800" dirty="0"/>
          </a:p>
        </p:txBody>
      </p:sp>
      <p:sp>
        <p:nvSpPr>
          <p:cNvPr id="11" name="Volný tvar 10"/>
          <p:cNvSpPr/>
          <p:nvPr/>
        </p:nvSpPr>
        <p:spPr>
          <a:xfrm>
            <a:off x="3454192" y="4728120"/>
            <a:ext cx="3901440" cy="1047750"/>
          </a:xfrm>
          <a:custGeom>
            <a:avLst/>
            <a:gdLst>
              <a:gd name="connsiteX0" fmla="*/ 174628 w 1047750"/>
              <a:gd name="connsiteY0" fmla="*/ 0 h 3901440"/>
              <a:gd name="connsiteX1" fmla="*/ 873122 w 1047750"/>
              <a:gd name="connsiteY1" fmla="*/ 0 h 3901440"/>
              <a:gd name="connsiteX2" fmla="*/ 1047750 w 1047750"/>
              <a:gd name="connsiteY2" fmla="*/ 174628 h 3901440"/>
              <a:gd name="connsiteX3" fmla="*/ 1047750 w 1047750"/>
              <a:gd name="connsiteY3" fmla="*/ 3901440 h 3901440"/>
              <a:gd name="connsiteX4" fmla="*/ 1047750 w 1047750"/>
              <a:gd name="connsiteY4" fmla="*/ 3901440 h 3901440"/>
              <a:gd name="connsiteX5" fmla="*/ 0 w 1047750"/>
              <a:gd name="connsiteY5" fmla="*/ 3901440 h 3901440"/>
              <a:gd name="connsiteX6" fmla="*/ 0 w 1047750"/>
              <a:gd name="connsiteY6" fmla="*/ 3901440 h 3901440"/>
              <a:gd name="connsiteX7" fmla="*/ 0 w 1047750"/>
              <a:gd name="connsiteY7" fmla="*/ 174628 h 3901440"/>
              <a:gd name="connsiteX8" fmla="*/ 174628 w 1047750"/>
              <a:gd name="connsiteY8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7750" h="3901440">
                <a:moveTo>
                  <a:pt x="1047750" y="650251"/>
                </a:moveTo>
                <a:lnTo>
                  <a:pt x="1047750" y="3251189"/>
                </a:lnTo>
                <a:cubicBezTo>
                  <a:pt x="1047750" y="3610311"/>
                  <a:pt x="1026753" y="3901440"/>
                  <a:pt x="1000853" y="3901440"/>
                </a:cubicBezTo>
                <a:lnTo>
                  <a:pt x="0" y="3901440"/>
                </a:lnTo>
                <a:lnTo>
                  <a:pt x="0" y="3901440"/>
                </a:lnTo>
                <a:lnTo>
                  <a:pt x="0" y="0"/>
                </a:lnTo>
                <a:lnTo>
                  <a:pt x="0" y="0"/>
                </a:lnTo>
                <a:lnTo>
                  <a:pt x="1000853" y="0"/>
                </a:lnTo>
                <a:cubicBezTo>
                  <a:pt x="1026753" y="0"/>
                  <a:pt x="1047750" y="291129"/>
                  <a:pt x="1047750" y="650251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1" tIns="74007" rIns="96866" bIns="74007" numCol="1" spcCol="1270" anchor="ctr" anchorCtr="0">
            <a:noAutofit/>
          </a:bodyPr>
          <a:lstStyle/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200" b="1" dirty="0" smtClean="0"/>
              <a:t>IT </a:t>
            </a:r>
            <a:r>
              <a:rPr lang="cs-CZ" sz="1200" b="1" dirty="0"/>
              <a:t>specialista (ale i uživatel PC) snažící se přes počítačové sítě proniknout do cizích systémů .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200" b="1" dirty="0"/>
              <a:t>Často je takto označován počítačový zločinec. (Počítačové sítě napadá </a:t>
            </a:r>
            <a:r>
              <a:rPr lang="cs-CZ" sz="1200" b="1" dirty="0" err="1"/>
              <a:t>c</a:t>
            </a:r>
            <a:r>
              <a:rPr lang="cs-CZ" sz="1200" b="1" i="1" dirty="0" err="1"/>
              <a:t>racker</a:t>
            </a:r>
            <a:r>
              <a:rPr lang="cs-CZ" sz="1200" b="1" dirty="0"/>
              <a:t>.) </a:t>
            </a: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cs-CZ" sz="1200" b="1" kern="1200" dirty="0"/>
          </a:p>
        </p:txBody>
      </p:sp>
      <p:sp>
        <p:nvSpPr>
          <p:cNvPr id="12" name="Volný tvar 11"/>
          <p:cNvSpPr/>
          <p:nvPr/>
        </p:nvSpPr>
        <p:spPr>
          <a:xfrm>
            <a:off x="1259632" y="4597152"/>
            <a:ext cx="2194560" cy="1309687"/>
          </a:xfrm>
          <a:custGeom>
            <a:avLst/>
            <a:gdLst>
              <a:gd name="connsiteX0" fmla="*/ 0 w 2194560"/>
              <a:gd name="connsiteY0" fmla="*/ 218286 h 1309687"/>
              <a:gd name="connsiteX1" fmla="*/ 218286 w 2194560"/>
              <a:gd name="connsiteY1" fmla="*/ 0 h 1309687"/>
              <a:gd name="connsiteX2" fmla="*/ 1976274 w 2194560"/>
              <a:gd name="connsiteY2" fmla="*/ 0 h 1309687"/>
              <a:gd name="connsiteX3" fmla="*/ 2194560 w 2194560"/>
              <a:gd name="connsiteY3" fmla="*/ 218286 h 1309687"/>
              <a:gd name="connsiteX4" fmla="*/ 2194560 w 2194560"/>
              <a:gd name="connsiteY4" fmla="*/ 1091401 h 1309687"/>
              <a:gd name="connsiteX5" fmla="*/ 1976274 w 2194560"/>
              <a:gd name="connsiteY5" fmla="*/ 1309687 h 1309687"/>
              <a:gd name="connsiteX6" fmla="*/ 218286 w 2194560"/>
              <a:gd name="connsiteY6" fmla="*/ 1309687 h 1309687"/>
              <a:gd name="connsiteX7" fmla="*/ 0 w 2194560"/>
              <a:gd name="connsiteY7" fmla="*/ 1091401 h 1309687"/>
              <a:gd name="connsiteX8" fmla="*/ 0 w 2194560"/>
              <a:gd name="connsiteY8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97730"/>
                  <a:pt x="97730" y="0"/>
                  <a:pt x="218286" y="0"/>
                </a:cubicBezTo>
                <a:lnTo>
                  <a:pt x="1976274" y="0"/>
                </a:lnTo>
                <a:cubicBezTo>
                  <a:pt x="2096830" y="0"/>
                  <a:pt x="2194560" y="97730"/>
                  <a:pt x="2194560" y="218286"/>
                </a:cubicBezTo>
                <a:lnTo>
                  <a:pt x="2194560" y="1091401"/>
                </a:lnTo>
                <a:cubicBezTo>
                  <a:pt x="2194560" y="1211957"/>
                  <a:pt x="2096830" y="1309687"/>
                  <a:pt x="1976274" y="1309687"/>
                </a:cubicBezTo>
                <a:lnTo>
                  <a:pt x="218286" y="1309687"/>
                </a:lnTo>
                <a:cubicBezTo>
                  <a:pt x="97730" y="1309687"/>
                  <a:pt x="0" y="1211957"/>
                  <a:pt x="0" y="1091401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5854" tIns="124894" rIns="185854" bIns="124894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3200" dirty="0" smtClean="0"/>
              <a:t>HACKER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5536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cs-CZ" sz="3600" b="1" cap="none" dirty="0" smtClean="0">
                <a:latin typeface="+mn-lt"/>
              </a:rPr>
              <a:t>Pojmy</a:t>
            </a:r>
            <a:br>
              <a:rPr lang="cs-CZ" sz="3600" b="1" cap="none" dirty="0" smtClean="0">
                <a:latin typeface="+mn-lt"/>
              </a:rPr>
            </a:br>
            <a:r>
              <a:rPr lang="cs-CZ" sz="1800" b="1" cap="none" dirty="0">
                <a:latin typeface="+mn-lt"/>
              </a:rPr>
              <a:t>Promyslete odpověď, kliknutím na pojem zobrazíte stručnou </a:t>
            </a:r>
            <a:r>
              <a:rPr lang="cs-CZ" sz="1800" b="1" cap="none" dirty="0" smtClean="0">
                <a:latin typeface="+mn-lt"/>
              </a:rPr>
              <a:t>charakteristiku.</a:t>
            </a:r>
            <a:endParaRPr lang="cs-CZ" sz="3100" b="1" cap="none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6" name="Volný tvar 5"/>
          <p:cNvSpPr/>
          <p:nvPr/>
        </p:nvSpPr>
        <p:spPr>
          <a:xfrm>
            <a:off x="3356126" y="2063028"/>
            <a:ext cx="4527854" cy="2162491"/>
          </a:xfrm>
          <a:custGeom>
            <a:avLst/>
            <a:gdLst>
              <a:gd name="connsiteX0" fmla="*/ 360422 w 2162490"/>
              <a:gd name="connsiteY0" fmla="*/ 0 h 4527853"/>
              <a:gd name="connsiteX1" fmla="*/ 1802068 w 2162490"/>
              <a:gd name="connsiteY1" fmla="*/ 0 h 4527853"/>
              <a:gd name="connsiteX2" fmla="*/ 2162490 w 2162490"/>
              <a:gd name="connsiteY2" fmla="*/ 360422 h 4527853"/>
              <a:gd name="connsiteX3" fmla="*/ 2162490 w 2162490"/>
              <a:gd name="connsiteY3" fmla="*/ 4527853 h 4527853"/>
              <a:gd name="connsiteX4" fmla="*/ 2162490 w 2162490"/>
              <a:gd name="connsiteY4" fmla="*/ 4527853 h 4527853"/>
              <a:gd name="connsiteX5" fmla="*/ 0 w 2162490"/>
              <a:gd name="connsiteY5" fmla="*/ 4527853 h 4527853"/>
              <a:gd name="connsiteX6" fmla="*/ 0 w 2162490"/>
              <a:gd name="connsiteY6" fmla="*/ 4527853 h 4527853"/>
              <a:gd name="connsiteX7" fmla="*/ 0 w 2162490"/>
              <a:gd name="connsiteY7" fmla="*/ 360422 h 4527853"/>
              <a:gd name="connsiteX8" fmla="*/ 360422 w 2162490"/>
              <a:gd name="connsiteY8" fmla="*/ 0 h 4527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2490" h="4527853">
                <a:moveTo>
                  <a:pt x="2162490" y="754658"/>
                </a:moveTo>
                <a:lnTo>
                  <a:pt x="2162490" y="3773195"/>
                </a:lnTo>
                <a:cubicBezTo>
                  <a:pt x="2162490" y="4189982"/>
                  <a:pt x="2085422" y="4527852"/>
                  <a:pt x="1990353" y="4527852"/>
                </a:cubicBezTo>
                <a:lnTo>
                  <a:pt x="0" y="4527852"/>
                </a:lnTo>
                <a:lnTo>
                  <a:pt x="0" y="4527852"/>
                </a:lnTo>
                <a:lnTo>
                  <a:pt x="0" y="1"/>
                </a:lnTo>
                <a:lnTo>
                  <a:pt x="0" y="1"/>
                </a:lnTo>
                <a:lnTo>
                  <a:pt x="1990353" y="1"/>
                </a:lnTo>
                <a:cubicBezTo>
                  <a:pt x="2085422" y="1"/>
                  <a:pt x="2162490" y="337871"/>
                  <a:pt x="2162490" y="754658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229389" rIns="353214" bIns="229390" numCol="1" spcCol="1270" anchor="ctr" anchorCtr="0">
            <a:noAutofit/>
          </a:bodyPr>
          <a:lstStyle/>
          <a:p>
            <a:pPr marL="114300" lvl="1" indent="-114300" algn="l" defTabSz="5334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200" b="1" kern="1200" dirty="0" smtClean="0"/>
              <a:t>Specifický počítačový program, který je schopen automatického rozesílání  kopií sebe sama na jiné počítače. Poté, co infikuje systém, převezme kontrolu nad prostředky zodpovědnými za síťovou komunikaci a využívá je ke svému vlastnímu šíření</a:t>
            </a:r>
            <a:r>
              <a:rPr lang="cs-CZ" sz="1100" kern="1200" dirty="0" smtClean="0"/>
              <a:t>. </a:t>
            </a:r>
            <a:br>
              <a:rPr lang="cs-CZ" sz="1100" kern="1200" dirty="0" smtClean="0"/>
            </a:br>
            <a:r>
              <a:rPr lang="cs-CZ" sz="600" kern="1200" dirty="0" smtClean="0"/>
              <a:t>(</a:t>
            </a:r>
            <a:r>
              <a:rPr lang="cs-CZ" sz="600" i="1" kern="1200" dirty="0" smtClean="0"/>
              <a:t>Zdroj: http://cs.wikipedia.org/wiki/Po%C4%8D%C3%ADta%C4%8Dov%C3%BD_%C4%8Derv</a:t>
            </a:r>
            <a:r>
              <a:rPr lang="cs-CZ" sz="600" kern="1200" dirty="0" smtClean="0"/>
              <a:t>)trojský </a:t>
            </a:r>
            <a:endParaRPr lang="cs-CZ" sz="600" kern="1200" dirty="0" smtClean="0"/>
          </a:p>
          <a:p>
            <a:pPr marL="114300" lvl="1" indent="-114300" algn="l" defTabSz="5334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200" b="1" dirty="0" smtClean="0"/>
              <a:t>Šíří se v podobě síťových paketů, nikoli v podobě infikovaných souborů.</a:t>
            </a:r>
            <a:endParaRPr lang="cs-CZ" sz="1200" b="1" dirty="0"/>
          </a:p>
        </p:txBody>
      </p:sp>
      <p:sp>
        <p:nvSpPr>
          <p:cNvPr id="7" name="Volný tvar 6"/>
          <p:cNvSpPr/>
          <p:nvPr/>
        </p:nvSpPr>
        <p:spPr>
          <a:xfrm>
            <a:off x="1260019" y="2094816"/>
            <a:ext cx="2096107" cy="2098804"/>
          </a:xfrm>
          <a:custGeom>
            <a:avLst/>
            <a:gdLst>
              <a:gd name="connsiteX0" fmla="*/ 0 w 2096107"/>
              <a:gd name="connsiteY0" fmla="*/ 349358 h 2098804"/>
              <a:gd name="connsiteX1" fmla="*/ 349358 w 2096107"/>
              <a:gd name="connsiteY1" fmla="*/ 0 h 2098804"/>
              <a:gd name="connsiteX2" fmla="*/ 1746749 w 2096107"/>
              <a:gd name="connsiteY2" fmla="*/ 0 h 2098804"/>
              <a:gd name="connsiteX3" fmla="*/ 2096107 w 2096107"/>
              <a:gd name="connsiteY3" fmla="*/ 349358 h 2098804"/>
              <a:gd name="connsiteX4" fmla="*/ 2096107 w 2096107"/>
              <a:gd name="connsiteY4" fmla="*/ 1749446 h 2098804"/>
              <a:gd name="connsiteX5" fmla="*/ 1746749 w 2096107"/>
              <a:gd name="connsiteY5" fmla="*/ 2098804 h 2098804"/>
              <a:gd name="connsiteX6" fmla="*/ 349358 w 2096107"/>
              <a:gd name="connsiteY6" fmla="*/ 2098804 h 2098804"/>
              <a:gd name="connsiteX7" fmla="*/ 0 w 2096107"/>
              <a:gd name="connsiteY7" fmla="*/ 1749446 h 2098804"/>
              <a:gd name="connsiteX8" fmla="*/ 0 w 2096107"/>
              <a:gd name="connsiteY8" fmla="*/ 349358 h 2098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6107" h="2098804">
                <a:moveTo>
                  <a:pt x="0" y="349358"/>
                </a:moveTo>
                <a:cubicBezTo>
                  <a:pt x="0" y="156413"/>
                  <a:pt x="156413" y="0"/>
                  <a:pt x="349358" y="0"/>
                </a:cubicBezTo>
                <a:lnTo>
                  <a:pt x="1746749" y="0"/>
                </a:lnTo>
                <a:cubicBezTo>
                  <a:pt x="1939694" y="0"/>
                  <a:pt x="2096107" y="156413"/>
                  <a:pt x="2096107" y="349358"/>
                </a:cubicBezTo>
                <a:lnTo>
                  <a:pt x="2096107" y="1749446"/>
                </a:lnTo>
                <a:cubicBezTo>
                  <a:pt x="2096107" y="1942391"/>
                  <a:pt x="1939694" y="2098804"/>
                  <a:pt x="1746749" y="2098804"/>
                </a:cubicBezTo>
                <a:lnTo>
                  <a:pt x="349358" y="2098804"/>
                </a:lnTo>
                <a:cubicBezTo>
                  <a:pt x="156413" y="2098804"/>
                  <a:pt x="0" y="1942391"/>
                  <a:pt x="0" y="1749446"/>
                </a:cubicBezTo>
                <a:lnTo>
                  <a:pt x="0" y="34935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4244" tIns="163284" rIns="224244" bIns="163284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3200" b="0" kern="1200" dirty="0" smtClean="0"/>
              <a:t>ČERV</a:t>
            </a:r>
            <a:endParaRPr lang="cs-CZ" sz="3200" b="0" kern="1200" dirty="0"/>
          </a:p>
        </p:txBody>
      </p:sp>
      <p:sp>
        <p:nvSpPr>
          <p:cNvPr id="8" name="Volný tvar 7"/>
          <p:cNvSpPr/>
          <p:nvPr/>
        </p:nvSpPr>
        <p:spPr>
          <a:xfrm>
            <a:off x="3356126" y="4360673"/>
            <a:ext cx="4527854" cy="2162491"/>
          </a:xfrm>
          <a:custGeom>
            <a:avLst/>
            <a:gdLst>
              <a:gd name="connsiteX0" fmla="*/ 360422 w 2162490"/>
              <a:gd name="connsiteY0" fmla="*/ 0 h 4527853"/>
              <a:gd name="connsiteX1" fmla="*/ 1802068 w 2162490"/>
              <a:gd name="connsiteY1" fmla="*/ 0 h 4527853"/>
              <a:gd name="connsiteX2" fmla="*/ 2162490 w 2162490"/>
              <a:gd name="connsiteY2" fmla="*/ 360422 h 4527853"/>
              <a:gd name="connsiteX3" fmla="*/ 2162490 w 2162490"/>
              <a:gd name="connsiteY3" fmla="*/ 4527853 h 4527853"/>
              <a:gd name="connsiteX4" fmla="*/ 2162490 w 2162490"/>
              <a:gd name="connsiteY4" fmla="*/ 4527853 h 4527853"/>
              <a:gd name="connsiteX5" fmla="*/ 0 w 2162490"/>
              <a:gd name="connsiteY5" fmla="*/ 4527853 h 4527853"/>
              <a:gd name="connsiteX6" fmla="*/ 0 w 2162490"/>
              <a:gd name="connsiteY6" fmla="*/ 4527853 h 4527853"/>
              <a:gd name="connsiteX7" fmla="*/ 0 w 2162490"/>
              <a:gd name="connsiteY7" fmla="*/ 360422 h 4527853"/>
              <a:gd name="connsiteX8" fmla="*/ 360422 w 2162490"/>
              <a:gd name="connsiteY8" fmla="*/ 0 h 4527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2490" h="4527853">
                <a:moveTo>
                  <a:pt x="2162490" y="754658"/>
                </a:moveTo>
                <a:lnTo>
                  <a:pt x="2162490" y="3773195"/>
                </a:lnTo>
                <a:cubicBezTo>
                  <a:pt x="2162490" y="4189982"/>
                  <a:pt x="2085422" y="4527852"/>
                  <a:pt x="1990353" y="4527852"/>
                </a:cubicBezTo>
                <a:lnTo>
                  <a:pt x="0" y="4527852"/>
                </a:lnTo>
                <a:lnTo>
                  <a:pt x="0" y="4527852"/>
                </a:lnTo>
                <a:lnTo>
                  <a:pt x="0" y="1"/>
                </a:lnTo>
                <a:lnTo>
                  <a:pt x="0" y="1"/>
                </a:lnTo>
                <a:lnTo>
                  <a:pt x="1990353" y="1"/>
                </a:lnTo>
                <a:cubicBezTo>
                  <a:pt x="2085422" y="1"/>
                  <a:pt x="2162490" y="337871"/>
                  <a:pt x="2162490" y="754658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229389" rIns="353214" bIns="229390" numCol="1" spcCol="1270" anchor="ctr" anchorCtr="0">
            <a:noAutofit/>
          </a:bodyPr>
          <a:lstStyle/>
          <a:p>
            <a:pPr marL="114300" lvl="1" indent="-114300" algn="l" defTabSz="5334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200" b="1" kern="1200" dirty="0" smtClean="0"/>
              <a:t>Samostatný program, který se tváří  užitečně – například hra, spořič obrazovky nebo nějaký jednoduchý nástroj. </a:t>
            </a:r>
            <a:endParaRPr lang="cs-CZ" sz="1200" b="1" kern="1200" dirty="0"/>
          </a:p>
          <a:p>
            <a:pPr marL="114300" lvl="1" indent="-114300" algn="l" defTabSz="5334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200" b="1" kern="1200" dirty="0" smtClean="0"/>
              <a:t>Maskování záškodnické činnosti, kterou v sobě trojský kůň ukrývá. (Dokáže např. deaktivovat antivirový program</a:t>
            </a:r>
            <a:r>
              <a:rPr lang="cs-CZ" sz="1200" b="1" kern="1200" dirty="0" smtClean="0"/>
              <a:t>.)</a:t>
            </a:r>
          </a:p>
          <a:p>
            <a:pPr marL="114300" lvl="1" indent="-114300" algn="l" defTabSz="5334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200" b="1" dirty="0" smtClean="0"/>
              <a:t>Není považován za vir (nereplikuje se a </a:t>
            </a:r>
            <a:r>
              <a:rPr lang="cs-CZ" sz="1200" b="1" dirty="0" err="1" smtClean="0"/>
              <a:t>neifikuje</a:t>
            </a:r>
            <a:r>
              <a:rPr lang="cs-CZ" sz="1200" b="1" dirty="0" smtClean="0"/>
              <a:t> soubory).</a:t>
            </a:r>
            <a:endParaRPr lang="cs-CZ" sz="1200" b="1" kern="1200" dirty="0"/>
          </a:p>
        </p:txBody>
      </p:sp>
      <p:sp>
        <p:nvSpPr>
          <p:cNvPr id="9" name="Volný tvar 8"/>
          <p:cNvSpPr/>
          <p:nvPr/>
        </p:nvSpPr>
        <p:spPr>
          <a:xfrm>
            <a:off x="1260019" y="4505925"/>
            <a:ext cx="2096107" cy="1871986"/>
          </a:xfrm>
          <a:custGeom>
            <a:avLst/>
            <a:gdLst>
              <a:gd name="connsiteX0" fmla="*/ 0 w 2096107"/>
              <a:gd name="connsiteY0" fmla="*/ 312004 h 1871986"/>
              <a:gd name="connsiteX1" fmla="*/ 312004 w 2096107"/>
              <a:gd name="connsiteY1" fmla="*/ 0 h 1871986"/>
              <a:gd name="connsiteX2" fmla="*/ 1784103 w 2096107"/>
              <a:gd name="connsiteY2" fmla="*/ 0 h 1871986"/>
              <a:gd name="connsiteX3" fmla="*/ 2096107 w 2096107"/>
              <a:gd name="connsiteY3" fmla="*/ 312004 h 1871986"/>
              <a:gd name="connsiteX4" fmla="*/ 2096107 w 2096107"/>
              <a:gd name="connsiteY4" fmla="*/ 1559982 h 1871986"/>
              <a:gd name="connsiteX5" fmla="*/ 1784103 w 2096107"/>
              <a:gd name="connsiteY5" fmla="*/ 1871986 h 1871986"/>
              <a:gd name="connsiteX6" fmla="*/ 312004 w 2096107"/>
              <a:gd name="connsiteY6" fmla="*/ 1871986 h 1871986"/>
              <a:gd name="connsiteX7" fmla="*/ 0 w 2096107"/>
              <a:gd name="connsiteY7" fmla="*/ 1559982 h 1871986"/>
              <a:gd name="connsiteX8" fmla="*/ 0 w 2096107"/>
              <a:gd name="connsiteY8" fmla="*/ 312004 h 187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6107" h="1871986">
                <a:moveTo>
                  <a:pt x="0" y="312004"/>
                </a:moveTo>
                <a:cubicBezTo>
                  <a:pt x="0" y="139689"/>
                  <a:pt x="139689" y="0"/>
                  <a:pt x="312004" y="0"/>
                </a:cubicBezTo>
                <a:lnTo>
                  <a:pt x="1784103" y="0"/>
                </a:lnTo>
                <a:cubicBezTo>
                  <a:pt x="1956418" y="0"/>
                  <a:pt x="2096107" y="139689"/>
                  <a:pt x="2096107" y="312004"/>
                </a:cubicBezTo>
                <a:lnTo>
                  <a:pt x="2096107" y="1559982"/>
                </a:lnTo>
                <a:cubicBezTo>
                  <a:pt x="2096107" y="1732297"/>
                  <a:pt x="1956418" y="1871986"/>
                  <a:pt x="1784103" y="1871986"/>
                </a:cubicBezTo>
                <a:lnTo>
                  <a:pt x="312004" y="1871986"/>
                </a:lnTo>
                <a:cubicBezTo>
                  <a:pt x="139689" y="1871986"/>
                  <a:pt x="0" y="1732297"/>
                  <a:pt x="0" y="1559982"/>
                </a:cubicBezTo>
                <a:lnTo>
                  <a:pt x="0" y="31200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3303" tIns="152343" rIns="213303" bIns="152343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3200" b="0" kern="1200" dirty="0" smtClean="0"/>
              <a:t>TROJSKÝ KŮŇ</a:t>
            </a:r>
            <a:endParaRPr lang="cs-CZ" sz="3200" b="0" kern="1200" dirty="0"/>
          </a:p>
        </p:txBody>
      </p:sp>
    </p:spTree>
    <p:extLst>
      <p:ext uri="{BB962C8B-B14F-4D97-AF65-F5344CB8AC3E}">
        <p14:creationId xmlns:p14="http://schemas.microsoft.com/office/powerpoint/2010/main" val="286631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cs-CZ" sz="3600" b="1" cap="none" dirty="0" smtClean="0">
                <a:latin typeface="+mn-lt"/>
              </a:rPr>
              <a:t>Pojmy</a:t>
            </a:r>
            <a:br>
              <a:rPr lang="cs-CZ" sz="3600" b="1" cap="none" dirty="0" smtClean="0">
                <a:latin typeface="+mn-lt"/>
              </a:rPr>
            </a:br>
            <a:r>
              <a:rPr lang="cs-CZ" sz="1800" b="1" cap="none" dirty="0">
                <a:latin typeface="+mn-lt"/>
              </a:rPr>
              <a:t>Promyslete odpověď, kliknutím na pojem zobrazíte stručnou </a:t>
            </a:r>
            <a:r>
              <a:rPr lang="cs-CZ" sz="1800" b="1" cap="none" dirty="0" smtClean="0">
                <a:latin typeface="+mn-lt"/>
              </a:rPr>
              <a:t>charakteristiku.</a:t>
            </a:r>
            <a:endParaRPr lang="cs-CZ" sz="3100" b="1" cap="none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6" name="Volný tvar 5"/>
          <p:cNvSpPr/>
          <p:nvPr/>
        </p:nvSpPr>
        <p:spPr>
          <a:xfrm>
            <a:off x="3406864" y="2121794"/>
            <a:ext cx="3901440" cy="1047750"/>
          </a:xfrm>
          <a:custGeom>
            <a:avLst/>
            <a:gdLst>
              <a:gd name="connsiteX0" fmla="*/ 174628 w 1047750"/>
              <a:gd name="connsiteY0" fmla="*/ 0 h 3901440"/>
              <a:gd name="connsiteX1" fmla="*/ 873122 w 1047750"/>
              <a:gd name="connsiteY1" fmla="*/ 0 h 3901440"/>
              <a:gd name="connsiteX2" fmla="*/ 1047750 w 1047750"/>
              <a:gd name="connsiteY2" fmla="*/ 174628 h 3901440"/>
              <a:gd name="connsiteX3" fmla="*/ 1047750 w 1047750"/>
              <a:gd name="connsiteY3" fmla="*/ 3901440 h 3901440"/>
              <a:gd name="connsiteX4" fmla="*/ 1047750 w 1047750"/>
              <a:gd name="connsiteY4" fmla="*/ 3901440 h 3901440"/>
              <a:gd name="connsiteX5" fmla="*/ 0 w 1047750"/>
              <a:gd name="connsiteY5" fmla="*/ 3901440 h 3901440"/>
              <a:gd name="connsiteX6" fmla="*/ 0 w 1047750"/>
              <a:gd name="connsiteY6" fmla="*/ 3901440 h 3901440"/>
              <a:gd name="connsiteX7" fmla="*/ 0 w 1047750"/>
              <a:gd name="connsiteY7" fmla="*/ 174628 h 3901440"/>
              <a:gd name="connsiteX8" fmla="*/ 174628 w 1047750"/>
              <a:gd name="connsiteY8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7750" h="3901440">
                <a:moveTo>
                  <a:pt x="1047750" y="650251"/>
                </a:moveTo>
                <a:lnTo>
                  <a:pt x="1047750" y="3251189"/>
                </a:lnTo>
                <a:cubicBezTo>
                  <a:pt x="1047750" y="3610311"/>
                  <a:pt x="1026753" y="3901440"/>
                  <a:pt x="1000853" y="3901440"/>
                </a:cubicBezTo>
                <a:lnTo>
                  <a:pt x="0" y="3901440"/>
                </a:lnTo>
                <a:lnTo>
                  <a:pt x="0" y="3901440"/>
                </a:lnTo>
                <a:lnTo>
                  <a:pt x="0" y="0"/>
                </a:lnTo>
                <a:lnTo>
                  <a:pt x="0" y="0"/>
                </a:lnTo>
                <a:lnTo>
                  <a:pt x="1000853" y="0"/>
                </a:lnTo>
                <a:cubicBezTo>
                  <a:pt x="1026753" y="0"/>
                  <a:pt x="1047750" y="291129"/>
                  <a:pt x="1047750" y="650251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1" tIns="77816" rIns="104486" bIns="77818" numCol="1" spcCol="1270" anchor="ctr" anchorCtr="0">
            <a:noAutofit/>
          </a:bodyPr>
          <a:lstStyle/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400" kern="1200" dirty="0" smtClean="0"/>
              <a:t>Program, který </a:t>
            </a:r>
            <a:r>
              <a:rPr lang="cs-CZ" sz="1400" kern="1200" dirty="0" smtClean="0"/>
              <a:t>snímá stisk kláves uživatelem.  </a:t>
            </a:r>
            <a:r>
              <a:rPr lang="cs-CZ" sz="1400" kern="1200" dirty="0" smtClean="0"/>
              <a:t>Využití pro krádež hesel, uživatelských jmen …</a:t>
            </a:r>
            <a:endParaRPr lang="cs-CZ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400" kern="1200" dirty="0" smtClean="0"/>
              <a:t>Sleduje činnost uživatele.</a:t>
            </a:r>
            <a:endParaRPr lang="cs-CZ" sz="1400" kern="1200" dirty="0"/>
          </a:p>
        </p:txBody>
      </p:sp>
      <p:sp>
        <p:nvSpPr>
          <p:cNvPr id="7" name="Volný tvar 6"/>
          <p:cNvSpPr/>
          <p:nvPr/>
        </p:nvSpPr>
        <p:spPr>
          <a:xfrm>
            <a:off x="1212304" y="1990824"/>
            <a:ext cx="2194560" cy="1309687"/>
          </a:xfrm>
          <a:custGeom>
            <a:avLst/>
            <a:gdLst>
              <a:gd name="connsiteX0" fmla="*/ 0 w 2194560"/>
              <a:gd name="connsiteY0" fmla="*/ 218286 h 1309687"/>
              <a:gd name="connsiteX1" fmla="*/ 218286 w 2194560"/>
              <a:gd name="connsiteY1" fmla="*/ 0 h 1309687"/>
              <a:gd name="connsiteX2" fmla="*/ 1976274 w 2194560"/>
              <a:gd name="connsiteY2" fmla="*/ 0 h 1309687"/>
              <a:gd name="connsiteX3" fmla="*/ 2194560 w 2194560"/>
              <a:gd name="connsiteY3" fmla="*/ 218286 h 1309687"/>
              <a:gd name="connsiteX4" fmla="*/ 2194560 w 2194560"/>
              <a:gd name="connsiteY4" fmla="*/ 1091401 h 1309687"/>
              <a:gd name="connsiteX5" fmla="*/ 1976274 w 2194560"/>
              <a:gd name="connsiteY5" fmla="*/ 1309687 h 1309687"/>
              <a:gd name="connsiteX6" fmla="*/ 218286 w 2194560"/>
              <a:gd name="connsiteY6" fmla="*/ 1309687 h 1309687"/>
              <a:gd name="connsiteX7" fmla="*/ 0 w 2194560"/>
              <a:gd name="connsiteY7" fmla="*/ 1091401 h 1309687"/>
              <a:gd name="connsiteX8" fmla="*/ 0 w 2194560"/>
              <a:gd name="connsiteY8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97730"/>
                  <a:pt x="97730" y="0"/>
                  <a:pt x="218286" y="0"/>
                </a:cubicBezTo>
                <a:lnTo>
                  <a:pt x="1976274" y="0"/>
                </a:lnTo>
                <a:cubicBezTo>
                  <a:pt x="2096830" y="0"/>
                  <a:pt x="2194560" y="97730"/>
                  <a:pt x="2194560" y="218286"/>
                </a:cubicBezTo>
                <a:lnTo>
                  <a:pt x="2194560" y="1091401"/>
                </a:lnTo>
                <a:cubicBezTo>
                  <a:pt x="2194560" y="1211957"/>
                  <a:pt x="2096830" y="1309687"/>
                  <a:pt x="1976274" y="1309687"/>
                </a:cubicBezTo>
                <a:lnTo>
                  <a:pt x="218286" y="1309687"/>
                </a:lnTo>
                <a:cubicBezTo>
                  <a:pt x="97730" y="1309687"/>
                  <a:pt x="0" y="1211957"/>
                  <a:pt x="0" y="1091401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1564" tIns="107749" rIns="151564" bIns="107749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KEYLOGGER </a:t>
            </a:r>
            <a:endParaRPr lang="cs-CZ" sz="2300" kern="1200" dirty="0"/>
          </a:p>
        </p:txBody>
      </p:sp>
      <p:sp>
        <p:nvSpPr>
          <p:cNvPr id="8" name="Volný tvar 7"/>
          <p:cNvSpPr/>
          <p:nvPr/>
        </p:nvSpPr>
        <p:spPr>
          <a:xfrm>
            <a:off x="3406864" y="3496964"/>
            <a:ext cx="3901440" cy="1047750"/>
          </a:xfrm>
          <a:custGeom>
            <a:avLst/>
            <a:gdLst>
              <a:gd name="connsiteX0" fmla="*/ 174628 w 1047750"/>
              <a:gd name="connsiteY0" fmla="*/ 0 h 3901440"/>
              <a:gd name="connsiteX1" fmla="*/ 873122 w 1047750"/>
              <a:gd name="connsiteY1" fmla="*/ 0 h 3901440"/>
              <a:gd name="connsiteX2" fmla="*/ 1047750 w 1047750"/>
              <a:gd name="connsiteY2" fmla="*/ 174628 h 3901440"/>
              <a:gd name="connsiteX3" fmla="*/ 1047750 w 1047750"/>
              <a:gd name="connsiteY3" fmla="*/ 3901440 h 3901440"/>
              <a:gd name="connsiteX4" fmla="*/ 1047750 w 1047750"/>
              <a:gd name="connsiteY4" fmla="*/ 3901440 h 3901440"/>
              <a:gd name="connsiteX5" fmla="*/ 0 w 1047750"/>
              <a:gd name="connsiteY5" fmla="*/ 3901440 h 3901440"/>
              <a:gd name="connsiteX6" fmla="*/ 0 w 1047750"/>
              <a:gd name="connsiteY6" fmla="*/ 3901440 h 3901440"/>
              <a:gd name="connsiteX7" fmla="*/ 0 w 1047750"/>
              <a:gd name="connsiteY7" fmla="*/ 174628 h 3901440"/>
              <a:gd name="connsiteX8" fmla="*/ 174628 w 1047750"/>
              <a:gd name="connsiteY8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7750" h="3901440">
                <a:moveTo>
                  <a:pt x="1047750" y="650251"/>
                </a:moveTo>
                <a:lnTo>
                  <a:pt x="1047750" y="3251189"/>
                </a:lnTo>
                <a:cubicBezTo>
                  <a:pt x="1047750" y="3610311"/>
                  <a:pt x="1026753" y="3901440"/>
                  <a:pt x="1000853" y="3901440"/>
                </a:cubicBezTo>
                <a:lnTo>
                  <a:pt x="0" y="3901440"/>
                </a:lnTo>
                <a:lnTo>
                  <a:pt x="0" y="3901440"/>
                </a:lnTo>
                <a:lnTo>
                  <a:pt x="0" y="0"/>
                </a:lnTo>
                <a:lnTo>
                  <a:pt x="0" y="0"/>
                </a:lnTo>
                <a:lnTo>
                  <a:pt x="1000853" y="0"/>
                </a:lnTo>
                <a:cubicBezTo>
                  <a:pt x="1026753" y="0"/>
                  <a:pt x="1047750" y="291129"/>
                  <a:pt x="1047750" y="650251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1" tIns="77817" rIns="104486" bIns="77817" numCol="1" spcCol="1270" anchor="ctr" anchorCtr="0">
            <a:noAutofit/>
          </a:bodyPr>
          <a:lstStyle/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400" kern="1200" dirty="0" smtClean="0"/>
              <a:t>Označuje síť počítačů (zombie) infikovaných speciálním softwarem, který je centrálně řízen.  Provádí nežádoucí činnost, například rozesílání spamu.</a:t>
            </a:r>
            <a:endParaRPr lang="cs-CZ" sz="1400" kern="1200" dirty="0"/>
          </a:p>
        </p:txBody>
      </p:sp>
      <p:sp>
        <p:nvSpPr>
          <p:cNvPr id="9" name="Volný tvar 8"/>
          <p:cNvSpPr/>
          <p:nvPr/>
        </p:nvSpPr>
        <p:spPr>
          <a:xfrm>
            <a:off x="1212304" y="3365996"/>
            <a:ext cx="2194560" cy="1309687"/>
          </a:xfrm>
          <a:custGeom>
            <a:avLst/>
            <a:gdLst>
              <a:gd name="connsiteX0" fmla="*/ 0 w 2194560"/>
              <a:gd name="connsiteY0" fmla="*/ 218286 h 1309687"/>
              <a:gd name="connsiteX1" fmla="*/ 218286 w 2194560"/>
              <a:gd name="connsiteY1" fmla="*/ 0 h 1309687"/>
              <a:gd name="connsiteX2" fmla="*/ 1976274 w 2194560"/>
              <a:gd name="connsiteY2" fmla="*/ 0 h 1309687"/>
              <a:gd name="connsiteX3" fmla="*/ 2194560 w 2194560"/>
              <a:gd name="connsiteY3" fmla="*/ 218286 h 1309687"/>
              <a:gd name="connsiteX4" fmla="*/ 2194560 w 2194560"/>
              <a:gd name="connsiteY4" fmla="*/ 1091401 h 1309687"/>
              <a:gd name="connsiteX5" fmla="*/ 1976274 w 2194560"/>
              <a:gd name="connsiteY5" fmla="*/ 1309687 h 1309687"/>
              <a:gd name="connsiteX6" fmla="*/ 218286 w 2194560"/>
              <a:gd name="connsiteY6" fmla="*/ 1309687 h 1309687"/>
              <a:gd name="connsiteX7" fmla="*/ 0 w 2194560"/>
              <a:gd name="connsiteY7" fmla="*/ 1091401 h 1309687"/>
              <a:gd name="connsiteX8" fmla="*/ 0 w 2194560"/>
              <a:gd name="connsiteY8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97730"/>
                  <a:pt x="97730" y="0"/>
                  <a:pt x="218286" y="0"/>
                </a:cubicBezTo>
                <a:lnTo>
                  <a:pt x="1976274" y="0"/>
                </a:lnTo>
                <a:cubicBezTo>
                  <a:pt x="2096830" y="0"/>
                  <a:pt x="2194560" y="97730"/>
                  <a:pt x="2194560" y="218286"/>
                </a:cubicBezTo>
                <a:lnTo>
                  <a:pt x="2194560" y="1091401"/>
                </a:lnTo>
                <a:cubicBezTo>
                  <a:pt x="2194560" y="1211957"/>
                  <a:pt x="2096830" y="1309687"/>
                  <a:pt x="1976274" y="1309687"/>
                </a:cubicBezTo>
                <a:lnTo>
                  <a:pt x="218286" y="1309687"/>
                </a:lnTo>
                <a:cubicBezTo>
                  <a:pt x="97730" y="1309687"/>
                  <a:pt x="0" y="1211957"/>
                  <a:pt x="0" y="1091401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1564" tIns="107749" rIns="151564" bIns="107749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BOTNET</a:t>
            </a:r>
            <a:endParaRPr lang="cs-CZ" sz="2300" kern="1200" dirty="0"/>
          </a:p>
        </p:txBody>
      </p:sp>
      <p:sp>
        <p:nvSpPr>
          <p:cNvPr id="10" name="Volný tvar 9"/>
          <p:cNvSpPr/>
          <p:nvPr/>
        </p:nvSpPr>
        <p:spPr>
          <a:xfrm>
            <a:off x="3406864" y="4872136"/>
            <a:ext cx="3901440" cy="1047750"/>
          </a:xfrm>
          <a:custGeom>
            <a:avLst/>
            <a:gdLst>
              <a:gd name="connsiteX0" fmla="*/ 174628 w 1047750"/>
              <a:gd name="connsiteY0" fmla="*/ 0 h 3901440"/>
              <a:gd name="connsiteX1" fmla="*/ 873122 w 1047750"/>
              <a:gd name="connsiteY1" fmla="*/ 0 h 3901440"/>
              <a:gd name="connsiteX2" fmla="*/ 1047750 w 1047750"/>
              <a:gd name="connsiteY2" fmla="*/ 174628 h 3901440"/>
              <a:gd name="connsiteX3" fmla="*/ 1047750 w 1047750"/>
              <a:gd name="connsiteY3" fmla="*/ 3901440 h 3901440"/>
              <a:gd name="connsiteX4" fmla="*/ 1047750 w 1047750"/>
              <a:gd name="connsiteY4" fmla="*/ 3901440 h 3901440"/>
              <a:gd name="connsiteX5" fmla="*/ 0 w 1047750"/>
              <a:gd name="connsiteY5" fmla="*/ 3901440 h 3901440"/>
              <a:gd name="connsiteX6" fmla="*/ 0 w 1047750"/>
              <a:gd name="connsiteY6" fmla="*/ 3901440 h 3901440"/>
              <a:gd name="connsiteX7" fmla="*/ 0 w 1047750"/>
              <a:gd name="connsiteY7" fmla="*/ 174628 h 3901440"/>
              <a:gd name="connsiteX8" fmla="*/ 174628 w 1047750"/>
              <a:gd name="connsiteY8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7750" h="3901440">
                <a:moveTo>
                  <a:pt x="1047750" y="650251"/>
                </a:moveTo>
                <a:lnTo>
                  <a:pt x="1047750" y="3251189"/>
                </a:lnTo>
                <a:cubicBezTo>
                  <a:pt x="1047750" y="3610311"/>
                  <a:pt x="1026753" y="3901440"/>
                  <a:pt x="1000853" y="3901440"/>
                </a:cubicBezTo>
                <a:lnTo>
                  <a:pt x="0" y="3901440"/>
                </a:lnTo>
                <a:lnTo>
                  <a:pt x="0" y="3901440"/>
                </a:lnTo>
                <a:lnTo>
                  <a:pt x="0" y="0"/>
                </a:lnTo>
                <a:lnTo>
                  <a:pt x="0" y="0"/>
                </a:lnTo>
                <a:lnTo>
                  <a:pt x="1000853" y="0"/>
                </a:lnTo>
                <a:cubicBezTo>
                  <a:pt x="1026753" y="0"/>
                  <a:pt x="1047750" y="291129"/>
                  <a:pt x="1047750" y="650251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1" tIns="77817" rIns="104486" bIns="77817" numCol="1" spcCol="1270" anchor="ctr" anchorCtr="0">
            <a:noAutofit/>
          </a:bodyPr>
          <a:lstStyle/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400" kern="1200" dirty="0" smtClean="0"/>
              <a:t>Spam je nevyžádané sdělení (nejčastěji reklamní) masově šířené internetem.</a:t>
            </a:r>
            <a:endParaRPr lang="cs-CZ" sz="1400" kern="1200" dirty="0"/>
          </a:p>
        </p:txBody>
      </p:sp>
      <p:sp>
        <p:nvSpPr>
          <p:cNvPr id="11" name="Volný tvar 10"/>
          <p:cNvSpPr/>
          <p:nvPr/>
        </p:nvSpPr>
        <p:spPr>
          <a:xfrm>
            <a:off x="1212304" y="4741168"/>
            <a:ext cx="2194560" cy="1309687"/>
          </a:xfrm>
          <a:custGeom>
            <a:avLst/>
            <a:gdLst>
              <a:gd name="connsiteX0" fmla="*/ 0 w 2194560"/>
              <a:gd name="connsiteY0" fmla="*/ 218286 h 1309687"/>
              <a:gd name="connsiteX1" fmla="*/ 218286 w 2194560"/>
              <a:gd name="connsiteY1" fmla="*/ 0 h 1309687"/>
              <a:gd name="connsiteX2" fmla="*/ 1976274 w 2194560"/>
              <a:gd name="connsiteY2" fmla="*/ 0 h 1309687"/>
              <a:gd name="connsiteX3" fmla="*/ 2194560 w 2194560"/>
              <a:gd name="connsiteY3" fmla="*/ 218286 h 1309687"/>
              <a:gd name="connsiteX4" fmla="*/ 2194560 w 2194560"/>
              <a:gd name="connsiteY4" fmla="*/ 1091401 h 1309687"/>
              <a:gd name="connsiteX5" fmla="*/ 1976274 w 2194560"/>
              <a:gd name="connsiteY5" fmla="*/ 1309687 h 1309687"/>
              <a:gd name="connsiteX6" fmla="*/ 218286 w 2194560"/>
              <a:gd name="connsiteY6" fmla="*/ 1309687 h 1309687"/>
              <a:gd name="connsiteX7" fmla="*/ 0 w 2194560"/>
              <a:gd name="connsiteY7" fmla="*/ 1091401 h 1309687"/>
              <a:gd name="connsiteX8" fmla="*/ 0 w 2194560"/>
              <a:gd name="connsiteY8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97730"/>
                  <a:pt x="97730" y="0"/>
                  <a:pt x="218286" y="0"/>
                </a:cubicBezTo>
                <a:lnTo>
                  <a:pt x="1976274" y="0"/>
                </a:lnTo>
                <a:cubicBezTo>
                  <a:pt x="2096830" y="0"/>
                  <a:pt x="2194560" y="97730"/>
                  <a:pt x="2194560" y="218286"/>
                </a:cubicBezTo>
                <a:lnTo>
                  <a:pt x="2194560" y="1091401"/>
                </a:lnTo>
                <a:cubicBezTo>
                  <a:pt x="2194560" y="1211957"/>
                  <a:pt x="2096830" y="1309687"/>
                  <a:pt x="1976274" y="1309687"/>
                </a:cubicBezTo>
                <a:lnTo>
                  <a:pt x="218286" y="1309687"/>
                </a:lnTo>
                <a:cubicBezTo>
                  <a:pt x="97730" y="1309687"/>
                  <a:pt x="0" y="1211957"/>
                  <a:pt x="0" y="1091401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1564" tIns="107749" rIns="151564" bIns="107749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SPAM</a:t>
            </a:r>
            <a:endParaRPr lang="cs-CZ" sz="2300" kern="1200" dirty="0"/>
          </a:p>
        </p:txBody>
      </p:sp>
    </p:spTree>
    <p:extLst>
      <p:ext uri="{BB962C8B-B14F-4D97-AF65-F5344CB8AC3E}">
        <p14:creationId xmlns:p14="http://schemas.microsoft.com/office/powerpoint/2010/main" val="254367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3600" b="1" cap="none" dirty="0" smtClean="0">
                <a:latin typeface="+mn-lt"/>
              </a:rPr>
              <a:t>Ukázka spamu</a:t>
            </a:r>
            <a:endParaRPr lang="cs-CZ" sz="3100" b="1" cap="none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96"/>
          <a:stretch/>
        </p:blipFill>
        <p:spPr>
          <a:xfrm>
            <a:off x="1030631" y="1700808"/>
            <a:ext cx="4261449" cy="4744908"/>
          </a:xfrm>
          <a:prstGeom prst="rect">
            <a:avLst/>
          </a:prstGeom>
        </p:spPr>
      </p:pic>
      <p:pic>
        <p:nvPicPr>
          <p:cNvPr id="1026" name="Picture 2" descr="C:\Users\pchalkova\AppData\Local\Microsoft\Windows\Temporary Internet Files\Content.IE5\5I3DUVVU\MC90040426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29847" y="5229200"/>
            <a:ext cx="1178457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692" y="548680"/>
            <a:ext cx="6477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3608" y="620688"/>
            <a:ext cx="6477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" r="11256"/>
          <a:stretch/>
        </p:blipFill>
        <p:spPr>
          <a:xfrm>
            <a:off x="3995936" y="1700808"/>
            <a:ext cx="4125170" cy="34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6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cs-CZ" sz="3600" b="1" cap="none" dirty="0" smtClean="0">
                <a:latin typeface="+mn-lt"/>
              </a:rPr>
              <a:t>Pojmy</a:t>
            </a:r>
            <a:br>
              <a:rPr lang="cs-CZ" sz="3600" b="1" cap="none" dirty="0" smtClean="0">
                <a:latin typeface="+mn-lt"/>
              </a:rPr>
            </a:br>
            <a:r>
              <a:rPr lang="cs-CZ" sz="1800" b="1" cap="none" dirty="0">
                <a:latin typeface="+mn-lt"/>
              </a:rPr>
              <a:t>Promyslete odpověď, kliknutím na pojem zobrazíte stručnou </a:t>
            </a:r>
            <a:r>
              <a:rPr lang="cs-CZ" sz="1800" b="1" cap="none" dirty="0" smtClean="0">
                <a:latin typeface="+mn-lt"/>
              </a:rPr>
              <a:t>charakteristiku.</a:t>
            </a:r>
            <a:endParaRPr lang="cs-CZ" sz="3100" b="1" cap="none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7" name="Volný tvar 6"/>
          <p:cNvSpPr/>
          <p:nvPr/>
        </p:nvSpPr>
        <p:spPr>
          <a:xfrm>
            <a:off x="3670216" y="2121794"/>
            <a:ext cx="3901440" cy="1047750"/>
          </a:xfrm>
          <a:custGeom>
            <a:avLst/>
            <a:gdLst>
              <a:gd name="connsiteX0" fmla="*/ 174628 w 1047750"/>
              <a:gd name="connsiteY0" fmla="*/ 0 h 3901440"/>
              <a:gd name="connsiteX1" fmla="*/ 873122 w 1047750"/>
              <a:gd name="connsiteY1" fmla="*/ 0 h 3901440"/>
              <a:gd name="connsiteX2" fmla="*/ 1047750 w 1047750"/>
              <a:gd name="connsiteY2" fmla="*/ 174628 h 3901440"/>
              <a:gd name="connsiteX3" fmla="*/ 1047750 w 1047750"/>
              <a:gd name="connsiteY3" fmla="*/ 3901440 h 3901440"/>
              <a:gd name="connsiteX4" fmla="*/ 1047750 w 1047750"/>
              <a:gd name="connsiteY4" fmla="*/ 3901440 h 3901440"/>
              <a:gd name="connsiteX5" fmla="*/ 0 w 1047750"/>
              <a:gd name="connsiteY5" fmla="*/ 3901440 h 3901440"/>
              <a:gd name="connsiteX6" fmla="*/ 0 w 1047750"/>
              <a:gd name="connsiteY6" fmla="*/ 3901440 h 3901440"/>
              <a:gd name="connsiteX7" fmla="*/ 0 w 1047750"/>
              <a:gd name="connsiteY7" fmla="*/ 174628 h 3901440"/>
              <a:gd name="connsiteX8" fmla="*/ 174628 w 1047750"/>
              <a:gd name="connsiteY8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7750" h="3901440">
                <a:moveTo>
                  <a:pt x="1047750" y="650251"/>
                </a:moveTo>
                <a:lnTo>
                  <a:pt x="1047750" y="3251189"/>
                </a:lnTo>
                <a:cubicBezTo>
                  <a:pt x="1047750" y="3610311"/>
                  <a:pt x="1026753" y="3901440"/>
                  <a:pt x="1000853" y="3901440"/>
                </a:cubicBezTo>
                <a:lnTo>
                  <a:pt x="0" y="3901440"/>
                </a:lnTo>
                <a:lnTo>
                  <a:pt x="0" y="3901440"/>
                </a:lnTo>
                <a:lnTo>
                  <a:pt x="0" y="0"/>
                </a:lnTo>
                <a:lnTo>
                  <a:pt x="0" y="0"/>
                </a:lnTo>
                <a:lnTo>
                  <a:pt x="1000853" y="0"/>
                </a:lnTo>
                <a:cubicBezTo>
                  <a:pt x="1026753" y="0"/>
                  <a:pt x="1047750" y="291129"/>
                  <a:pt x="1047750" y="650251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1" tIns="79721" rIns="108296" bIns="79723" numCol="1" spcCol="1270" anchor="ctr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500" kern="1200" dirty="0" smtClean="0"/>
              <a:t>Program využívá aktivní připojení internetu k odesílání dat z počítače bez vědomí uživatele.</a:t>
            </a:r>
            <a:endParaRPr lang="cs-CZ" sz="1500" kern="1200" dirty="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500" kern="1200" dirty="0" smtClean="0"/>
              <a:t>Mívají i podobu tzv. </a:t>
            </a:r>
            <a:r>
              <a:rPr lang="cs-CZ" sz="1500" kern="1200" dirty="0" err="1" smtClean="0"/>
              <a:t>Cookies</a:t>
            </a:r>
            <a:r>
              <a:rPr lang="cs-CZ" sz="1500" kern="1200" dirty="0" smtClean="0"/>
              <a:t>.</a:t>
            </a:r>
            <a:endParaRPr lang="cs-CZ" sz="1500" kern="1200" dirty="0"/>
          </a:p>
        </p:txBody>
      </p:sp>
      <p:sp>
        <p:nvSpPr>
          <p:cNvPr id="8" name="Volný tvar 7"/>
          <p:cNvSpPr/>
          <p:nvPr/>
        </p:nvSpPr>
        <p:spPr>
          <a:xfrm>
            <a:off x="1475656" y="1990824"/>
            <a:ext cx="2194560" cy="1309687"/>
          </a:xfrm>
          <a:custGeom>
            <a:avLst/>
            <a:gdLst>
              <a:gd name="connsiteX0" fmla="*/ 0 w 2194560"/>
              <a:gd name="connsiteY0" fmla="*/ 218286 h 1309687"/>
              <a:gd name="connsiteX1" fmla="*/ 218286 w 2194560"/>
              <a:gd name="connsiteY1" fmla="*/ 0 h 1309687"/>
              <a:gd name="connsiteX2" fmla="*/ 1976274 w 2194560"/>
              <a:gd name="connsiteY2" fmla="*/ 0 h 1309687"/>
              <a:gd name="connsiteX3" fmla="*/ 2194560 w 2194560"/>
              <a:gd name="connsiteY3" fmla="*/ 218286 h 1309687"/>
              <a:gd name="connsiteX4" fmla="*/ 2194560 w 2194560"/>
              <a:gd name="connsiteY4" fmla="*/ 1091401 h 1309687"/>
              <a:gd name="connsiteX5" fmla="*/ 1976274 w 2194560"/>
              <a:gd name="connsiteY5" fmla="*/ 1309687 h 1309687"/>
              <a:gd name="connsiteX6" fmla="*/ 218286 w 2194560"/>
              <a:gd name="connsiteY6" fmla="*/ 1309687 h 1309687"/>
              <a:gd name="connsiteX7" fmla="*/ 0 w 2194560"/>
              <a:gd name="connsiteY7" fmla="*/ 1091401 h 1309687"/>
              <a:gd name="connsiteX8" fmla="*/ 0 w 2194560"/>
              <a:gd name="connsiteY8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97730"/>
                  <a:pt x="97730" y="0"/>
                  <a:pt x="218286" y="0"/>
                </a:cubicBezTo>
                <a:lnTo>
                  <a:pt x="1976274" y="0"/>
                </a:lnTo>
                <a:cubicBezTo>
                  <a:pt x="2096830" y="0"/>
                  <a:pt x="2194560" y="97730"/>
                  <a:pt x="2194560" y="218286"/>
                </a:cubicBezTo>
                <a:lnTo>
                  <a:pt x="2194560" y="1091401"/>
                </a:lnTo>
                <a:cubicBezTo>
                  <a:pt x="2194560" y="1211957"/>
                  <a:pt x="2096830" y="1309687"/>
                  <a:pt x="1976274" y="1309687"/>
                </a:cubicBezTo>
                <a:lnTo>
                  <a:pt x="218286" y="1309687"/>
                </a:lnTo>
                <a:cubicBezTo>
                  <a:pt x="97730" y="1309687"/>
                  <a:pt x="0" y="1211957"/>
                  <a:pt x="0" y="1091401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234" tIns="121084" rIns="178234" bIns="121084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3000" kern="1200" dirty="0" smtClean="0"/>
              <a:t>SPYWARE</a:t>
            </a:r>
            <a:endParaRPr lang="cs-CZ" sz="3000" kern="1200" dirty="0"/>
          </a:p>
        </p:txBody>
      </p:sp>
      <p:sp>
        <p:nvSpPr>
          <p:cNvPr id="9" name="Volný tvar 8"/>
          <p:cNvSpPr/>
          <p:nvPr/>
        </p:nvSpPr>
        <p:spPr>
          <a:xfrm>
            <a:off x="3670216" y="3496964"/>
            <a:ext cx="3901440" cy="1047750"/>
          </a:xfrm>
          <a:custGeom>
            <a:avLst/>
            <a:gdLst>
              <a:gd name="connsiteX0" fmla="*/ 174628 w 1047750"/>
              <a:gd name="connsiteY0" fmla="*/ 0 h 3901440"/>
              <a:gd name="connsiteX1" fmla="*/ 873122 w 1047750"/>
              <a:gd name="connsiteY1" fmla="*/ 0 h 3901440"/>
              <a:gd name="connsiteX2" fmla="*/ 1047750 w 1047750"/>
              <a:gd name="connsiteY2" fmla="*/ 174628 h 3901440"/>
              <a:gd name="connsiteX3" fmla="*/ 1047750 w 1047750"/>
              <a:gd name="connsiteY3" fmla="*/ 3901440 h 3901440"/>
              <a:gd name="connsiteX4" fmla="*/ 1047750 w 1047750"/>
              <a:gd name="connsiteY4" fmla="*/ 3901440 h 3901440"/>
              <a:gd name="connsiteX5" fmla="*/ 0 w 1047750"/>
              <a:gd name="connsiteY5" fmla="*/ 3901440 h 3901440"/>
              <a:gd name="connsiteX6" fmla="*/ 0 w 1047750"/>
              <a:gd name="connsiteY6" fmla="*/ 3901440 h 3901440"/>
              <a:gd name="connsiteX7" fmla="*/ 0 w 1047750"/>
              <a:gd name="connsiteY7" fmla="*/ 174628 h 3901440"/>
              <a:gd name="connsiteX8" fmla="*/ 174628 w 1047750"/>
              <a:gd name="connsiteY8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7750" h="3901440">
                <a:moveTo>
                  <a:pt x="1047750" y="650251"/>
                </a:moveTo>
                <a:lnTo>
                  <a:pt x="1047750" y="3251189"/>
                </a:lnTo>
                <a:cubicBezTo>
                  <a:pt x="1047750" y="3610311"/>
                  <a:pt x="1026753" y="3901440"/>
                  <a:pt x="1000853" y="3901440"/>
                </a:cubicBezTo>
                <a:lnTo>
                  <a:pt x="0" y="3901440"/>
                </a:lnTo>
                <a:lnTo>
                  <a:pt x="0" y="3901440"/>
                </a:lnTo>
                <a:lnTo>
                  <a:pt x="0" y="0"/>
                </a:lnTo>
                <a:lnTo>
                  <a:pt x="0" y="0"/>
                </a:lnTo>
                <a:lnTo>
                  <a:pt x="1000853" y="0"/>
                </a:lnTo>
                <a:cubicBezTo>
                  <a:pt x="1026753" y="0"/>
                  <a:pt x="1047750" y="291129"/>
                  <a:pt x="1047750" y="650251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1" tIns="79722" rIns="108296" bIns="79722" numCol="1" spcCol="1270" anchor="ctr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500" kern="1200" dirty="0" smtClean="0"/>
              <a:t>E-mail útočníka se tváří jako oficiální zpráva a vybízí adresáta k vyplnění citlivých údajů.   </a:t>
            </a:r>
            <a:endParaRPr lang="cs-CZ" sz="1500" kern="1200" dirty="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500" kern="1200" dirty="0" smtClean="0">
                <a:hlinkClick r:id="rId3"/>
              </a:rPr>
              <a:t>ukázka</a:t>
            </a:r>
            <a:endParaRPr lang="cs-CZ" sz="1500" kern="1200" dirty="0"/>
          </a:p>
        </p:txBody>
      </p:sp>
      <p:sp>
        <p:nvSpPr>
          <p:cNvPr id="10" name="Volný tvar 9"/>
          <p:cNvSpPr/>
          <p:nvPr/>
        </p:nvSpPr>
        <p:spPr>
          <a:xfrm>
            <a:off x="1475656" y="3365996"/>
            <a:ext cx="2194560" cy="1309687"/>
          </a:xfrm>
          <a:custGeom>
            <a:avLst/>
            <a:gdLst>
              <a:gd name="connsiteX0" fmla="*/ 0 w 2194560"/>
              <a:gd name="connsiteY0" fmla="*/ 218286 h 1309687"/>
              <a:gd name="connsiteX1" fmla="*/ 218286 w 2194560"/>
              <a:gd name="connsiteY1" fmla="*/ 0 h 1309687"/>
              <a:gd name="connsiteX2" fmla="*/ 1976274 w 2194560"/>
              <a:gd name="connsiteY2" fmla="*/ 0 h 1309687"/>
              <a:gd name="connsiteX3" fmla="*/ 2194560 w 2194560"/>
              <a:gd name="connsiteY3" fmla="*/ 218286 h 1309687"/>
              <a:gd name="connsiteX4" fmla="*/ 2194560 w 2194560"/>
              <a:gd name="connsiteY4" fmla="*/ 1091401 h 1309687"/>
              <a:gd name="connsiteX5" fmla="*/ 1976274 w 2194560"/>
              <a:gd name="connsiteY5" fmla="*/ 1309687 h 1309687"/>
              <a:gd name="connsiteX6" fmla="*/ 218286 w 2194560"/>
              <a:gd name="connsiteY6" fmla="*/ 1309687 h 1309687"/>
              <a:gd name="connsiteX7" fmla="*/ 0 w 2194560"/>
              <a:gd name="connsiteY7" fmla="*/ 1091401 h 1309687"/>
              <a:gd name="connsiteX8" fmla="*/ 0 w 2194560"/>
              <a:gd name="connsiteY8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97730"/>
                  <a:pt x="97730" y="0"/>
                  <a:pt x="218286" y="0"/>
                </a:cubicBezTo>
                <a:lnTo>
                  <a:pt x="1976274" y="0"/>
                </a:lnTo>
                <a:cubicBezTo>
                  <a:pt x="2096830" y="0"/>
                  <a:pt x="2194560" y="97730"/>
                  <a:pt x="2194560" y="218286"/>
                </a:cubicBezTo>
                <a:lnTo>
                  <a:pt x="2194560" y="1091401"/>
                </a:lnTo>
                <a:cubicBezTo>
                  <a:pt x="2194560" y="1211957"/>
                  <a:pt x="2096830" y="1309687"/>
                  <a:pt x="1976274" y="1309687"/>
                </a:cubicBezTo>
                <a:lnTo>
                  <a:pt x="218286" y="1309687"/>
                </a:lnTo>
                <a:cubicBezTo>
                  <a:pt x="97730" y="1309687"/>
                  <a:pt x="0" y="1211957"/>
                  <a:pt x="0" y="1091401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234" tIns="121084" rIns="178234" bIns="121084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3000" kern="1200" dirty="0" smtClean="0"/>
              <a:t>PHISHING</a:t>
            </a:r>
            <a:endParaRPr lang="cs-CZ" sz="3000" kern="1200" dirty="0"/>
          </a:p>
        </p:txBody>
      </p:sp>
      <p:sp>
        <p:nvSpPr>
          <p:cNvPr id="11" name="Volný tvar 10"/>
          <p:cNvSpPr/>
          <p:nvPr/>
        </p:nvSpPr>
        <p:spPr>
          <a:xfrm>
            <a:off x="3670216" y="4872136"/>
            <a:ext cx="3901440" cy="1047750"/>
          </a:xfrm>
          <a:custGeom>
            <a:avLst/>
            <a:gdLst>
              <a:gd name="connsiteX0" fmla="*/ 174628 w 1047750"/>
              <a:gd name="connsiteY0" fmla="*/ 0 h 3901440"/>
              <a:gd name="connsiteX1" fmla="*/ 873122 w 1047750"/>
              <a:gd name="connsiteY1" fmla="*/ 0 h 3901440"/>
              <a:gd name="connsiteX2" fmla="*/ 1047750 w 1047750"/>
              <a:gd name="connsiteY2" fmla="*/ 174628 h 3901440"/>
              <a:gd name="connsiteX3" fmla="*/ 1047750 w 1047750"/>
              <a:gd name="connsiteY3" fmla="*/ 3901440 h 3901440"/>
              <a:gd name="connsiteX4" fmla="*/ 1047750 w 1047750"/>
              <a:gd name="connsiteY4" fmla="*/ 3901440 h 3901440"/>
              <a:gd name="connsiteX5" fmla="*/ 0 w 1047750"/>
              <a:gd name="connsiteY5" fmla="*/ 3901440 h 3901440"/>
              <a:gd name="connsiteX6" fmla="*/ 0 w 1047750"/>
              <a:gd name="connsiteY6" fmla="*/ 3901440 h 3901440"/>
              <a:gd name="connsiteX7" fmla="*/ 0 w 1047750"/>
              <a:gd name="connsiteY7" fmla="*/ 174628 h 3901440"/>
              <a:gd name="connsiteX8" fmla="*/ 174628 w 1047750"/>
              <a:gd name="connsiteY8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7750" h="3901440">
                <a:moveTo>
                  <a:pt x="1047750" y="650251"/>
                </a:moveTo>
                <a:lnTo>
                  <a:pt x="1047750" y="3251189"/>
                </a:lnTo>
                <a:cubicBezTo>
                  <a:pt x="1047750" y="3610311"/>
                  <a:pt x="1026753" y="3901440"/>
                  <a:pt x="1000853" y="3901440"/>
                </a:cubicBezTo>
                <a:lnTo>
                  <a:pt x="0" y="3901440"/>
                </a:lnTo>
                <a:lnTo>
                  <a:pt x="0" y="3901440"/>
                </a:lnTo>
                <a:lnTo>
                  <a:pt x="0" y="0"/>
                </a:lnTo>
                <a:lnTo>
                  <a:pt x="0" y="0"/>
                </a:lnTo>
                <a:lnTo>
                  <a:pt x="1000853" y="0"/>
                </a:lnTo>
                <a:cubicBezTo>
                  <a:pt x="1026753" y="0"/>
                  <a:pt x="1047750" y="291129"/>
                  <a:pt x="1047750" y="650251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1" tIns="79722" rIns="108296" bIns="79722" numCol="1" spcCol="1270" anchor="ctr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500" kern="1200" dirty="0" smtClean="0"/>
              <a:t>Řetězová nebo poplašná zpráva.</a:t>
            </a:r>
            <a:endParaRPr lang="cs-CZ" sz="1500" kern="1200" dirty="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500" kern="1200" dirty="0" smtClean="0"/>
              <a:t>Odesílatel tyto zprávy šíří v dobré víře.</a:t>
            </a:r>
            <a:endParaRPr lang="cs-CZ" sz="1500" kern="1200" dirty="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500" kern="1200" dirty="0" smtClean="0"/>
              <a:t>Ověřujte na </a:t>
            </a:r>
            <a:r>
              <a:rPr lang="cs-CZ" sz="1500" kern="1200" dirty="0" smtClean="0">
                <a:hlinkClick r:id="rId4"/>
              </a:rPr>
              <a:t>www.hoax.cz</a:t>
            </a:r>
            <a:endParaRPr lang="cs-CZ" sz="1500" kern="1200" dirty="0"/>
          </a:p>
        </p:txBody>
      </p:sp>
      <p:sp>
        <p:nvSpPr>
          <p:cNvPr id="12" name="Volný tvar 11"/>
          <p:cNvSpPr/>
          <p:nvPr/>
        </p:nvSpPr>
        <p:spPr>
          <a:xfrm>
            <a:off x="1475656" y="4741168"/>
            <a:ext cx="2194560" cy="1309687"/>
          </a:xfrm>
          <a:custGeom>
            <a:avLst/>
            <a:gdLst>
              <a:gd name="connsiteX0" fmla="*/ 0 w 2194560"/>
              <a:gd name="connsiteY0" fmla="*/ 218286 h 1309687"/>
              <a:gd name="connsiteX1" fmla="*/ 218286 w 2194560"/>
              <a:gd name="connsiteY1" fmla="*/ 0 h 1309687"/>
              <a:gd name="connsiteX2" fmla="*/ 1976274 w 2194560"/>
              <a:gd name="connsiteY2" fmla="*/ 0 h 1309687"/>
              <a:gd name="connsiteX3" fmla="*/ 2194560 w 2194560"/>
              <a:gd name="connsiteY3" fmla="*/ 218286 h 1309687"/>
              <a:gd name="connsiteX4" fmla="*/ 2194560 w 2194560"/>
              <a:gd name="connsiteY4" fmla="*/ 1091401 h 1309687"/>
              <a:gd name="connsiteX5" fmla="*/ 1976274 w 2194560"/>
              <a:gd name="connsiteY5" fmla="*/ 1309687 h 1309687"/>
              <a:gd name="connsiteX6" fmla="*/ 218286 w 2194560"/>
              <a:gd name="connsiteY6" fmla="*/ 1309687 h 1309687"/>
              <a:gd name="connsiteX7" fmla="*/ 0 w 2194560"/>
              <a:gd name="connsiteY7" fmla="*/ 1091401 h 1309687"/>
              <a:gd name="connsiteX8" fmla="*/ 0 w 2194560"/>
              <a:gd name="connsiteY8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97730"/>
                  <a:pt x="97730" y="0"/>
                  <a:pt x="218286" y="0"/>
                </a:cubicBezTo>
                <a:lnTo>
                  <a:pt x="1976274" y="0"/>
                </a:lnTo>
                <a:cubicBezTo>
                  <a:pt x="2096830" y="0"/>
                  <a:pt x="2194560" y="97730"/>
                  <a:pt x="2194560" y="218286"/>
                </a:cubicBezTo>
                <a:lnTo>
                  <a:pt x="2194560" y="1091401"/>
                </a:lnTo>
                <a:cubicBezTo>
                  <a:pt x="2194560" y="1211957"/>
                  <a:pt x="2096830" y="1309687"/>
                  <a:pt x="1976274" y="1309687"/>
                </a:cubicBezTo>
                <a:lnTo>
                  <a:pt x="218286" y="1309687"/>
                </a:lnTo>
                <a:cubicBezTo>
                  <a:pt x="97730" y="1309687"/>
                  <a:pt x="0" y="1211957"/>
                  <a:pt x="0" y="1091401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234" tIns="121084" rIns="178234" bIns="121084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3000" kern="1200" dirty="0" smtClean="0"/>
              <a:t>HOAX</a:t>
            </a:r>
            <a:endParaRPr lang="cs-CZ" sz="3000" kern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670216" y="6270187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Děkuji za pozornost.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08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9623</TotalTime>
  <Words>533</Words>
  <Application>Microsoft Office PowerPoint</Application>
  <PresentationFormat>Předvádění na obrazovce (4:3)</PresentationFormat>
  <Paragraphs>86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Lékárna</vt:lpstr>
      <vt:lpstr>Prezentace aplikace PowerPoint</vt:lpstr>
      <vt:lpstr>Nebezpečí na internetu</vt:lpstr>
      <vt:lpstr>VIRY</vt:lpstr>
      <vt:lpstr>Pojmy</vt:lpstr>
      <vt:lpstr>Pojmy Promyslete odpověď, kliknutím na pojem zobrazíte stručnou charakteristiku.</vt:lpstr>
      <vt:lpstr>Pojmy Promyslete odpověď, kliknutím na pojem zobrazíte stručnou charakteristiku.</vt:lpstr>
      <vt:lpstr>Pojmy Promyslete odpověď, kliknutím na pojem zobrazíte stručnou charakteristiku.</vt:lpstr>
      <vt:lpstr>Ukázka spamu</vt:lpstr>
      <vt:lpstr>Pojmy Promyslete odpověď, kliknutím na pojem zobrazíte stručnou charakteristiku.</vt:lpstr>
      <vt:lpstr>Použitá literatura a internetové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Ukládání dat z internetu do počítače</dc:title>
  <dc:creator>Pchalkova</dc:creator>
  <cp:lastModifiedBy>Uzivatel</cp:lastModifiedBy>
  <cp:revision>477</cp:revision>
  <dcterms:modified xsi:type="dcterms:W3CDTF">2013-06-14T02:22:05Z</dcterms:modified>
</cp:coreProperties>
</file>