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7" r:id="rId14"/>
    <p:sldId id="270" r:id="rId15"/>
    <p:sldId id="271" r:id="rId16"/>
    <p:sldId id="266" r:id="rId17"/>
    <p:sldId id="272" r:id="rId1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24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52_INOVACE_ZBO2_0364Ho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755576" y="1047031"/>
            <a:ext cx="81369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15. 11. 2012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 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Obuv a kožená galanterie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Z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působy konzervování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kůže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pomocí programu PowerPoint, na závěr shrnutí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 procvičování  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kontrolním testem.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Výkladová hodina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 testem.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116632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OPAKOVACÍ TEST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836712"/>
            <a:ext cx="8712968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cs-CZ" sz="3200" dirty="0" smtClean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endParaRPr lang="cs-CZ" sz="320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3200" dirty="0" smtClean="0">
                <a:solidFill>
                  <a:prstClr val="black"/>
                </a:solidFill>
                <a:latin typeface="Calibri"/>
              </a:rPr>
              <a:t>1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. Kde se získávají kůže pro koželužský  průmysl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           </a:t>
            </a:r>
            <a:r>
              <a:rPr lang="cs-CZ" sz="3200" dirty="0" smtClean="0">
                <a:solidFill>
                  <a:prstClr val="black"/>
                </a:solidFill>
                <a:latin typeface="Calibri"/>
              </a:rPr>
              <a:t>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r>
              <a:rPr lang="cs-CZ" sz="3200" dirty="0" smtClean="0">
                <a:solidFill>
                  <a:prstClr val="black"/>
                </a:solidFill>
                <a:latin typeface="Calibri"/>
              </a:rPr>
              <a:t>								1 bod</a:t>
            </a:r>
            <a:endParaRPr lang="cs-CZ" sz="320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endParaRPr lang="cs-CZ" sz="3200" dirty="0" smtClean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endParaRPr lang="cs-CZ" sz="3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4003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836712"/>
            <a:ext cx="780534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solidFill>
                  <a:schemeClr val="accent2">
                    <a:lumMod val="75000"/>
                  </a:schemeClr>
                </a:solidFill>
              </a:rPr>
              <a:t>2. Který způsob konzervování </a:t>
            </a: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    je </a:t>
            </a:r>
            <a:r>
              <a:rPr lang="cs-CZ" sz="3200" dirty="0">
                <a:solidFill>
                  <a:schemeClr val="accent2">
                    <a:lumMod val="75000"/>
                  </a:schemeClr>
                </a:solidFill>
              </a:rPr>
              <a:t>nejstarší a 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nejjednodušší?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sz="3200" dirty="0" smtClean="0"/>
          </a:p>
          <a:p>
            <a:r>
              <a:rPr lang="cs-CZ" sz="3200" dirty="0" smtClean="0"/>
              <a:t>a) chlazení</a:t>
            </a:r>
            <a:r>
              <a:rPr lang="cs-CZ" sz="3200" dirty="0"/>
              <a:t>		</a:t>
            </a:r>
            <a:endParaRPr lang="cs-CZ" sz="3200" dirty="0" smtClean="0"/>
          </a:p>
          <a:p>
            <a:r>
              <a:rPr lang="cs-CZ" sz="3200" dirty="0" smtClean="0"/>
              <a:t>b</a:t>
            </a:r>
            <a:r>
              <a:rPr lang="cs-CZ" sz="3200" dirty="0"/>
              <a:t>) sušení		</a:t>
            </a:r>
            <a:endParaRPr lang="cs-CZ" sz="3200" dirty="0" smtClean="0"/>
          </a:p>
          <a:p>
            <a:r>
              <a:rPr lang="cs-CZ" sz="3200" dirty="0" smtClean="0"/>
              <a:t>c</a:t>
            </a:r>
            <a:r>
              <a:rPr lang="cs-CZ" sz="3200" dirty="0"/>
              <a:t>) </a:t>
            </a:r>
            <a:r>
              <a:rPr lang="cs-CZ" sz="3200" dirty="0" err="1" smtClean="0"/>
              <a:t>Piklování</a:t>
            </a:r>
            <a:endParaRPr lang="cs-CZ" sz="3200" dirty="0" smtClean="0"/>
          </a:p>
          <a:p>
            <a:r>
              <a:rPr lang="cs-CZ" sz="3200" dirty="0"/>
              <a:t>	</a:t>
            </a:r>
            <a:r>
              <a:rPr lang="cs-CZ" sz="3200" dirty="0" smtClean="0"/>
              <a:t>						1 bod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22314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72051" y="1340768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chemeClr val="accent3">
                    <a:lumMod val="50000"/>
                  </a:schemeClr>
                </a:solidFill>
              </a:rPr>
              <a:t>3. Který způsob konzervace je </a:t>
            </a:r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vhodný</a:t>
            </a:r>
          </a:p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   pro </a:t>
            </a:r>
            <a:r>
              <a:rPr lang="cs-CZ" sz="3200" dirty="0">
                <a:solidFill>
                  <a:schemeClr val="accent3">
                    <a:lumMod val="50000"/>
                  </a:schemeClr>
                </a:solidFill>
              </a:rPr>
              <a:t>těžké </a:t>
            </a:r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usně</a:t>
            </a:r>
          </a:p>
          <a:p>
            <a:endParaRPr lang="cs-CZ" sz="3200" dirty="0"/>
          </a:p>
          <a:p>
            <a:pPr marL="514350" indent="-514350">
              <a:buAutoNum type="alphaLcParenR"/>
            </a:pPr>
            <a:r>
              <a:rPr lang="cs-CZ" sz="3200" dirty="0"/>
              <a:t>s</a:t>
            </a:r>
            <a:r>
              <a:rPr lang="cs-CZ" sz="3200" dirty="0" smtClean="0"/>
              <a:t>olení</a:t>
            </a:r>
            <a:r>
              <a:rPr lang="cs-CZ" sz="3200" dirty="0"/>
              <a:t>		</a:t>
            </a:r>
            <a:endParaRPr lang="cs-CZ" sz="3200" dirty="0" smtClean="0"/>
          </a:p>
          <a:p>
            <a:r>
              <a:rPr lang="cs-CZ" sz="3200" dirty="0" smtClean="0"/>
              <a:t>b</a:t>
            </a:r>
            <a:r>
              <a:rPr lang="cs-CZ" sz="3200" dirty="0"/>
              <a:t>) sušení		</a:t>
            </a:r>
            <a:endParaRPr lang="cs-CZ" sz="3200" dirty="0" smtClean="0"/>
          </a:p>
          <a:p>
            <a:r>
              <a:rPr lang="cs-CZ" sz="3200" dirty="0" smtClean="0"/>
              <a:t>c</a:t>
            </a:r>
            <a:r>
              <a:rPr lang="cs-CZ" sz="3200" dirty="0"/>
              <a:t>) </a:t>
            </a:r>
            <a:r>
              <a:rPr lang="cs-CZ" sz="3200" dirty="0" err="1" smtClean="0"/>
              <a:t>Suchosolení</a:t>
            </a:r>
            <a:endParaRPr lang="cs-CZ" sz="3200" dirty="0" smtClean="0"/>
          </a:p>
          <a:p>
            <a:r>
              <a:rPr lang="cs-CZ" sz="3200" dirty="0"/>
              <a:t>	</a:t>
            </a:r>
            <a:r>
              <a:rPr lang="cs-CZ" sz="3200" dirty="0" smtClean="0"/>
              <a:t>						   1 bod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32189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908720"/>
            <a:ext cx="8047396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7030A0"/>
                </a:solidFill>
              </a:rPr>
              <a:t>4</a:t>
            </a:r>
            <a:r>
              <a:rPr lang="cs-CZ" sz="3200" dirty="0">
                <a:solidFill>
                  <a:srgbClr val="7030A0"/>
                </a:solidFill>
              </a:rPr>
              <a:t>. Který způsob konzervace se provádí </a:t>
            </a:r>
            <a:endParaRPr lang="cs-CZ" sz="3200" dirty="0" smtClean="0">
              <a:solidFill>
                <a:srgbClr val="7030A0"/>
              </a:solidFill>
            </a:endParaRPr>
          </a:p>
          <a:p>
            <a:r>
              <a:rPr lang="cs-CZ" sz="3200" dirty="0">
                <a:solidFill>
                  <a:srgbClr val="7030A0"/>
                </a:solidFill>
              </a:rPr>
              <a:t> </a:t>
            </a:r>
            <a:r>
              <a:rPr lang="cs-CZ" sz="3200" dirty="0" smtClean="0">
                <a:solidFill>
                  <a:srgbClr val="7030A0"/>
                </a:solidFill>
              </a:rPr>
              <a:t>   u </a:t>
            </a:r>
            <a:r>
              <a:rPr lang="cs-CZ" sz="3200" dirty="0">
                <a:solidFill>
                  <a:srgbClr val="7030A0"/>
                </a:solidFill>
              </a:rPr>
              <a:t>kozin a </a:t>
            </a:r>
            <a:r>
              <a:rPr lang="cs-CZ" sz="3200" dirty="0" smtClean="0">
                <a:solidFill>
                  <a:srgbClr val="7030A0"/>
                </a:solidFill>
              </a:rPr>
              <a:t>skopovic</a:t>
            </a:r>
          </a:p>
          <a:p>
            <a:endParaRPr lang="cs-CZ" sz="3200" dirty="0"/>
          </a:p>
          <a:p>
            <a:pPr marL="514350" indent="-514350">
              <a:buAutoNum type="alphaLcParenR"/>
            </a:pPr>
            <a:r>
              <a:rPr lang="cs-CZ" sz="3200" dirty="0"/>
              <a:t>s</a:t>
            </a:r>
            <a:r>
              <a:rPr lang="cs-CZ" sz="3200" dirty="0" smtClean="0"/>
              <a:t>olení</a:t>
            </a:r>
            <a:r>
              <a:rPr lang="cs-CZ" sz="3200" dirty="0"/>
              <a:t>		</a:t>
            </a:r>
            <a:endParaRPr lang="cs-CZ" sz="3200" dirty="0" smtClean="0"/>
          </a:p>
          <a:p>
            <a:pPr marL="514350" indent="-514350">
              <a:buAutoNum type="alphaLcParenR"/>
            </a:pPr>
            <a:r>
              <a:rPr lang="cs-CZ" sz="3200" dirty="0" err="1" smtClean="0"/>
              <a:t>piklování</a:t>
            </a:r>
            <a:r>
              <a:rPr lang="cs-CZ" sz="3200" dirty="0"/>
              <a:t>		</a:t>
            </a:r>
          </a:p>
          <a:p>
            <a:pPr marL="514350" indent="-514350">
              <a:buAutoNum type="alphaLcParenR"/>
            </a:pPr>
            <a:r>
              <a:rPr lang="cs-CZ" sz="3200" dirty="0"/>
              <a:t>c</a:t>
            </a:r>
            <a:r>
              <a:rPr lang="cs-CZ" sz="3200" dirty="0" smtClean="0"/>
              <a:t>hlazení</a:t>
            </a:r>
          </a:p>
          <a:p>
            <a:endParaRPr lang="cs-CZ" sz="3200" dirty="0"/>
          </a:p>
          <a:p>
            <a:r>
              <a:rPr lang="cs-CZ" sz="3200" dirty="0" smtClean="0"/>
              <a:t>							1 bod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13593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980728"/>
            <a:ext cx="7805342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5. </a:t>
            </a:r>
            <a:r>
              <a:rPr lang="cs-CZ" sz="3200" dirty="0">
                <a:solidFill>
                  <a:srgbClr val="FF0000"/>
                </a:solidFill>
              </a:rPr>
              <a:t>Kterým způsobem činění zůstávají </a:t>
            </a:r>
            <a:endParaRPr lang="cs-CZ" sz="3200" dirty="0" smtClean="0">
              <a:solidFill>
                <a:srgbClr val="FF0000"/>
              </a:solidFill>
            </a:endParaRPr>
          </a:p>
          <a:p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   kůže hydroskopické</a:t>
            </a:r>
          </a:p>
          <a:p>
            <a:endParaRPr lang="cs-CZ" sz="3200" dirty="0"/>
          </a:p>
          <a:p>
            <a:pPr marL="514350" indent="-514350">
              <a:buAutoNum type="alphaLcParenR"/>
            </a:pPr>
            <a:r>
              <a:rPr lang="cs-CZ" sz="3200" dirty="0" err="1" smtClean="0"/>
              <a:t>piklování</a:t>
            </a:r>
            <a:r>
              <a:rPr lang="cs-CZ" sz="3200" dirty="0"/>
              <a:t>	</a:t>
            </a:r>
            <a:endParaRPr lang="cs-CZ" sz="3200" dirty="0" smtClean="0"/>
          </a:p>
          <a:p>
            <a:r>
              <a:rPr lang="cs-CZ" sz="3200" dirty="0" smtClean="0"/>
              <a:t>b</a:t>
            </a:r>
            <a:r>
              <a:rPr lang="cs-CZ" sz="3200" dirty="0"/>
              <a:t>) chlazení	</a:t>
            </a:r>
            <a:endParaRPr lang="cs-CZ" sz="3200" dirty="0" smtClean="0"/>
          </a:p>
          <a:p>
            <a:r>
              <a:rPr lang="cs-CZ" sz="3200" dirty="0" smtClean="0"/>
              <a:t>c</a:t>
            </a:r>
            <a:r>
              <a:rPr lang="cs-CZ" sz="3200" dirty="0"/>
              <a:t>) s</a:t>
            </a:r>
            <a:r>
              <a:rPr lang="cs-CZ" sz="3200" dirty="0" smtClean="0"/>
              <a:t>olení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					1 bod</a:t>
            </a:r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962862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908720"/>
            <a:ext cx="7805342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6</a:t>
            </a:r>
            <a:r>
              <a:rPr lang="cs-CZ" sz="3200" dirty="0">
                <a:solidFill>
                  <a:schemeClr val="accent3">
                    <a:lumMod val="75000"/>
                  </a:schemeClr>
                </a:solidFill>
              </a:rPr>
              <a:t>. U kterého způsobu konzervování </a:t>
            </a:r>
            <a:endParaRPr lang="cs-CZ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3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  se </a:t>
            </a:r>
            <a:r>
              <a:rPr lang="cs-CZ" sz="3200" dirty="0">
                <a:solidFill>
                  <a:schemeClr val="accent3">
                    <a:lumMod val="75000"/>
                  </a:schemeClr>
                </a:solidFill>
              </a:rPr>
              <a:t>kůže musí napínat na </a:t>
            </a:r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rám</a:t>
            </a:r>
          </a:p>
          <a:p>
            <a:endParaRPr lang="cs-CZ" sz="3200" dirty="0"/>
          </a:p>
          <a:p>
            <a:pPr marL="514350" indent="-514350">
              <a:buAutoNum type="alphaLcParenR"/>
            </a:pPr>
            <a:r>
              <a:rPr lang="cs-CZ" sz="3200" dirty="0" smtClean="0"/>
              <a:t>solení</a:t>
            </a:r>
            <a:r>
              <a:rPr lang="cs-CZ" sz="3200" dirty="0"/>
              <a:t>		</a:t>
            </a:r>
          </a:p>
          <a:p>
            <a:pPr marL="514350" indent="-514350">
              <a:buAutoNum type="alphaLcParenR"/>
            </a:pPr>
            <a:r>
              <a:rPr lang="cs-CZ" sz="3200" dirty="0" smtClean="0"/>
              <a:t>chlazení</a:t>
            </a:r>
            <a:r>
              <a:rPr lang="cs-CZ" sz="3200" dirty="0"/>
              <a:t>		</a:t>
            </a:r>
            <a:endParaRPr lang="cs-CZ" sz="3200" dirty="0" smtClean="0"/>
          </a:p>
          <a:p>
            <a:r>
              <a:rPr lang="cs-CZ" sz="3200" dirty="0" smtClean="0"/>
              <a:t>c</a:t>
            </a:r>
            <a:r>
              <a:rPr lang="cs-CZ" sz="3200" dirty="0"/>
              <a:t>) s</a:t>
            </a:r>
            <a:r>
              <a:rPr lang="cs-CZ" sz="3200" dirty="0" smtClean="0"/>
              <a:t>ušení</a:t>
            </a:r>
          </a:p>
          <a:p>
            <a:endParaRPr lang="cs-CZ" sz="3200" dirty="0"/>
          </a:p>
          <a:p>
            <a:r>
              <a:rPr lang="cs-CZ" sz="3200" dirty="0" smtClean="0"/>
              <a:t>							1 bod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52476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980728"/>
            <a:ext cx="7920880" cy="4721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7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. Který způsob nejdéle konzervuje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kůže</a:t>
            </a:r>
          </a:p>
          <a:p>
            <a:pPr lvl="0">
              <a:spcBef>
                <a:spcPct val="20000"/>
              </a:spcBef>
            </a:pPr>
            <a:endParaRPr lang="cs-CZ" sz="3200" dirty="0">
              <a:solidFill>
                <a:prstClr val="black"/>
              </a:solidFill>
              <a:latin typeface="Calibri"/>
            </a:endParaRPr>
          </a:p>
          <a:p>
            <a:pPr marL="514350" lvl="0" indent="-514350">
              <a:spcBef>
                <a:spcPct val="20000"/>
              </a:spcBef>
              <a:buAutoNum type="alphaLcParenR"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s</a:t>
            </a:r>
            <a:r>
              <a:rPr lang="cs-CZ" sz="3200" dirty="0" smtClean="0">
                <a:solidFill>
                  <a:prstClr val="black"/>
                </a:solidFill>
                <a:latin typeface="Calibri"/>
              </a:rPr>
              <a:t>olení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			</a:t>
            </a:r>
            <a:endParaRPr lang="cs-CZ" sz="3200" dirty="0" smtClean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3200" dirty="0" smtClean="0">
                <a:solidFill>
                  <a:prstClr val="black"/>
                </a:solidFill>
                <a:latin typeface="Calibri"/>
              </a:rPr>
              <a:t>b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) sušení		</a:t>
            </a:r>
            <a:endParaRPr lang="cs-CZ" sz="3200" dirty="0" smtClean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3200" dirty="0" smtClean="0">
                <a:solidFill>
                  <a:prstClr val="black"/>
                </a:solidFill>
                <a:latin typeface="Calibri"/>
              </a:rPr>
              <a:t>c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)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piklování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endParaRPr lang="cs-CZ" sz="3200" dirty="0" smtClean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	</a:t>
            </a:r>
            <a:r>
              <a:rPr lang="cs-CZ" sz="3200" dirty="0" smtClean="0">
                <a:solidFill>
                  <a:prstClr val="black"/>
                </a:solidFill>
                <a:latin typeface="Calibri"/>
              </a:rPr>
              <a:t>						1 bod</a:t>
            </a:r>
            <a:endParaRPr lang="cs-CZ" sz="320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endParaRPr lang="cs-CZ" sz="320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endParaRPr lang="cs-CZ" sz="3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986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980728"/>
            <a:ext cx="413927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Hodnocení</a:t>
            </a:r>
          </a:p>
          <a:p>
            <a:endParaRPr lang="cs-CZ" sz="3200" dirty="0"/>
          </a:p>
          <a:p>
            <a:pPr marL="514350" indent="-514350">
              <a:buAutoNum type="arabicPlain"/>
            </a:pPr>
            <a:r>
              <a:rPr lang="cs-CZ" sz="3200" dirty="0" smtClean="0"/>
              <a:t>          7 bodů</a:t>
            </a:r>
          </a:p>
          <a:p>
            <a:pPr marL="514350" indent="-514350">
              <a:buAutoNum type="arabicPlain"/>
            </a:pPr>
            <a:r>
              <a:rPr lang="cs-CZ" sz="3200" dirty="0" smtClean="0"/>
              <a:t>          6 bodů</a:t>
            </a:r>
          </a:p>
          <a:p>
            <a:pPr marL="514350" indent="-514350">
              <a:buAutoNum type="arabicPlain"/>
            </a:pPr>
            <a:r>
              <a:rPr lang="cs-CZ" sz="3200" dirty="0" smtClean="0"/>
              <a:t>          5 bodů</a:t>
            </a:r>
          </a:p>
          <a:p>
            <a:pPr marL="514350" indent="-514350">
              <a:buAutoNum type="arabicPlain"/>
            </a:pPr>
            <a:r>
              <a:rPr lang="cs-CZ" sz="3200" dirty="0" smtClean="0"/>
              <a:t>          4 – 3 body</a:t>
            </a:r>
          </a:p>
          <a:p>
            <a:pPr marL="514350" indent="-514350">
              <a:buAutoNum type="arabicPlain"/>
            </a:pPr>
            <a:r>
              <a:rPr lang="cs-CZ" sz="3200" dirty="0" smtClean="0"/>
              <a:t>          2 – 0 bodů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43044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3682" y="620688"/>
            <a:ext cx="8208912" cy="51398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endParaRPr lang="cs-CZ" sz="4400" dirty="0" smtClean="0">
              <a:solidFill>
                <a:srgbClr val="FFFF00"/>
              </a:solidFill>
              <a:latin typeface="Calibri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cs-CZ" sz="4400" dirty="0">
              <a:solidFill>
                <a:srgbClr val="FFFF00"/>
              </a:solidFill>
              <a:latin typeface="Calibri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cs-CZ" sz="4400" dirty="0" smtClean="0">
              <a:solidFill>
                <a:srgbClr val="FFFF00"/>
              </a:solidFill>
              <a:latin typeface="Calibri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cs-CZ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Způsoby </a:t>
            </a:r>
            <a:r>
              <a:rPr lang="cs-CZ" sz="5400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konzervování </a:t>
            </a:r>
            <a:r>
              <a:rPr lang="cs-CZ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kůží</a:t>
            </a:r>
          </a:p>
          <a:p>
            <a:pPr lvl="0" algn="ctr">
              <a:spcBef>
                <a:spcPct val="0"/>
              </a:spcBef>
            </a:pPr>
            <a:endParaRPr lang="cs-CZ" sz="4400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ctr">
              <a:spcBef>
                <a:spcPct val="0"/>
              </a:spcBef>
            </a:pPr>
            <a:endParaRPr lang="cs-CZ" sz="4400" dirty="0" smtClean="0">
              <a:solidFill>
                <a:srgbClr val="FFFF00"/>
              </a:solidFill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111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834063"/>
            <a:ext cx="7344816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Získávání kůže</a:t>
            </a:r>
          </a:p>
        </p:txBody>
      </p:sp>
      <p:sp>
        <p:nvSpPr>
          <p:cNvPr id="3" name="Obdélník 2"/>
          <p:cNvSpPr/>
          <p:nvPr/>
        </p:nvSpPr>
        <p:spPr>
          <a:xfrm>
            <a:off x="957263" y="1916832"/>
            <a:ext cx="6509394" cy="324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Kůže se získává po porážce zvířete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Při stahování kůže nesmí dojít k poškození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Po stažení se musí co nejrychleji konzervovat, aby nedošlo k hnilobnému procesu</a:t>
            </a:r>
          </a:p>
        </p:txBody>
      </p:sp>
    </p:spTree>
    <p:extLst>
      <p:ext uri="{BB962C8B-B14F-4D97-AF65-F5344CB8AC3E}">
        <p14:creationId xmlns:p14="http://schemas.microsoft.com/office/powerpoint/2010/main" val="317966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86390" y="488235"/>
            <a:ext cx="7272808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Konzervování kůží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467544" y="1268760"/>
            <a:ext cx="8568952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cs-CZ" sz="3200" b="1" dirty="0" smtClean="0">
              <a:solidFill>
                <a:srgbClr val="FF0000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3200" b="1" dirty="0" smtClean="0">
                <a:solidFill>
                  <a:srgbClr val="FF0000"/>
                </a:solidFill>
                <a:latin typeface="Calibri"/>
              </a:rPr>
              <a:t>SUŠENÍ</a:t>
            </a:r>
            <a:r>
              <a:rPr lang="cs-CZ" sz="32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cs-CZ" sz="3200" dirty="0">
                <a:solidFill>
                  <a:srgbClr val="FF0000"/>
                </a:solidFill>
                <a:latin typeface="Calibri"/>
              </a:rPr>
              <a:t>	</a:t>
            </a:r>
            <a:r>
              <a:rPr lang="cs-CZ" sz="3200" dirty="0">
                <a:solidFill>
                  <a:srgbClr val="00B0F0"/>
                </a:solidFill>
                <a:latin typeface="Calibri"/>
              </a:rPr>
              <a:t>- nejstarší a nejjednodušší způsob 		  </a:t>
            </a:r>
            <a:r>
              <a:rPr lang="cs-CZ" sz="3200" dirty="0" smtClean="0">
                <a:solidFill>
                  <a:srgbClr val="00B0F0"/>
                </a:solidFill>
                <a:latin typeface="Calibri"/>
              </a:rPr>
              <a:t>	  konzervace</a:t>
            </a:r>
          </a:p>
          <a:p>
            <a:pPr lvl="0">
              <a:spcBef>
                <a:spcPct val="20000"/>
              </a:spcBef>
            </a:pPr>
            <a:endParaRPr lang="cs-CZ" sz="3200" dirty="0">
              <a:solidFill>
                <a:srgbClr val="00B0F0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3200" b="1" dirty="0">
                <a:solidFill>
                  <a:srgbClr val="00B0F0"/>
                </a:solidFill>
                <a:latin typeface="Calibri"/>
              </a:rPr>
              <a:t>		</a:t>
            </a:r>
            <a:r>
              <a:rPr lang="cs-CZ" sz="3200" dirty="0">
                <a:solidFill>
                  <a:srgbClr val="7030A0"/>
                </a:solidFill>
                <a:latin typeface="Calibri"/>
              </a:rPr>
              <a:t>- kůže se má sušit napnutá v </a:t>
            </a:r>
            <a:r>
              <a:rPr lang="cs-CZ" sz="3200" dirty="0" smtClean="0">
                <a:solidFill>
                  <a:srgbClr val="7030A0"/>
                </a:solidFill>
                <a:latin typeface="Calibri"/>
              </a:rPr>
              <a:t>rámu</a:t>
            </a:r>
          </a:p>
          <a:p>
            <a:pPr lvl="0">
              <a:spcBef>
                <a:spcPct val="20000"/>
              </a:spcBef>
            </a:pPr>
            <a:endParaRPr lang="cs-CZ" sz="3200" dirty="0">
              <a:solidFill>
                <a:srgbClr val="7030A0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7030A0"/>
                </a:solidFill>
                <a:latin typeface="Calibri"/>
              </a:rPr>
              <a:t>		</a:t>
            </a:r>
            <a:r>
              <a:rPr lang="cs-CZ" sz="3200" dirty="0">
                <a:solidFill>
                  <a:srgbClr val="002060"/>
                </a:solidFill>
                <a:latin typeface="Calibri"/>
              </a:rPr>
              <a:t>- je výhodné u malých a slabých kůží, 		  </a:t>
            </a:r>
            <a:r>
              <a:rPr lang="cs-CZ" sz="3200" dirty="0" smtClean="0">
                <a:solidFill>
                  <a:srgbClr val="002060"/>
                </a:solidFill>
                <a:latin typeface="Calibri"/>
              </a:rPr>
              <a:t>	  např</a:t>
            </a:r>
            <a:r>
              <a:rPr lang="cs-CZ" sz="3200" dirty="0">
                <a:solidFill>
                  <a:srgbClr val="002060"/>
                </a:solidFill>
                <a:latin typeface="Calibri"/>
              </a:rPr>
              <a:t>. u králičin</a:t>
            </a:r>
          </a:p>
          <a:p>
            <a:pPr lvl="0">
              <a:spcBef>
                <a:spcPct val="20000"/>
              </a:spcBef>
            </a:pPr>
            <a:endParaRPr lang="cs-CZ" sz="3200" dirty="0">
              <a:solidFill>
                <a:srgbClr val="7030A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4682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260648"/>
            <a:ext cx="7992888" cy="448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cs-CZ" sz="2800" b="1" dirty="0" smtClean="0">
              <a:solidFill>
                <a:srgbClr val="FF0000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2800" b="1" dirty="0" smtClean="0">
                <a:solidFill>
                  <a:srgbClr val="FF0000"/>
                </a:solidFill>
                <a:latin typeface="Calibri"/>
              </a:rPr>
              <a:t>SOLENÍ 	</a:t>
            </a:r>
            <a:r>
              <a:rPr lang="cs-CZ" sz="2800" b="1" dirty="0" smtClean="0">
                <a:solidFill>
                  <a:srgbClr val="00B0F0"/>
                </a:solidFill>
                <a:latin typeface="Calibri"/>
              </a:rPr>
              <a:t>– </a:t>
            </a:r>
            <a:r>
              <a:rPr lang="cs-CZ" sz="2800" dirty="0">
                <a:solidFill>
                  <a:srgbClr val="00B0F0"/>
                </a:solidFill>
                <a:latin typeface="Calibri"/>
              </a:rPr>
              <a:t>způsob vhodný pro těžké kůže, které můžeme solit dvěma způsoby </a:t>
            </a:r>
            <a:r>
              <a:rPr lang="cs-CZ" sz="2800" dirty="0" smtClean="0">
                <a:solidFill>
                  <a:srgbClr val="00B0F0"/>
                </a:solidFill>
                <a:latin typeface="Calibri"/>
              </a:rPr>
              <a:t>:</a:t>
            </a:r>
          </a:p>
          <a:p>
            <a:pPr lvl="0">
              <a:spcBef>
                <a:spcPct val="20000"/>
              </a:spcBef>
            </a:pPr>
            <a:endParaRPr lang="cs-CZ" sz="2800" dirty="0">
              <a:solidFill>
                <a:srgbClr val="00B0F0"/>
              </a:solidFill>
              <a:latin typeface="Calibri"/>
            </a:endParaRPr>
          </a:p>
          <a:p>
            <a:pPr marL="514350" lvl="0" indent="-514350">
              <a:spcBef>
                <a:spcPct val="20000"/>
              </a:spcBef>
              <a:buAutoNum type="arabicPeriod"/>
            </a:pPr>
            <a:r>
              <a:rPr lang="cs-CZ" sz="2800" dirty="0" smtClean="0">
                <a:solidFill>
                  <a:srgbClr val="7030A0"/>
                </a:solidFill>
                <a:latin typeface="Calibri"/>
              </a:rPr>
              <a:t>pevnou </a:t>
            </a:r>
            <a:r>
              <a:rPr lang="cs-CZ" sz="2800" dirty="0">
                <a:solidFill>
                  <a:srgbClr val="7030A0"/>
                </a:solidFill>
                <a:latin typeface="Calibri"/>
              </a:rPr>
              <a:t>solí – kůže sypeme pevnou </a:t>
            </a:r>
            <a:r>
              <a:rPr lang="cs-CZ" sz="2800" dirty="0" smtClean="0">
                <a:solidFill>
                  <a:srgbClr val="7030A0"/>
                </a:solidFill>
                <a:latin typeface="Calibri"/>
              </a:rPr>
              <a:t>solí</a:t>
            </a:r>
          </a:p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srgbClr val="7030A0"/>
                </a:solidFill>
                <a:latin typeface="Calibri"/>
              </a:rPr>
              <a:t>	</a:t>
            </a:r>
            <a:r>
              <a:rPr lang="cs-CZ" sz="2800" dirty="0" smtClean="0">
                <a:solidFill>
                  <a:srgbClr val="00B050"/>
                </a:solidFill>
                <a:latin typeface="Calibri"/>
              </a:rPr>
              <a:t>- </a:t>
            </a:r>
            <a:r>
              <a:rPr lang="cs-CZ" sz="2800" dirty="0">
                <a:solidFill>
                  <a:srgbClr val="00B050"/>
                </a:solidFill>
                <a:latin typeface="Calibri"/>
              </a:rPr>
              <a:t>vrství se až do jednoho </a:t>
            </a:r>
            <a:r>
              <a:rPr lang="cs-CZ" sz="2800" dirty="0" smtClean="0">
                <a:solidFill>
                  <a:srgbClr val="00B050"/>
                </a:solidFill>
                <a:latin typeface="Calibri"/>
              </a:rPr>
              <a:t>metru</a:t>
            </a:r>
          </a:p>
          <a:p>
            <a:pPr lvl="0">
              <a:spcBef>
                <a:spcPct val="20000"/>
              </a:spcBef>
            </a:pPr>
            <a:r>
              <a:rPr lang="cs-CZ" sz="2800" dirty="0" smtClean="0">
                <a:solidFill>
                  <a:srgbClr val="C0504D">
                    <a:lumMod val="75000"/>
                  </a:srgbClr>
                </a:solidFill>
                <a:latin typeface="Calibri"/>
              </a:rPr>
              <a:t>	- </a:t>
            </a:r>
            <a:r>
              <a:rPr lang="cs-CZ" sz="2800" dirty="0">
                <a:solidFill>
                  <a:srgbClr val="C0504D">
                    <a:lumMod val="75000"/>
                  </a:srgbClr>
                </a:solidFill>
                <a:latin typeface="Calibri"/>
              </a:rPr>
              <a:t>nechají se odkapat, postup </a:t>
            </a:r>
            <a:r>
              <a:rPr lang="cs-CZ" sz="2800" dirty="0" smtClean="0">
                <a:solidFill>
                  <a:srgbClr val="C0504D">
                    <a:lumMod val="75000"/>
                  </a:srgbClr>
                </a:solidFill>
                <a:latin typeface="Calibri"/>
              </a:rPr>
              <a:t>se </a:t>
            </a:r>
            <a:r>
              <a:rPr lang="cs-CZ" sz="2800" dirty="0">
                <a:solidFill>
                  <a:srgbClr val="C0504D">
                    <a:lumMod val="75000"/>
                  </a:srgbClr>
                </a:solidFill>
                <a:latin typeface="Calibri"/>
              </a:rPr>
              <a:t>opakuje, pokud </a:t>
            </a:r>
            <a:r>
              <a:rPr lang="cs-CZ" sz="2800" dirty="0" smtClean="0">
                <a:solidFill>
                  <a:srgbClr val="C0504D">
                    <a:lumMod val="75000"/>
                  </a:srgbClr>
                </a:solidFill>
                <a:latin typeface="Calibri"/>
              </a:rPr>
              <a:t>	  se sůl na </a:t>
            </a:r>
            <a:r>
              <a:rPr lang="cs-CZ" sz="2800" dirty="0">
                <a:solidFill>
                  <a:srgbClr val="C0504D">
                    <a:lumMod val="75000"/>
                  </a:srgbClr>
                </a:solidFill>
                <a:latin typeface="Calibri"/>
              </a:rPr>
              <a:t>povrchu rozpouští</a:t>
            </a:r>
          </a:p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srgbClr val="C0504D">
                    <a:lumMod val="75000"/>
                  </a:srgbClr>
                </a:solidFill>
                <a:latin typeface="Calibri"/>
              </a:rPr>
              <a:t> </a:t>
            </a:r>
            <a:r>
              <a:rPr lang="cs-CZ" sz="2800" dirty="0" smtClean="0">
                <a:solidFill>
                  <a:srgbClr val="C0504D">
                    <a:lumMod val="75000"/>
                  </a:srgbClr>
                </a:solidFill>
                <a:latin typeface="Calibri"/>
              </a:rPr>
              <a:t>	</a:t>
            </a:r>
            <a:r>
              <a:rPr lang="cs-CZ" sz="2800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- </a:t>
            </a:r>
            <a:r>
              <a:rPr lang="cs-CZ" sz="2800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trvanlivost je 2 – 3 měsíce</a:t>
            </a:r>
          </a:p>
        </p:txBody>
      </p:sp>
    </p:spTree>
    <p:extLst>
      <p:ext uri="{BB962C8B-B14F-4D97-AF65-F5344CB8AC3E}">
        <p14:creationId xmlns:p14="http://schemas.microsoft.com/office/powerpoint/2010/main" val="3518600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620688"/>
            <a:ext cx="842493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cs-CZ" sz="3200" dirty="0" smtClean="0">
              <a:solidFill>
                <a:srgbClr val="8064A2">
                  <a:lumMod val="50000"/>
                </a:srgbClr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3200" dirty="0" smtClean="0">
                <a:solidFill>
                  <a:srgbClr val="8064A2">
                    <a:lumMod val="50000"/>
                  </a:srgbClr>
                </a:solidFill>
                <a:latin typeface="Calibri"/>
              </a:rPr>
              <a:t>2</a:t>
            </a:r>
            <a:r>
              <a:rPr lang="cs-CZ" sz="3200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. v solném roztoku </a:t>
            </a:r>
            <a:endParaRPr lang="cs-CZ" sz="3200" dirty="0" smtClean="0">
              <a:solidFill>
                <a:srgbClr val="8064A2">
                  <a:lumMod val="50000"/>
                </a:srgbClr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	</a:t>
            </a:r>
            <a:r>
              <a:rPr lang="cs-CZ" sz="3200" dirty="0" smtClean="0">
                <a:solidFill>
                  <a:srgbClr val="FF0000"/>
                </a:solidFill>
                <a:latin typeface="Calibri"/>
              </a:rPr>
              <a:t>- očištěné </a:t>
            </a:r>
            <a:r>
              <a:rPr lang="cs-CZ" sz="3200" dirty="0">
                <a:solidFill>
                  <a:srgbClr val="FF0000"/>
                </a:solidFill>
                <a:latin typeface="Calibri"/>
              </a:rPr>
              <a:t>kůže se </a:t>
            </a:r>
            <a:r>
              <a:rPr lang="cs-CZ" sz="3200" dirty="0" smtClean="0">
                <a:solidFill>
                  <a:srgbClr val="FF0000"/>
                </a:solidFill>
                <a:latin typeface="Calibri"/>
              </a:rPr>
              <a:t>ponoří </a:t>
            </a:r>
            <a:r>
              <a:rPr lang="cs-CZ" sz="3200" dirty="0">
                <a:solidFill>
                  <a:srgbClr val="FF0000"/>
                </a:solidFill>
                <a:latin typeface="Calibri"/>
              </a:rPr>
              <a:t>na </a:t>
            </a:r>
            <a:r>
              <a:rPr lang="cs-CZ" sz="3200" dirty="0" smtClean="0">
                <a:solidFill>
                  <a:srgbClr val="FF0000"/>
                </a:solidFill>
                <a:latin typeface="Calibri"/>
              </a:rPr>
              <a:t>24 </a:t>
            </a:r>
            <a:r>
              <a:rPr lang="cs-CZ" sz="3200" dirty="0">
                <a:solidFill>
                  <a:srgbClr val="FF0000"/>
                </a:solidFill>
                <a:latin typeface="Calibri"/>
              </a:rPr>
              <a:t>– 48 </a:t>
            </a:r>
            <a:r>
              <a:rPr lang="cs-CZ" sz="3200" dirty="0" smtClean="0">
                <a:solidFill>
                  <a:srgbClr val="FF0000"/>
                </a:solidFill>
                <a:latin typeface="Calibri"/>
              </a:rPr>
              <a:t>hodin 	   	   do </a:t>
            </a:r>
            <a:r>
              <a:rPr lang="cs-CZ" sz="3200" dirty="0">
                <a:solidFill>
                  <a:srgbClr val="FF0000"/>
                </a:solidFill>
                <a:latin typeface="Calibri"/>
              </a:rPr>
              <a:t>nasyceného solného roztoku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	</a:t>
            </a:r>
            <a:r>
              <a:rPr lang="cs-CZ" sz="3200" dirty="0" smtClean="0">
                <a:solidFill>
                  <a:srgbClr val="9BBB59">
                    <a:lumMod val="75000"/>
                  </a:srgbClr>
                </a:solidFill>
                <a:latin typeface="Calibri"/>
              </a:rPr>
              <a:t>- </a:t>
            </a:r>
            <a:r>
              <a:rPr lang="cs-CZ" sz="3200" dirty="0">
                <a:solidFill>
                  <a:srgbClr val="9BBB59">
                    <a:lumMod val="75000"/>
                  </a:srgbClr>
                </a:solidFill>
                <a:latin typeface="Calibri"/>
              </a:rPr>
              <a:t>po odkapání se prosypávají pevnou </a:t>
            </a:r>
            <a:r>
              <a:rPr lang="cs-CZ" sz="3200" dirty="0" smtClean="0">
                <a:solidFill>
                  <a:srgbClr val="9BBB59">
                    <a:lumMod val="75000"/>
                  </a:srgbClr>
                </a:solidFill>
                <a:latin typeface="Calibri"/>
              </a:rPr>
              <a:t>solí 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9BBB59">
                    <a:lumMod val="75000"/>
                  </a:srgbClr>
                </a:solidFill>
                <a:latin typeface="Calibri"/>
              </a:rPr>
              <a:t>	</a:t>
            </a:r>
            <a:r>
              <a:rPr lang="cs-CZ" sz="3200" dirty="0" smtClean="0">
                <a:solidFill>
                  <a:srgbClr val="9BBB59">
                    <a:lumMod val="75000"/>
                  </a:srgbClr>
                </a:solidFill>
                <a:latin typeface="Calibri"/>
              </a:rPr>
              <a:t>  a </a:t>
            </a:r>
            <a:r>
              <a:rPr lang="cs-CZ" sz="3200" dirty="0">
                <a:solidFill>
                  <a:srgbClr val="9BBB59">
                    <a:lumMod val="75000"/>
                  </a:srgbClr>
                </a:solidFill>
                <a:latin typeface="Calibri"/>
              </a:rPr>
              <a:t>ukládají do vrstev až 1m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9BBB59">
                    <a:lumMod val="75000"/>
                  </a:srgbClr>
                </a:solidFill>
                <a:latin typeface="Calibri"/>
              </a:rPr>
              <a:t>	</a:t>
            </a:r>
            <a:r>
              <a:rPr lang="cs-CZ" sz="3200" dirty="0" smtClean="0">
                <a:solidFill>
                  <a:srgbClr val="002060"/>
                </a:solidFill>
                <a:latin typeface="Calibri"/>
              </a:rPr>
              <a:t>- </a:t>
            </a:r>
            <a:r>
              <a:rPr lang="cs-CZ" sz="3200" dirty="0">
                <a:solidFill>
                  <a:srgbClr val="002060"/>
                </a:solidFill>
                <a:latin typeface="Calibri"/>
              </a:rPr>
              <a:t>možno skladovat dva až tři roky</a:t>
            </a:r>
          </a:p>
        </p:txBody>
      </p:sp>
    </p:spTree>
    <p:extLst>
      <p:ext uri="{BB962C8B-B14F-4D97-AF65-F5344CB8AC3E}">
        <p14:creationId xmlns:p14="http://schemas.microsoft.com/office/powerpoint/2010/main" val="1781279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1735" y="908720"/>
            <a:ext cx="8568952" cy="344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cs-CZ" sz="3200" b="1" dirty="0" smtClean="0">
              <a:solidFill>
                <a:srgbClr val="FF0000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3200" b="1" dirty="0" smtClean="0">
                <a:solidFill>
                  <a:srgbClr val="FF0000"/>
                </a:solidFill>
                <a:latin typeface="Calibri"/>
              </a:rPr>
              <a:t>SUCHOSOLENÍ 	</a:t>
            </a:r>
            <a:r>
              <a:rPr lang="cs-CZ" sz="3200" dirty="0" smtClean="0">
                <a:solidFill>
                  <a:srgbClr val="4F81BD"/>
                </a:solidFill>
                <a:latin typeface="Calibri"/>
              </a:rPr>
              <a:t>– </a:t>
            </a:r>
            <a:r>
              <a:rPr lang="cs-CZ" sz="3200" dirty="0">
                <a:solidFill>
                  <a:srgbClr val="4F81BD"/>
                </a:solidFill>
                <a:latin typeface="Calibri"/>
              </a:rPr>
              <a:t>kůže se nejprve vysolí a </a:t>
            </a:r>
            <a:r>
              <a:rPr lang="cs-CZ" sz="3200" dirty="0" smtClean="0">
                <a:solidFill>
                  <a:srgbClr val="4F81BD"/>
                </a:solidFill>
                <a:latin typeface="Calibri"/>
              </a:rPr>
              <a:t>pak 				   usuší</a:t>
            </a:r>
            <a:endParaRPr lang="cs-CZ" sz="3200" dirty="0">
              <a:solidFill>
                <a:srgbClr val="4F81BD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4F81BD"/>
                </a:solidFill>
                <a:latin typeface="Calibri"/>
              </a:rPr>
              <a:t>	</a:t>
            </a:r>
            <a:r>
              <a:rPr lang="cs-CZ" sz="3200" dirty="0" smtClean="0">
                <a:solidFill>
                  <a:srgbClr val="7030A0"/>
                </a:solidFill>
                <a:latin typeface="Calibri"/>
              </a:rPr>
              <a:t> </a:t>
            </a:r>
            <a:r>
              <a:rPr lang="cs-CZ" sz="3200" dirty="0">
                <a:solidFill>
                  <a:srgbClr val="7030A0"/>
                </a:solidFill>
                <a:latin typeface="Calibri"/>
              </a:rPr>
              <a:t>- výhodou je neomezená doba </a:t>
            </a:r>
            <a:r>
              <a:rPr lang="cs-CZ" sz="3200" dirty="0" smtClean="0">
                <a:solidFill>
                  <a:srgbClr val="7030A0"/>
                </a:solidFill>
                <a:latin typeface="Calibri"/>
              </a:rPr>
              <a:t>skladování</a:t>
            </a:r>
          </a:p>
          <a:p>
            <a:pPr lvl="0">
              <a:spcBef>
                <a:spcPct val="20000"/>
              </a:spcBef>
            </a:pPr>
            <a:endParaRPr lang="cs-CZ" sz="3200" dirty="0">
              <a:solidFill>
                <a:srgbClr val="7030A0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7030A0"/>
                </a:solidFill>
                <a:latin typeface="Calibri"/>
              </a:rPr>
              <a:t>	</a:t>
            </a:r>
            <a:r>
              <a:rPr lang="cs-CZ" sz="3200" dirty="0" smtClean="0">
                <a:solidFill>
                  <a:srgbClr val="7030A0"/>
                </a:solidFill>
                <a:latin typeface="Calibri"/>
              </a:rPr>
              <a:t> </a:t>
            </a:r>
            <a:r>
              <a:rPr lang="cs-CZ" sz="3200" dirty="0">
                <a:solidFill>
                  <a:srgbClr val="00B050"/>
                </a:solidFill>
                <a:latin typeface="Calibri"/>
              </a:rPr>
              <a:t>- nevýhodou – </a:t>
            </a:r>
            <a:r>
              <a:rPr lang="cs-CZ" sz="3200" dirty="0" smtClean="0">
                <a:solidFill>
                  <a:srgbClr val="00B050"/>
                </a:solidFill>
                <a:latin typeface="Calibri"/>
              </a:rPr>
              <a:t>hydroskopičnost  (navlhavost</a:t>
            </a:r>
            <a:r>
              <a:rPr lang="cs-CZ" sz="3200" dirty="0">
                <a:solidFill>
                  <a:srgbClr val="00B050"/>
                </a:solidFill>
                <a:latin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26210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332656"/>
            <a:ext cx="8640960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cs-CZ" sz="3200" b="1" dirty="0" smtClean="0">
              <a:solidFill>
                <a:srgbClr val="FF0000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endParaRPr lang="cs-CZ" sz="3200" b="1" dirty="0">
              <a:solidFill>
                <a:srgbClr val="FF0000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3200" b="1" dirty="0" smtClean="0">
                <a:solidFill>
                  <a:srgbClr val="FF0000"/>
                </a:solidFill>
                <a:latin typeface="Calibri"/>
              </a:rPr>
              <a:t>PIKLOVÁNÍ</a:t>
            </a:r>
            <a:r>
              <a:rPr lang="cs-CZ" sz="32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cs-CZ" sz="3200" dirty="0">
                <a:solidFill>
                  <a:srgbClr val="00B0F0"/>
                </a:solidFill>
                <a:latin typeface="Calibri"/>
              </a:rPr>
              <a:t>– tento způsob se uplatňuje </a:t>
            </a:r>
            <a:r>
              <a:rPr lang="cs-CZ" sz="3200" dirty="0" smtClean="0">
                <a:solidFill>
                  <a:srgbClr val="00B0F0"/>
                </a:solidFill>
                <a:latin typeface="Calibri"/>
              </a:rPr>
              <a:t>u kozin, 			    skopovic</a:t>
            </a:r>
            <a:endParaRPr lang="cs-CZ" sz="3200" dirty="0">
              <a:solidFill>
                <a:srgbClr val="00B0F0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00B0F0"/>
                </a:solidFill>
                <a:latin typeface="Calibri"/>
              </a:rPr>
              <a:t>		</a:t>
            </a:r>
            <a:r>
              <a:rPr lang="cs-CZ" sz="3200" dirty="0">
                <a:solidFill>
                  <a:srgbClr val="00B050"/>
                </a:solidFill>
                <a:latin typeface="Calibri"/>
              </a:rPr>
              <a:t> </a:t>
            </a:r>
            <a:r>
              <a:rPr lang="cs-CZ" sz="3200" dirty="0" smtClean="0">
                <a:solidFill>
                  <a:srgbClr val="00B050"/>
                </a:solidFill>
                <a:latin typeface="Calibri"/>
              </a:rPr>
              <a:t>- </a:t>
            </a:r>
            <a:r>
              <a:rPr lang="cs-CZ" sz="3200" dirty="0">
                <a:solidFill>
                  <a:srgbClr val="00B050"/>
                </a:solidFill>
                <a:latin typeface="Calibri"/>
              </a:rPr>
              <a:t>konzervace se provádí </a:t>
            </a:r>
            <a:r>
              <a:rPr lang="cs-CZ" sz="3200" dirty="0" smtClean="0">
                <a:solidFill>
                  <a:srgbClr val="00B050"/>
                </a:solidFill>
                <a:latin typeface="Calibri"/>
              </a:rPr>
              <a:t>namáčením </a:t>
            </a:r>
            <a:r>
              <a:rPr lang="cs-CZ" sz="3200" dirty="0">
                <a:solidFill>
                  <a:srgbClr val="00B050"/>
                </a:solidFill>
                <a:latin typeface="Calibri"/>
              </a:rPr>
              <a:t>po  </a:t>
            </a:r>
            <a:r>
              <a:rPr lang="cs-CZ" sz="3200" dirty="0" smtClean="0">
                <a:solidFill>
                  <a:srgbClr val="00B050"/>
                </a:solidFill>
                <a:latin typeface="Calibri"/>
              </a:rPr>
              <a:t>		   dobu </a:t>
            </a:r>
            <a:r>
              <a:rPr lang="cs-CZ" sz="3200" dirty="0">
                <a:solidFill>
                  <a:srgbClr val="00B050"/>
                </a:solidFill>
                <a:latin typeface="Calibri"/>
              </a:rPr>
              <a:t>24 hodin, </a:t>
            </a:r>
            <a:r>
              <a:rPr lang="cs-CZ" sz="3200" dirty="0" smtClean="0">
                <a:solidFill>
                  <a:srgbClr val="00B050"/>
                </a:solidFill>
                <a:latin typeface="Calibri"/>
              </a:rPr>
              <a:t>nebo </a:t>
            </a:r>
            <a:r>
              <a:rPr lang="cs-CZ" sz="3200" dirty="0">
                <a:solidFill>
                  <a:srgbClr val="00B050"/>
                </a:solidFill>
                <a:latin typeface="Calibri"/>
              </a:rPr>
              <a:t>v koželužském </a:t>
            </a:r>
            <a:r>
              <a:rPr lang="cs-CZ" sz="3200" dirty="0" smtClean="0">
                <a:solidFill>
                  <a:srgbClr val="00B050"/>
                </a:solidFill>
                <a:latin typeface="Calibri"/>
              </a:rPr>
              <a:t>			   sudu</a:t>
            </a:r>
            <a:r>
              <a:rPr lang="cs-CZ" sz="3200" dirty="0">
                <a:solidFill>
                  <a:srgbClr val="00B050"/>
                </a:solidFill>
                <a:latin typeface="Calibri"/>
              </a:rPr>
              <a:t>, </a:t>
            </a:r>
            <a:r>
              <a:rPr lang="cs-CZ" sz="3200" dirty="0" smtClean="0">
                <a:solidFill>
                  <a:srgbClr val="00B050"/>
                </a:solidFill>
                <a:latin typeface="Calibri"/>
              </a:rPr>
              <a:t>který se </a:t>
            </a:r>
            <a:r>
              <a:rPr lang="cs-CZ" sz="3200" dirty="0">
                <a:solidFill>
                  <a:srgbClr val="00B050"/>
                </a:solidFill>
                <a:latin typeface="Calibri"/>
              </a:rPr>
              <a:t>otáčí, takže postačí </a:t>
            </a:r>
            <a:r>
              <a:rPr lang="cs-CZ" sz="3200" dirty="0" smtClean="0">
                <a:solidFill>
                  <a:srgbClr val="00B050"/>
                </a:solidFill>
                <a:latin typeface="Calibri"/>
              </a:rPr>
              <a:t>			   doba kolem </a:t>
            </a:r>
            <a:r>
              <a:rPr lang="cs-CZ" sz="3200" dirty="0">
                <a:solidFill>
                  <a:srgbClr val="00B050"/>
                </a:solidFill>
                <a:latin typeface="Calibri"/>
              </a:rPr>
              <a:t>1 hodiny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00B0F0"/>
                </a:solidFill>
                <a:latin typeface="Calibri"/>
              </a:rPr>
              <a:t>		</a:t>
            </a:r>
            <a:r>
              <a:rPr lang="cs-CZ" sz="3200" dirty="0" smtClean="0">
                <a:solidFill>
                  <a:srgbClr val="00B0F0"/>
                </a:solidFill>
                <a:latin typeface="Calibri"/>
              </a:rPr>
              <a:t> </a:t>
            </a:r>
            <a:r>
              <a:rPr lang="cs-CZ" sz="3200" dirty="0">
                <a:solidFill>
                  <a:srgbClr val="7030A0"/>
                </a:solidFill>
                <a:latin typeface="Calibri"/>
              </a:rPr>
              <a:t>- kůže jsou velmi hydroskopické</a:t>
            </a:r>
          </a:p>
        </p:txBody>
      </p:sp>
    </p:spTree>
    <p:extLst>
      <p:ext uri="{BB962C8B-B14F-4D97-AF65-F5344CB8AC3E}">
        <p14:creationId xmlns:p14="http://schemas.microsoft.com/office/powerpoint/2010/main" val="1686341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76672"/>
            <a:ext cx="8208912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cs-CZ" sz="3200" b="1" dirty="0" smtClean="0">
              <a:solidFill>
                <a:srgbClr val="FF0000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endParaRPr lang="cs-CZ" sz="3200" b="1" dirty="0">
              <a:solidFill>
                <a:srgbClr val="FF0000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3200" b="1" dirty="0" smtClean="0">
                <a:solidFill>
                  <a:srgbClr val="FF0000"/>
                </a:solidFill>
                <a:latin typeface="Calibri"/>
              </a:rPr>
              <a:t>CHLAZENÍ</a:t>
            </a:r>
            <a:r>
              <a:rPr lang="cs-CZ" sz="3200" dirty="0" smtClean="0">
                <a:solidFill>
                  <a:srgbClr val="FF0000"/>
                </a:solidFill>
                <a:latin typeface="Calibri"/>
              </a:rPr>
              <a:t> 	</a:t>
            </a:r>
            <a:r>
              <a:rPr lang="cs-CZ" sz="3200" dirty="0" smtClean="0">
                <a:solidFill>
                  <a:srgbClr val="00B050"/>
                </a:solidFill>
                <a:latin typeface="Calibri"/>
              </a:rPr>
              <a:t>– </a:t>
            </a:r>
            <a:r>
              <a:rPr lang="cs-CZ" sz="3200" dirty="0">
                <a:solidFill>
                  <a:srgbClr val="00B050"/>
                </a:solidFill>
                <a:latin typeface="Calibri"/>
              </a:rPr>
              <a:t>tento způsob se užívá velmi </a:t>
            </a:r>
            <a:r>
              <a:rPr lang="cs-CZ" sz="3200" dirty="0" smtClean="0">
                <a:solidFill>
                  <a:srgbClr val="00B050"/>
                </a:solidFill>
                <a:latin typeface="Calibri"/>
              </a:rPr>
              <a:t>		    	   málo</a:t>
            </a:r>
            <a:endParaRPr lang="cs-CZ" sz="3200" dirty="0">
              <a:solidFill>
                <a:srgbClr val="00B050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3200" b="1" dirty="0">
                <a:solidFill>
                  <a:srgbClr val="00B050"/>
                </a:solidFill>
                <a:latin typeface="Calibri"/>
              </a:rPr>
              <a:t>		</a:t>
            </a:r>
            <a:r>
              <a:rPr lang="cs-CZ" sz="3200" dirty="0">
                <a:solidFill>
                  <a:srgbClr val="7030A0"/>
                </a:solidFill>
                <a:latin typeface="Calibri"/>
              </a:rPr>
              <a:t> </a:t>
            </a:r>
            <a:r>
              <a:rPr lang="cs-CZ" sz="3200" dirty="0" smtClean="0">
                <a:solidFill>
                  <a:srgbClr val="7030A0"/>
                </a:solidFill>
                <a:latin typeface="Calibri"/>
              </a:rPr>
              <a:t>- </a:t>
            </a:r>
            <a:r>
              <a:rPr lang="cs-CZ" sz="3200" dirty="0">
                <a:solidFill>
                  <a:srgbClr val="7030A0"/>
                </a:solidFill>
                <a:latin typeface="Calibri"/>
              </a:rPr>
              <a:t>nevýhodou je velká nákladnost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7030A0"/>
                </a:solidFill>
                <a:latin typeface="Calibri"/>
              </a:rPr>
              <a:t>		</a:t>
            </a:r>
            <a:r>
              <a:rPr lang="cs-CZ" sz="3200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3200" dirty="0">
                <a:solidFill>
                  <a:srgbClr val="C00000"/>
                </a:solidFill>
                <a:latin typeface="Calibri"/>
              </a:rPr>
              <a:t>- kůže nesmí zmrznout, porušily by 		  </a:t>
            </a:r>
            <a:r>
              <a:rPr lang="cs-CZ" sz="3200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3200" dirty="0">
                <a:solidFill>
                  <a:srgbClr val="C00000"/>
                </a:solidFill>
                <a:latin typeface="Calibri"/>
              </a:rPr>
              <a:t>se kolagenová vlákna</a:t>
            </a:r>
          </a:p>
        </p:txBody>
      </p:sp>
    </p:spTree>
    <p:extLst>
      <p:ext uri="{BB962C8B-B14F-4D97-AF65-F5344CB8AC3E}">
        <p14:creationId xmlns:p14="http://schemas.microsoft.com/office/powerpoint/2010/main" val="3421376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363</TotalTime>
  <Words>166</Words>
  <Application>Microsoft Office PowerPoint</Application>
  <PresentationFormat>Předvádění na obrazovce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15</cp:revision>
  <cp:lastPrinted>2012-08-29T09:06:59Z</cp:lastPrinted>
  <dcterms:created xsi:type="dcterms:W3CDTF">2012-08-27T10:19:28Z</dcterms:created>
  <dcterms:modified xsi:type="dcterms:W3CDTF">2013-01-21T07:12:42Z</dcterms:modified>
</cp:coreProperties>
</file>