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66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52_INOVACE_ZBO2_0464Ho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16. 11. 2012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Vady a činění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kůží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procvičováním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– diskuze.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630085"/>
            <a:ext cx="62049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0000FF"/>
                </a:solidFill>
                <a:latin typeface="Calibri"/>
                <a:ea typeface="+mj-ea"/>
                <a:cs typeface="+mj-cs"/>
              </a:rPr>
              <a:t>CHROMOČINĚNÍ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412776"/>
            <a:ext cx="7848872" cy="344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cs-CZ" sz="3200" dirty="0" smtClean="0">
              <a:solidFill>
                <a:srgbClr val="FF33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FF3300"/>
                </a:solidFill>
                <a:latin typeface="Calibri"/>
              </a:rPr>
              <a:t>Tímto </a:t>
            </a:r>
            <a:r>
              <a:rPr lang="cs-CZ" sz="3200" dirty="0">
                <a:solidFill>
                  <a:srgbClr val="FF3300"/>
                </a:solidFill>
                <a:latin typeface="Calibri"/>
              </a:rPr>
              <a:t>způsobem se vyrábí svrškové a rukavičkářské usně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800000"/>
                </a:solidFill>
                <a:latin typeface="Calibri"/>
              </a:rPr>
              <a:t>K činění se používá sůl chrómu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00FF"/>
                </a:solidFill>
                <a:latin typeface="Calibri"/>
              </a:rPr>
              <a:t>Nevýhodou je velká nákladnost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9900"/>
                </a:solidFill>
                <a:latin typeface="Calibri"/>
              </a:rPr>
              <a:t>V řezu mají usně šedozelenou barvu</a:t>
            </a:r>
          </a:p>
        </p:txBody>
      </p:sp>
    </p:spTree>
    <p:extLst>
      <p:ext uri="{BB962C8B-B14F-4D97-AF65-F5344CB8AC3E}">
        <p14:creationId xmlns:p14="http://schemas.microsoft.com/office/powerpoint/2010/main" val="159671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91680" y="836712"/>
            <a:ext cx="5946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9900FF"/>
                </a:solidFill>
                <a:latin typeface="Calibri"/>
                <a:ea typeface="+mj-ea"/>
                <a:cs typeface="+mj-cs"/>
              </a:rPr>
              <a:t>JIRCHÁŘSTVÍ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936352" y="2348880"/>
            <a:ext cx="7524079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9900"/>
                </a:solidFill>
                <a:latin typeface="Calibri"/>
              </a:rPr>
              <a:t>Pracná technologie vyčiňování kožešin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800000"/>
                </a:solidFill>
                <a:latin typeface="Calibri"/>
              </a:rPr>
              <a:t>Činí se jen rubová strana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70C0"/>
                </a:solidFill>
                <a:latin typeface="Calibri"/>
              </a:rPr>
              <a:t>Používají se soli hliníku</a:t>
            </a:r>
          </a:p>
        </p:txBody>
      </p:sp>
    </p:spTree>
    <p:extLst>
      <p:ext uri="{BB962C8B-B14F-4D97-AF65-F5344CB8AC3E}">
        <p14:creationId xmlns:p14="http://schemas.microsoft.com/office/powerpoint/2010/main" val="392953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5" y="836712"/>
            <a:ext cx="75608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009900"/>
                </a:solidFill>
                <a:latin typeface="Calibri"/>
                <a:ea typeface="+mj-ea"/>
                <a:cs typeface="+mj-cs"/>
              </a:rPr>
              <a:t>ZÁMIŠNICTVÍ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503547" y="2204864"/>
            <a:ext cx="8064896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9900FF"/>
                </a:solidFill>
                <a:latin typeface="Calibri"/>
              </a:rPr>
              <a:t>Celá řada postupů pro výrobu rukavičkářských usní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Používá se chemicky upravený rybí tuk</a:t>
            </a:r>
          </a:p>
        </p:txBody>
      </p:sp>
    </p:spTree>
    <p:extLst>
      <p:ext uri="{BB962C8B-B14F-4D97-AF65-F5344CB8AC3E}">
        <p14:creationId xmlns:p14="http://schemas.microsoft.com/office/powerpoint/2010/main" val="1535298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51074" y="69269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FF66FF"/>
                </a:solidFill>
                <a:latin typeface="Calibri"/>
                <a:ea typeface="+mj-ea"/>
                <a:cs typeface="+mj-cs"/>
              </a:rPr>
              <a:t>KOMBINOVANÉ ČINĚNÍ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54175" y="1772816"/>
            <a:ext cx="6523682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9900"/>
                </a:solidFill>
                <a:latin typeface="Calibri"/>
              </a:rPr>
              <a:t>Využívá se dobrých vlastností jednotlivých způsobů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Nejrozšířenější je činění chrómu a </a:t>
            </a:r>
            <a:r>
              <a:rPr lang="cs-CZ" sz="3200" dirty="0" err="1">
                <a:solidFill>
                  <a:srgbClr val="C0504D">
                    <a:lumMod val="75000"/>
                  </a:srgbClr>
                </a:solidFill>
                <a:latin typeface="Calibri"/>
              </a:rPr>
              <a:t>třísločinění</a:t>
            </a:r>
            <a:r>
              <a:rPr lang="cs-CZ" sz="32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 (</a:t>
            </a:r>
            <a:r>
              <a:rPr lang="cs-CZ" sz="3200" dirty="0" err="1">
                <a:solidFill>
                  <a:srgbClr val="C0504D">
                    <a:lumMod val="75000"/>
                  </a:srgbClr>
                </a:solidFill>
                <a:latin typeface="Calibri"/>
              </a:rPr>
              <a:t>semichróm</a:t>
            </a:r>
            <a:r>
              <a:rPr lang="cs-CZ" sz="3200" dirty="0">
                <a:solidFill>
                  <a:srgbClr val="C0504D">
                    <a:lumMod val="75000"/>
                  </a:srgbClr>
                </a:solidFill>
                <a:latin typeface="Calibri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Usně se využívají na svršky, na spodkové usně a galanterní materiál</a:t>
            </a:r>
          </a:p>
        </p:txBody>
      </p:sp>
    </p:spTree>
    <p:extLst>
      <p:ext uri="{BB962C8B-B14F-4D97-AF65-F5344CB8AC3E}">
        <p14:creationId xmlns:p14="http://schemas.microsoft.com/office/powerpoint/2010/main" val="35728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718672"/>
            <a:ext cx="62468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ÚPRAVA USNĚ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37878" y="1700808"/>
            <a:ext cx="6578426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9900FF"/>
                </a:solidFill>
                <a:latin typeface="Calibri"/>
              </a:rPr>
              <a:t>Vyčiněná useň se dále upravuje – barví, apretuje, žehlí.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99FF"/>
                </a:solidFill>
                <a:latin typeface="Calibri"/>
              </a:rPr>
              <a:t>Může se obrušovat, kadeřit, dezénovat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FF9900"/>
                </a:solidFill>
                <a:latin typeface="Calibri"/>
              </a:rPr>
              <a:t>Pak je připravena k výrobě obuvnické, rukavičkářské, galanterní, brašnářské</a:t>
            </a:r>
          </a:p>
        </p:txBody>
      </p:sp>
    </p:spTree>
    <p:extLst>
      <p:ext uri="{BB962C8B-B14F-4D97-AF65-F5344CB8AC3E}">
        <p14:creationId xmlns:p14="http://schemas.microsoft.com/office/powerpoint/2010/main" val="95266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2204864"/>
            <a:ext cx="7704855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Jaké vady se mohou vyskytnou na kůži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Jakým způsobem se konzervuje kůže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Jakým způsobem se kůže vyčiňuje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cs-CZ" sz="3200" dirty="0">
                <a:solidFill>
                  <a:prstClr val="black"/>
                </a:solidFill>
                <a:latin typeface="Calibri"/>
              </a:rPr>
              <a:t>Jak se vyčiněná kůže upravuje.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43608" y="739984"/>
            <a:ext cx="7128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Otázky k opakování</a:t>
            </a:r>
          </a:p>
        </p:txBody>
      </p:sp>
    </p:spTree>
    <p:extLst>
      <p:ext uri="{BB962C8B-B14F-4D97-AF65-F5344CB8AC3E}">
        <p14:creationId xmlns:p14="http://schemas.microsoft.com/office/powerpoint/2010/main" val="90150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94246"/>
            <a:ext cx="8712968" cy="48320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cs-CZ" sz="4400" b="1" dirty="0" smtClean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cs-CZ" sz="44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cs-CZ" sz="44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VADY  </a:t>
            </a:r>
            <a:r>
              <a:rPr lang="cs-CZ" sz="44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KŮŽÍ  </a:t>
            </a:r>
            <a:br>
              <a:rPr lang="cs-CZ" sz="4400" b="1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</a:br>
            <a:r>
              <a:rPr lang="cs-CZ" sz="4400" b="1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ČINĚNÍ KŮŽÍ</a:t>
            </a:r>
          </a:p>
          <a:p>
            <a:pPr lvl="0" algn="ctr">
              <a:spcBef>
                <a:spcPct val="0"/>
              </a:spcBef>
            </a:pPr>
            <a:endParaRPr lang="cs-CZ" sz="44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cs-CZ" sz="44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cs-CZ" sz="4400" b="1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381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00038" y="514321"/>
            <a:ext cx="8320434" cy="76944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VADY KŮŽÍ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971599" y="1484784"/>
            <a:ext cx="6975995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C0504D">
                    <a:lumMod val="50000"/>
                  </a:srgbClr>
                </a:solidFill>
                <a:latin typeface="Calibri"/>
              </a:rPr>
              <a:t>Na kůži se objevují vady, které snižují kvalitu (užitnou hodnotu)</a:t>
            </a:r>
          </a:p>
          <a:p>
            <a:pPr lvl="0">
              <a:spcBef>
                <a:spcPct val="20000"/>
              </a:spcBef>
            </a:pPr>
            <a:r>
              <a:rPr lang="cs-CZ" sz="2800" dirty="0">
                <a:solidFill>
                  <a:srgbClr val="002060"/>
                </a:solidFill>
                <a:latin typeface="Calibri"/>
              </a:rPr>
              <a:t>Vady na kůži můžeme rozdělit na: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Vady vzniklé za života zvířete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zahnojení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poleptání močí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poškrábání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vady způsobené cizopasníky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následky nesprávného krmení</a:t>
            </a:r>
          </a:p>
        </p:txBody>
      </p:sp>
    </p:spTree>
    <p:extLst>
      <p:ext uri="{BB962C8B-B14F-4D97-AF65-F5344CB8AC3E}">
        <p14:creationId xmlns:p14="http://schemas.microsoft.com/office/powerpoint/2010/main" val="202195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-5692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cs-CZ" sz="3600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Vady </a:t>
            </a:r>
            <a:r>
              <a:rPr lang="cs-CZ" sz="3600" dirty="0">
                <a:solidFill>
                  <a:srgbClr val="FF0000"/>
                </a:solidFill>
              </a:rPr>
              <a:t>vzniklé při </a:t>
            </a:r>
            <a:r>
              <a:rPr lang="cs-CZ" sz="3600" dirty="0" smtClean="0">
                <a:solidFill>
                  <a:srgbClr val="FF0000"/>
                </a:solidFill>
                <a:latin typeface="Calibri"/>
              </a:rPr>
              <a:t>stahování </a:t>
            </a:r>
          </a:p>
          <a:p>
            <a:pPr>
              <a:spcBef>
                <a:spcPct val="20000"/>
              </a:spcBef>
            </a:pPr>
            <a:endParaRPr lang="cs-CZ" sz="3600" dirty="0">
              <a:solidFill>
                <a:srgbClr val="FF00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92D050"/>
                </a:solidFill>
                <a:latin typeface="Calibri"/>
              </a:rPr>
              <a:t>nevhodný tvar kůže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C00000"/>
                </a:solidFill>
                <a:latin typeface="Calibri"/>
              </a:rPr>
              <a:t>pořezání kůže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potrhání líce kůže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popaření (při paření vepřů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cs-CZ" sz="3200" dirty="0">
              <a:solidFill>
                <a:srgbClr val="7030A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cs-CZ" sz="3200" dirty="0" smtClean="0">
              <a:solidFill>
                <a:srgbClr val="7030A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cs-CZ" sz="3200" dirty="0">
              <a:solidFill>
                <a:srgbClr val="7030A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endParaRPr lang="cs-CZ" sz="3200" dirty="0" smtClean="0">
              <a:solidFill>
                <a:srgbClr val="7030A0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7030A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212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04664"/>
            <a:ext cx="8496944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FF"/>
                </a:solidFill>
                <a:latin typeface="Calibri"/>
              </a:rPr>
              <a:t> Vady </a:t>
            </a:r>
            <a:r>
              <a:rPr lang="cs-CZ" sz="3200" dirty="0">
                <a:solidFill>
                  <a:srgbClr val="FF00FF"/>
                </a:solidFill>
                <a:latin typeface="Calibri"/>
              </a:rPr>
              <a:t>vzniklé konzervováním, skladováním </a:t>
            </a:r>
            <a:r>
              <a:rPr lang="cs-CZ" sz="3200" dirty="0" smtClean="0">
                <a:solidFill>
                  <a:srgbClr val="FF00FF"/>
                </a:solidFill>
                <a:latin typeface="Calibri"/>
              </a:rPr>
              <a:t>a</a:t>
            </a:r>
          </a:p>
          <a:p>
            <a:pPr lvl="0">
              <a:spcBef>
                <a:spcPct val="20000"/>
              </a:spcBef>
            </a:pPr>
            <a:r>
              <a:rPr lang="cs-CZ" sz="3200" dirty="0" smtClean="0">
                <a:solidFill>
                  <a:srgbClr val="FF00FF"/>
                </a:solidFill>
                <a:latin typeface="Calibri"/>
              </a:rPr>
              <a:t>     dopravou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FF00FF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červenání kůží – způsobené bakteriemi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6600FF"/>
                </a:solidFill>
                <a:latin typeface="Calibri"/>
              </a:rPr>
              <a:t>solné skvrny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006600"/>
                </a:solidFill>
                <a:latin typeface="Calibri"/>
              </a:rPr>
              <a:t>zapaření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3200" dirty="0">
                <a:solidFill>
                  <a:srgbClr val="FF9933"/>
                </a:solidFill>
                <a:latin typeface="Calibri"/>
              </a:rPr>
              <a:t>u sušených kůží prožraná místa od kožojedů a molů</a:t>
            </a:r>
          </a:p>
        </p:txBody>
      </p:sp>
    </p:spTree>
    <p:extLst>
      <p:ext uri="{BB962C8B-B14F-4D97-AF65-F5344CB8AC3E}">
        <p14:creationId xmlns:p14="http://schemas.microsoft.com/office/powerpoint/2010/main" val="146183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7" y="548680"/>
            <a:ext cx="6399857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FFFF00"/>
                </a:solidFill>
                <a:latin typeface="Calibri"/>
                <a:ea typeface="+mj-ea"/>
                <a:cs typeface="+mj-cs"/>
              </a:rPr>
              <a:t>ČINĚNÍ KŮŽÍ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475660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FF0000"/>
                </a:solidFill>
                <a:latin typeface="Calibri"/>
              </a:rPr>
              <a:t>ČINĚNÍ</a:t>
            </a:r>
            <a:r>
              <a:rPr lang="cs-CZ" sz="3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3200" dirty="0">
                <a:solidFill>
                  <a:srgbClr val="993366"/>
                </a:solidFill>
                <a:latin typeface="Calibri"/>
              </a:rPr>
              <a:t>je chemicko-fyzikální proces, při němž se kůže přeměňuje na </a:t>
            </a:r>
            <a:r>
              <a:rPr lang="cs-CZ" sz="3200" dirty="0" smtClean="0">
                <a:solidFill>
                  <a:srgbClr val="993366"/>
                </a:solidFill>
                <a:latin typeface="Calibri"/>
              </a:rPr>
              <a:t>useň.</a:t>
            </a:r>
          </a:p>
          <a:p>
            <a:pPr lvl="0">
              <a:spcBef>
                <a:spcPct val="20000"/>
              </a:spcBef>
            </a:pPr>
            <a:endParaRPr lang="cs-CZ" sz="3200" dirty="0">
              <a:solidFill>
                <a:srgbClr val="993366"/>
              </a:solidFill>
              <a:latin typeface="Calibri"/>
            </a:endParaRPr>
          </a:p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B0F0"/>
                </a:solidFill>
                <a:latin typeface="Calibri"/>
              </a:rPr>
              <a:t>Celý proces se dělí do tří skupinových operací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3200" dirty="0">
                <a:solidFill>
                  <a:srgbClr val="FFC000"/>
                </a:solidFill>
                <a:latin typeface="Calibri"/>
              </a:rPr>
              <a:t> výroba holiny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3200" dirty="0">
                <a:solidFill>
                  <a:srgbClr val="FF66FF"/>
                </a:solidFill>
                <a:latin typeface="Calibri"/>
              </a:rPr>
              <a:t> vlastní vyčiňování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cs-CZ" sz="3200" dirty="0">
                <a:solidFill>
                  <a:srgbClr val="009900"/>
                </a:solidFill>
                <a:latin typeface="Calibri"/>
              </a:rPr>
              <a:t> úprava usně</a:t>
            </a:r>
          </a:p>
        </p:txBody>
      </p:sp>
    </p:spTree>
    <p:extLst>
      <p:ext uri="{BB962C8B-B14F-4D97-AF65-F5344CB8AC3E}">
        <p14:creationId xmlns:p14="http://schemas.microsoft.com/office/powerpoint/2010/main" val="177627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63661" y="260648"/>
            <a:ext cx="68087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FFC000"/>
                </a:solidFill>
                <a:latin typeface="Calibri"/>
                <a:ea typeface="+mj-ea"/>
                <a:cs typeface="+mj-cs"/>
              </a:rPr>
              <a:t>Výroba holiny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89643" y="1030089"/>
            <a:ext cx="72827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3300"/>
                </a:solidFill>
                <a:latin typeface="Calibri"/>
              </a:rPr>
              <a:t>Kůže se musí přivést do takového stavu, v  jakém byla před konzervováním – namáčí se do vody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70C0"/>
                </a:solidFill>
                <a:latin typeface="Calibri"/>
              </a:rPr>
              <a:t>Pomocí  vápna a sirníku sodného se uvolňují chlupy a pokožka – tzv. loužení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FF00FF"/>
                </a:solidFill>
                <a:latin typeface="Calibri"/>
              </a:rPr>
              <a:t>Mechanicky se odstraní chlupy a pokožka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  <a:latin typeface="Calibri"/>
              </a:rPr>
              <a:t>Mízdření - odstraní se podkožní vazivo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993366"/>
                </a:solidFill>
                <a:latin typeface="Calibri"/>
              </a:rPr>
              <a:t>Zbavuje se louhů a vzniká </a:t>
            </a:r>
            <a:r>
              <a:rPr lang="cs-CZ" sz="2800" i="1" dirty="0">
                <a:solidFill>
                  <a:srgbClr val="0000FF"/>
                </a:solidFill>
                <a:latin typeface="Calibri"/>
              </a:rPr>
              <a:t>HOLINA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800" dirty="0">
                <a:solidFill>
                  <a:srgbClr val="996600"/>
                </a:solidFill>
                <a:latin typeface="Calibri"/>
              </a:rPr>
              <a:t>Je to čistá</a:t>
            </a:r>
            <a:r>
              <a:rPr lang="cs-CZ" sz="2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cs-CZ" sz="2800" i="1" dirty="0">
                <a:solidFill>
                  <a:srgbClr val="FF0000"/>
                </a:solidFill>
                <a:latin typeface="Calibri"/>
              </a:rPr>
              <a:t>škára </a:t>
            </a:r>
            <a:r>
              <a:rPr lang="cs-CZ" sz="2800" dirty="0">
                <a:solidFill>
                  <a:srgbClr val="996600"/>
                </a:solidFill>
                <a:latin typeface="Calibri"/>
              </a:rPr>
              <a:t>– základní koželužský polotovar</a:t>
            </a:r>
            <a:endParaRPr lang="cs-CZ" sz="2800" i="1" dirty="0">
              <a:solidFill>
                <a:srgbClr val="9966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002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31640" y="260648"/>
            <a:ext cx="64141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>
                <a:solidFill>
                  <a:srgbClr val="FF00FF"/>
                </a:solidFill>
                <a:latin typeface="Calibri"/>
                <a:ea typeface="+mj-ea"/>
                <a:cs typeface="+mj-cs"/>
              </a:rPr>
              <a:t>Vlastní vyčiňování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805830" y="1700808"/>
            <a:ext cx="7465764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cs-CZ" sz="3200" dirty="0">
                <a:solidFill>
                  <a:srgbClr val="0070C0"/>
                </a:solidFill>
                <a:latin typeface="Calibri"/>
              </a:rPr>
              <a:t>Rozeznáváme tyto základní druhy činění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200" dirty="0">
                <a:solidFill>
                  <a:srgbClr val="FF330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FF3300"/>
                </a:solidFill>
                <a:latin typeface="Calibri"/>
              </a:rPr>
              <a:t>třísločinění</a:t>
            </a:r>
            <a:endParaRPr lang="cs-CZ" sz="3200" dirty="0">
              <a:solidFill>
                <a:srgbClr val="FF33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2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7030A0"/>
                </a:solidFill>
                <a:latin typeface="Calibri"/>
              </a:rPr>
              <a:t>chromočinění</a:t>
            </a:r>
            <a:endParaRPr lang="cs-CZ" sz="3200" dirty="0">
              <a:solidFill>
                <a:srgbClr val="7030A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2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cs-CZ" sz="3200" dirty="0" err="1">
                <a:solidFill>
                  <a:srgbClr val="996600"/>
                </a:solidFill>
                <a:latin typeface="Calibri"/>
              </a:rPr>
              <a:t>jirchařství</a:t>
            </a:r>
            <a:endParaRPr lang="cs-CZ" sz="3200" dirty="0">
              <a:solidFill>
                <a:srgbClr val="996600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3200" dirty="0">
                <a:solidFill>
                  <a:srgbClr val="00B050"/>
                </a:solidFill>
                <a:latin typeface="Calibri"/>
              </a:rPr>
              <a:t> zámišnictví </a:t>
            </a:r>
          </a:p>
        </p:txBody>
      </p:sp>
    </p:spTree>
    <p:extLst>
      <p:ext uri="{BB962C8B-B14F-4D97-AF65-F5344CB8AC3E}">
        <p14:creationId xmlns:p14="http://schemas.microsoft.com/office/powerpoint/2010/main" val="73901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63688" y="548680"/>
            <a:ext cx="54967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sz="4400" b="1" dirty="0" err="1">
                <a:solidFill>
                  <a:srgbClr val="FF3300"/>
                </a:solidFill>
                <a:latin typeface="Calibri"/>
                <a:ea typeface="+mj-ea"/>
                <a:cs typeface="+mj-cs"/>
              </a:rPr>
              <a:t>Třísločinění</a:t>
            </a:r>
            <a:r>
              <a:rPr lang="cs-CZ" sz="4400" b="1" dirty="0">
                <a:solidFill>
                  <a:srgbClr val="FF3300"/>
                </a:solidFill>
                <a:latin typeface="Calibri"/>
                <a:ea typeface="+mj-ea"/>
                <a:cs typeface="+mj-cs"/>
              </a:rPr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412776"/>
            <a:ext cx="8064896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FF66FF"/>
                </a:solidFill>
                <a:latin typeface="Calibri"/>
              </a:rPr>
              <a:t>Používá se výhradně pro činění spodkových usní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996633"/>
                </a:solidFill>
                <a:latin typeface="Calibri"/>
              </a:rPr>
              <a:t>V řezu mají světle hnědou barvu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9900"/>
                </a:solidFill>
                <a:latin typeface="Calibri"/>
              </a:rPr>
              <a:t>Zabarvení vzniká roztokem třísliv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0000FF"/>
                </a:solidFill>
                <a:latin typeface="Calibri"/>
              </a:rPr>
              <a:t>Třísliva jsou přírodní – výtažky z kůry, dřeva, listů i některých plodů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3200" dirty="0">
                <a:solidFill>
                  <a:srgbClr val="800000"/>
                </a:solidFill>
                <a:latin typeface="Calibri"/>
              </a:rPr>
              <a:t>Třísliva syntetická – jsou vícemocné fenoly</a:t>
            </a:r>
          </a:p>
        </p:txBody>
      </p:sp>
    </p:spTree>
    <p:extLst>
      <p:ext uri="{BB962C8B-B14F-4D97-AF65-F5344CB8AC3E}">
        <p14:creationId xmlns:p14="http://schemas.microsoft.com/office/powerpoint/2010/main" val="7775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381</Words>
  <Application>Microsoft Office PowerPoint</Application>
  <PresentationFormat>Předvádění na obrazovce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10</cp:revision>
  <cp:lastPrinted>2012-08-29T09:06:59Z</cp:lastPrinted>
  <dcterms:created xsi:type="dcterms:W3CDTF">2012-08-27T10:19:28Z</dcterms:created>
  <dcterms:modified xsi:type="dcterms:W3CDTF">2013-01-21T07:13:24Z</dcterms:modified>
</cp:coreProperties>
</file>