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354F-AA0C-44F6-ABDE-E29769983346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A3803-DBA0-4BA7-80AC-C4924CA70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33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A3803-DBA0-4BA7-80AC-C4924CA70A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8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52_INOVACE_ZBO2_0664HO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23.11. 2012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Rozdělení usní podle použitého materiálu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shrnutí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01291" y="1844824"/>
            <a:ext cx="7138044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POLYVINYLCHLORID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Měkčené PVC – peněženky, pouzdra, etue, sáčky na cvičky, brašnářské výrobky, obuv („gumáky“)</a:t>
            </a: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POLYETYLÉN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B050"/>
                </a:solidFill>
                <a:latin typeface="Calibri"/>
              </a:rPr>
              <a:t>Používá se na kabelky, kabely, držadla ke kufrům atd.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43608" y="692696"/>
            <a:ext cx="66534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srgbClr val="EB641B">
                    <a:lumMod val="75000"/>
                  </a:srgbClr>
                </a:solidFill>
                <a:latin typeface="Calibri"/>
              </a:rPr>
              <a:t>Použití jednotlivých plastů</a:t>
            </a:r>
          </a:p>
        </p:txBody>
      </p:sp>
    </p:spTree>
    <p:extLst>
      <p:ext uri="{BB962C8B-B14F-4D97-AF65-F5344CB8AC3E}">
        <p14:creationId xmlns:p14="http://schemas.microsoft.com/office/powerpoint/2010/main" val="156755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26064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POLYAMID</a:t>
            </a:r>
            <a:endParaRPr lang="cs-CZ" sz="3200" dirty="0">
              <a:solidFill>
                <a:srgbClr val="FF0000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Je velmi tvrdý, odolává vysokým i nízkým </a:t>
            </a:r>
          </a:p>
          <a:p>
            <a:pPr lvl="0"/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teplotám, používá se na podpatky 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k dámským </a:t>
            </a:r>
            <a:endParaRPr lang="cs-CZ" sz="32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lodičkám, na vyměnitelné patníky</a:t>
            </a:r>
          </a:p>
          <a:p>
            <a:pPr lvl="0"/>
            <a:endParaRPr lang="cs-CZ" sz="32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3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POLYURETAN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200" dirty="0">
                <a:solidFill>
                  <a:srgbClr val="EB641B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Tvrzený se používá na monolitní podešve, </a:t>
            </a:r>
          </a:p>
          <a:p>
            <a:pPr lvl="0"/>
            <a:r>
              <a:rPr lang="cs-CZ" sz="3200" dirty="0">
                <a:solidFill>
                  <a:srgbClr val="EB641B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     lyžařskou obuv.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200" dirty="0">
                <a:solidFill>
                  <a:srgbClr val="EB641B"/>
                </a:solidFill>
                <a:latin typeface="Calibri" pitchFamily="34" charset="0"/>
                <a:cs typeface="Calibri" pitchFamily="34" charset="0"/>
              </a:rPr>
              <a:t>Měkčený  - pěnový (molitan) se používá </a:t>
            </a:r>
          </a:p>
          <a:p>
            <a:pPr lvl="0"/>
            <a:r>
              <a:rPr lang="cs-CZ" sz="3200" dirty="0">
                <a:solidFill>
                  <a:srgbClr val="EB641B"/>
                </a:solidFill>
                <a:latin typeface="Calibri" pitchFamily="34" charset="0"/>
                <a:cs typeface="Calibri" pitchFamily="34" charset="0"/>
              </a:rPr>
              <a:t>     k bandážování lyžařské obuvi a k </a:t>
            </a:r>
            <a:r>
              <a:rPr lang="cs-CZ" sz="3200" dirty="0" err="1">
                <a:solidFill>
                  <a:srgbClr val="EB641B"/>
                </a:solidFill>
                <a:latin typeface="Calibri" pitchFamily="34" charset="0"/>
                <a:cs typeface="Calibri" pitchFamily="34" charset="0"/>
              </a:rPr>
              <a:t>vložkování</a:t>
            </a:r>
            <a:endParaRPr lang="cs-CZ" sz="3200" dirty="0">
              <a:solidFill>
                <a:srgbClr val="EB641B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3200" dirty="0">
                <a:solidFill>
                  <a:srgbClr val="EB641B"/>
                </a:solidFill>
                <a:latin typeface="Calibri" pitchFamily="34" charset="0"/>
                <a:cs typeface="Calibri" pitchFamily="34" charset="0"/>
              </a:rPr>
              <a:t>     patní části obuvi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51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9269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POLYSTYREN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200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Používá se jako přísada do gumárenských </a:t>
            </a:r>
          </a:p>
          <a:p>
            <a:pPr lvl="0"/>
            <a:r>
              <a:rPr lang="cs-CZ" sz="3200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     směsí, k výrobě podpatků a klenků</a:t>
            </a:r>
          </a:p>
          <a:p>
            <a:pPr lvl="0"/>
            <a:endParaRPr lang="cs-CZ" sz="3200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cs-CZ" sz="3200" dirty="0">
              <a:solidFill>
                <a:srgbClr val="00800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3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POROMERY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materiál podobný usním, je prodyšný, </a:t>
            </a:r>
          </a:p>
          <a:p>
            <a:pPr lvl="0"/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nepoddává se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Používají se na obuv, kabelky, kufry, kabely, </a:t>
            </a:r>
          </a:p>
          <a:p>
            <a:pPr lvl="0"/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aktovky </a:t>
            </a:r>
            <a:r>
              <a:rPr lang="cs-CZ" sz="3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042045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548680"/>
            <a:ext cx="68762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solidFill>
                  <a:srgbClr val="FF0000"/>
                </a:solidFill>
              </a:rPr>
              <a:t>KOŽENKA</a:t>
            </a:r>
          </a:p>
          <a:p>
            <a:pPr lvl="0"/>
            <a:endParaRPr lang="cs-CZ" sz="2800" dirty="0">
              <a:solidFill>
                <a:srgbClr val="FF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800" dirty="0">
                <a:solidFill>
                  <a:srgbClr val="7D3C4A">
                    <a:lumMod val="75000"/>
                  </a:srgbClr>
                </a:solidFill>
              </a:rPr>
              <a:t>Lehčená plastická kůže – podobá se usni </a:t>
            </a:r>
          </a:p>
          <a:p>
            <a:pPr lvl="0"/>
            <a:r>
              <a:rPr lang="cs-CZ" sz="2800" dirty="0">
                <a:solidFill>
                  <a:srgbClr val="7D3C4A">
                    <a:lumMod val="75000"/>
                  </a:srgbClr>
                </a:solidFill>
              </a:rPr>
              <a:t>   a používá se na brašnářské zboží </a:t>
            </a:r>
            <a:r>
              <a:rPr lang="cs-CZ" sz="2800" dirty="0" smtClean="0">
                <a:solidFill>
                  <a:srgbClr val="7D3C4A">
                    <a:lumMod val="75000"/>
                  </a:srgbClr>
                </a:solidFill>
              </a:rPr>
              <a:t>a</a:t>
            </a:r>
          </a:p>
          <a:p>
            <a:pPr lvl="0"/>
            <a:r>
              <a:rPr lang="cs-CZ" sz="2800" dirty="0" smtClean="0">
                <a:solidFill>
                  <a:srgbClr val="7D3C4A">
                    <a:lumMod val="75000"/>
                  </a:srgbClr>
                </a:solidFill>
              </a:rPr>
              <a:t>   kufry</a:t>
            </a:r>
            <a:r>
              <a:rPr lang="cs-CZ" sz="2800" dirty="0">
                <a:solidFill>
                  <a:srgbClr val="7D3C4A">
                    <a:lumMod val="75000"/>
                  </a:srgbClr>
                </a:solidFill>
              </a:rPr>
              <a:t>, </a:t>
            </a:r>
            <a:r>
              <a:rPr lang="cs-CZ" sz="2800" dirty="0" smtClean="0">
                <a:solidFill>
                  <a:srgbClr val="7D3C4A">
                    <a:lumMod val="75000"/>
                  </a:srgbClr>
                </a:solidFill>
              </a:rPr>
              <a:t>letní </a:t>
            </a:r>
            <a:r>
              <a:rPr lang="cs-CZ" sz="2800" dirty="0">
                <a:solidFill>
                  <a:srgbClr val="7D3C4A">
                    <a:lumMod val="75000"/>
                  </a:srgbClr>
                </a:solidFill>
              </a:rPr>
              <a:t>lepenou obuv</a:t>
            </a:r>
          </a:p>
          <a:p>
            <a:pPr lvl="0"/>
            <a:endParaRPr lang="cs-CZ" sz="2800" dirty="0">
              <a:solidFill>
                <a:srgbClr val="7D3C4A">
                  <a:lumMod val="75000"/>
                </a:srgbClr>
              </a:solidFill>
            </a:endParaRPr>
          </a:p>
          <a:p>
            <a:pPr lvl="0"/>
            <a:endParaRPr lang="cs-CZ" sz="2800" dirty="0">
              <a:solidFill>
                <a:srgbClr val="7D3C4A">
                  <a:lumMod val="75000"/>
                </a:srgb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Oboustranná koženka – používá se na kabely </a:t>
            </a:r>
            <a:r>
              <a:rPr lang="cs-CZ" sz="2800" dirty="0" smtClean="0">
                <a:solidFill>
                  <a:srgbClr val="0000FF"/>
                </a:solidFill>
              </a:rPr>
              <a:t>a </a:t>
            </a:r>
            <a:r>
              <a:rPr lang="cs-CZ" sz="2800" dirty="0">
                <a:solidFill>
                  <a:srgbClr val="0000FF"/>
                </a:solidFill>
              </a:rPr>
              <a:t>letní lepenou obuv</a:t>
            </a:r>
          </a:p>
        </p:txBody>
      </p:sp>
    </p:spTree>
    <p:extLst>
      <p:ext uri="{BB962C8B-B14F-4D97-AF65-F5344CB8AC3E}">
        <p14:creationId xmlns:p14="http://schemas.microsoft.com/office/powerpoint/2010/main" val="383656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8409674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 smtClean="0"/>
              <a:t>Otázky k opakování</a:t>
            </a:r>
          </a:p>
          <a:p>
            <a:endParaRPr lang="cs-CZ" sz="2400" dirty="0"/>
          </a:p>
          <a:p>
            <a:pPr marL="342900" indent="-342900">
              <a:buAutoNum type="arabicPeriod"/>
            </a:pPr>
            <a:r>
              <a:rPr lang="cs-CZ" sz="2400" dirty="0" smtClean="0"/>
              <a:t>Vyjmenujte vlastnosti spodkových usní.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Jaké nevýhody mají spodkové usně.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Jaké máme požadavky na vrchové usně.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K čemu slouží podšívkové usně?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Proč se na brašnářských usní provádí povrchové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úpravy?</a:t>
            </a:r>
          </a:p>
          <a:p>
            <a:r>
              <a:rPr lang="cs-CZ" sz="2400" dirty="0" smtClean="0"/>
              <a:t>6. Jaké požadujeme vlastnosti od rukavičkářských usní.</a:t>
            </a:r>
          </a:p>
          <a:p>
            <a:r>
              <a:rPr lang="cs-CZ" sz="2400" dirty="0" smtClean="0"/>
              <a:t>7. Které textilní materiály se používají k výrobě obuvi?</a:t>
            </a:r>
          </a:p>
          <a:p>
            <a:r>
              <a:rPr lang="cs-CZ" sz="2400" dirty="0" smtClean="0"/>
              <a:t>8. Které plasty a na jaké části využíváme v obuvi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a kožené galanterii.</a:t>
            </a:r>
          </a:p>
          <a:p>
            <a:r>
              <a:rPr lang="cs-CZ" sz="2400" dirty="0" smtClean="0"/>
              <a:t>9. Na jaké výrobky se využívá LPK a oboustranná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koženka?</a:t>
            </a:r>
          </a:p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endParaRPr lang="cs-CZ" sz="2400" dirty="0" smtClean="0"/>
          </a:p>
          <a:p>
            <a:pPr marL="342900" indent="-342900"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98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332656"/>
            <a:ext cx="7488832" cy="470898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cs-CZ" sz="6000" dirty="0" smtClean="0"/>
          </a:p>
          <a:p>
            <a:pPr algn="ctr"/>
            <a:r>
              <a:rPr lang="cs-CZ" sz="6000" dirty="0" smtClean="0"/>
              <a:t>ROZDĚLENÍ </a:t>
            </a:r>
            <a:r>
              <a:rPr lang="cs-CZ" sz="6000" dirty="0"/>
              <a:t>USNÍ </a:t>
            </a:r>
            <a:endParaRPr lang="cs-CZ" sz="6000" dirty="0" smtClean="0"/>
          </a:p>
          <a:p>
            <a:pPr algn="ctr"/>
            <a:r>
              <a:rPr lang="cs-CZ" sz="6000" dirty="0" smtClean="0"/>
              <a:t>PODLE POUŽITÉHO</a:t>
            </a:r>
          </a:p>
          <a:p>
            <a:pPr algn="ctr"/>
            <a:r>
              <a:rPr lang="cs-CZ" sz="6000" dirty="0" smtClean="0"/>
              <a:t>MATERIÁLU</a:t>
            </a:r>
          </a:p>
          <a:p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1317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81" y="296505"/>
            <a:ext cx="82296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39552" y="1772816"/>
            <a:ext cx="842891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Musí být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rgbClr val="7030A0"/>
                </a:solidFill>
              </a:rPr>
              <a:t>odolné proti odírání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rgbClr val="00B050"/>
                </a:solidFill>
              </a:rPr>
              <a:t>poměrně ohebné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rgbClr val="C00000"/>
                </a:solidFill>
              </a:rPr>
              <a:t>vhodné pro obuvnické zpracování (vsakování lepidel, prošívání, </a:t>
            </a:r>
            <a:endParaRPr lang="cs-CZ" sz="2000" dirty="0" smtClean="0">
              <a:solidFill>
                <a:srgbClr val="C00000"/>
              </a:solidFill>
            </a:endParaRPr>
          </a:p>
          <a:p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 smtClean="0">
                <a:solidFill>
                  <a:srgbClr val="C00000"/>
                </a:solidFill>
              </a:rPr>
              <a:t>   zdrsnění </a:t>
            </a:r>
            <a:r>
              <a:rPr lang="cs-CZ" sz="2000" dirty="0">
                <a:solidFill>
                  <a:srgbClr val="C00000"/>
                </a:solidFill>
              </a:rPr>
              <a:t>apod.)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bg2">
                    <a:lumMod val="25000"/>
                  </a:schemeClr>
                </a:solidFill>
              </a:rPr>
              <a:t>pokud možno nenasáklivé, stélka naopak hodně </a:t>
            </a:r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</a:rPr>
              <a:t>nasáklivá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000" dirty="0">
                <a:solidFill>
                  <a:srgbClr val="C00000"/>
                </a:solidFill>
              </a:rPr>
              <a:t>Nevýhoda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rgbClr val="3399FF"/>
                </a:solidFill>
              </a:rPr>
              <a:t>nedostatečná flexibilita (ohebnost)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rgbClr val="CC00FF"/>
                </a:solidFill>
              </a:rPr>
              <a:t>podešve se rychleji odírají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stélka vlivem silného pocení se kroutí a sráží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371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95536" y="226095"/>
            <a:ext cx="828092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VRCHOVÉ  USNĚ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1304" y="1628800"/>
            <a:ext cx="7624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Mají být</a:t>
            </a:r>
            <a:r>
              <a:rPr lang="cs-CZ" sz="2800" dirty="0" smtClean="0">
                <a:solidFill>
                  <a:srgbClr val="FF0000"/>
                </a:solidFill>
              </a:rPr>
              <a:t>: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>
                <a:solidFill>
                  <a:srgbClr val="CC00FF"/>
                </a:solidFill>
              </a:rPr>
              <a:t>vyrábějí se převážně </a:t>
            </a:r>
            <a:r>
              <a:rPr lang="cs-CZ" sz="2800" dirty="0" err="1">
                <a:solidFill>
                  <a:srgbClr val="CC00FF"/>
                </a:solidFill>
              </a:rPr>
              <a:t>chromočiněním</a:t>
            </a:r>
            <a:endParaRPr lang="cs-CZ" sz="2800" dirty="0">
              <a:solidFill>
                <a:srgbClr val="CC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mají být vysoce ohebné a tažné, rovnoměrně odsávat pot a odpařovat pot z vnitřku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vlastnosti usně lze ovlivnit povrchovou úpravou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povrchová úprava se mění podle požadavku módních tvůrců</a:t>
            </a:r>
          </a:p>
        </p:txBody>
      </p:sp>
    </p:spTree>
    <p:extLst>
      <p:ext uri="{BB962C8B-B14F-4D97-AF65-F5344CB8AC3E}">
        <p14:creationId xmlns:p14="http://schemas.microsoft.com/office/powerpoint/2010/main" val="321875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09256" y="1412776"/>
            <a:ext cx="69332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Vyrábí se </a:t>
            </a:r>
            <a:r>
              <a:rPr lang="cs-CZ" sz="2800" dirty="0" err="1">
                <a:solidFill>
                  <a:srgbClr val="C0504D">
                    <a:lumMod val="75000"/>
                  </a:srgbClr>
                </a:solidFill>
                <a:latin typeface="Calibri"/>
              </a:rPr>
              <a:t>třísločiněním</a:t>
            </a:r>
            <a:r>
              <a:rPr lang="cs-CZ" sz="28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 a </a:t>
            </a:r>
            <a:r>
              <a:rPr lang="cs-CZ" sz="2800" dirty="0" err="1">
                <a:solidFill>
                  <a:srgbClr val="C0504D">
                    <a:lumMod val="75000"/>
                  </a:srgbClr>
                </a:solidFill>
                <a:latin typeface="Calibri"/>
              </a:rPr>
              <a:t>chromočiněním</a:t>
            </a:r>
            <a:endParaRPr lang="cs-CZ" sz="2800" dirty="0">
              <a:solidFill>
                <a:srgbClr val="C0504D">
                  <a:lumMod val="75000"/>
                </a:srgbClr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  <a:latin typeface="Calibri"/>
              </a:rPr>
              <a:t>Používají se ke zlepšení tepelných vlastností a k zakrývání svršků, které by mohly způsobit otlaky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Povrchová úprava musí být dokonale odolná proti oděru a stírání barev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Podšívka nesmí být lepkavá, nesmí zachytávat nečistoty, patní část je protiskluzová (</a:t>
            </a:r>
            <a:r>
              <a:rPr lang="cs-CZ" sz="2800" dirty="0" err="1">
                <a:solidFill>
                  <a:srgbClr val="9BBB59">
                    <a:lumMod val="50000"/>
                  </a:srgbClr>
                </a:solidFill>
                <a:latin typeface="Calibri"/>
              </a:rPr>
              <a:t>antislip</a:t>
            </a:r>
            <a:r>
              <a:rPr lang="cs-CZ" sz="28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800" dirty="0">
              <a:solidFill>
                <a:srgbClr val="9BBB59">
                  <a:lumMod val="50000"/>
                </a:srgbClr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800" dirty="0">
              <a:solidFill>
                <a:srgbClr val="FFC000"/>
              </a:solidFill>
              <a:latin typeface="Calibri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21662" y="404664"/>
            <a:ext cx="7507160" cy="8617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cs-CZ" dirty="0" smtClean="0"/>
          </a:p>
          <a:p>
            <a:pPr algn="ctr"/>
            <a:r>
              <a:rPr lang="cs-CZ" sz="3200" dirty="0" smtClean="0"/>
              <a:t>PODŠÍVKOVÉ USNĚ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7127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2276872"/>
            <a:ext cx="7294760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Mohou být vyráběné i z méně kvalitní usně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Vyrábějí se převážně </a:t>
            </a:r>
            <a:r>
              <a:rPr lang="cs-CZ" sz="2800" dirty="0" err="1">
                <a:solidFill>
                  <a:srgbClr val="00B050"/>
                </a:solidFill>
                <a:latin typeface="Calibri"/>
              </a:rPr>
              <a:t>chromočiněním</a:t>
            </a:r>
            <a:endParaRPr lang="cs-CZ" sz="2800" dirty="0">
              <a:solidFill>
                <a:srgbClr val="00B05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FF0000"/>
                </a:solidFill>
                <a:latin typeface="Calibri"/>
              </a:rPr>
              <a:t>Část nerovnosti povrchu může být zakryta silnější vrstvou povrchové úpravy, ta někdy zabraňuje prodyšnosti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7030A0"/>
                </a:solidFill>
                <a:latin typeface="Calibri"/>
              </a:rPr>
              <a:t>Výrobci požadují patřičnou tuhost, která pomáhá udržovat tvar výrobku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46" y="327863"/>
            <a:ext cx="82296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76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99368" y="1700808"/>
            <a:ext cx="7185223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800" dirty="0">
                <a:solidFill>
                  <a:srgbClr val="7030A0"/>
                </a:solidFill>
                <a:latin typeface="Calibri"/>
              </a:rPr>
              <a:t>Vyrábějí se </a:t>
            </a:r>
            <a:r>
              <a:rPr lang="cs-CZ" sz="2800" dirty="0" err="1">
                <a:solidFill>
                  <a:srgbClr val="7030A0"/>
                </a:solidFill>
                <a:latin typeface="Calibri"/>
              </a:rPr>
              <a:t>chromočiněním</a:t>
            </a:r>
            <a:r>
              <a:rPr lang="cs-CZ" sz="2800" dirty="0">
                <a:solidFill>
                  <a:srgbClr val="7030A0"/>
                </a:solidFill>
                <a:latin typeface="Calibri"/>
              </a:rPr>
              <a:t>, zámišnictvím a jirchářstvím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800" dirty="0">
                <a:solidFill>
                  <a:srgbClr val="008000"/>
                </a:solidFill>
                <a:latin typeface="Calibri"/>
              </a:rPr>
              <a:t>Musí být jemné, tažné, pevné, vláčné, příjemné ve styku s rukou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800" dirty="0">
                <a:solidFill>
                  <a:srgbClr val="CC3399"/>
                </a:solidFill>
                <a:latin typeface="Calibri"/>
              </a:rPr>
              <a:t>Povrchová úprava je minimální, aby nedošlo ke ztrátě prodyšnosti a ohebnosti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cs-CZ" sz="2800" dirty="0">
                <a:solidFill>
                  <a:srgbClr val="0000FF"/>
                </a:solidFill>
                <a:latin typeface="Calibri"/>
              </a:rPr>
              <a:t>Usně </a:t>
            </a:r>
            <a:r>
              <a:rPr lang="cs-CZ" sz="2800" dirty="0" err="1">
                <a:solidFill>
                  <a:srgbClr val="0000FF"/>
                </a:solidFill>
                <a:latin typeface="Calibri"/>
              </a:rPr>
              <a:t>zámišnické</a:t>
            </a:r>
            <a:r>
              <a:rPr lang="cs-CZ" sz="2800" dirty="0">
                <a:solidFill>
                  <a:srgbClr val="0000FF"/>
                </a:solidFill>
                <a:latin typeface="Calibri"/>
              </a:rPr>
              <a:t> (jelenice) a </a:t>
            </a:r>
            <a:r>
              <a:rPr lang="cs-CZ" sz="2800" dirty="0" err="1">
                <a:solidFill>
                  <a:srgbClr val="0000FF"/>
                </a:solidFill>
                <a:latin typeface="Calibri"/>
              </a:rPr>
              <a:t>sulfochloridové</a:t>
            </a:r>
            <a:r>
              <a:rPr lang="cs-CZ" sz="2800" dirty="0">
                <a:solidFill>
                  <a:srgbClr val="0000FF"/>
                </a:solidFill>
                <a:latin typeface="Calibri"/>
              </a:rPr>
              <a:t> se dají prát mýdlem ve vlažné vodě.</a:t>
            </a:r>
          </a:p>
          <a:p>
            <a:pPr marL="342900" lvl="0" indent="-342900">
              <a:spcBef>
                <a:spcPct val="20000"/>
              </a:spcBef>
              <a:buFont typeface="Courier New" pitchFamily="49" charset="0"/>
              <a:buChar char="o"/>
            </a:pPr>
            <a:endParaRPr lang="cs-CZ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358984"/>
            <a:ext cx="7848872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RUKAVIČKÁŘSKÉ  </a:t>
            </a:r>
            <a:r>
              <a:rPr lang="cs-CZ" sz="4400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USNĚ</a:t>
            </a:r>
          </a:p>
        </p:txBody>
      </p:sp>
    </p:spTree>
    <p:extLst>
      <p:ext uri="{BB962C8B-B14F-4D97-AF65-F5344CB8AC3E}">
        <p14:creationId xmlns:p14="http://schemas.microsoft.com/office/powerpoint/2010/main" val="151726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196752"/>
            <a:ext cx="87849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Tkaniny pro obuv pro volný čas – 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tkaniny jsou určeny pro svršky – tenisky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7030A0"/>
                </a:solidFill>
                <a:latin typeface="Calibri"/>
              </a:rPr>
              <a:t>Vlasové tkaniny </a:t>
            </a:r>
            <a:r>
              <a:rPr lang="cs-CZ" sz="2800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– samety, plyše a imitace kožešin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66"/>
                </a:solidFill>
                <a:latin typeface="Calibri"/>
              </a:rPr>
              <a:t>Pleteniny – </a:t>
            </a:r>
            <a:r>
              <a:rPr lang="cs-CZ" sz="2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jsou nejvíce v obuvnickém průmyslu používané, a to podšívky a svršky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  <a:latin typeface="Calibri"/>
              </a:rPr>
              <a:t>Netkané textilie – </a:t>
            </a:r>
            <a:r>
              <a:rPr lang="cs-CZ" sz="2800" dirty="0">
                <a:solidFill>
                  <a:srgbClr val="F79646">
                    <a:lumMod val="50000"/>
                  </a:srgbClr>
                </a:solidFill>
                <a:latin typeface="Calibri"/>
              </a:rPr>
              <a:t>používají se jako vložky a podšívky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660066"/>
                </a:solidFill>
                <a:latin typeface="Calibri"/>
              </a:rPr>
              <a:t>Laminované textilie </a:t>
            </a:r>
            <a:r>
              <a:rPr lang="cs-CZ" sz="2800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– materiál textilní, opatřený tenkou vrstvou polyuretanu, používají se jako podšívky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4F81BD">
                    <a:lumMod val="50000"/>
                  </a:srgbClr>
                </a:solidFill>
                <a:latin typeface="Calibri"/>
              </a:rPr>
              <a:t>Plsti – používají se na svršky domácí obuvi a na zimní obuv (válenky)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35397" y="369858"/>
            <a:ext cx="7456115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/>
            <a:r>
              <a:rPr lang="cs-CZ" sz="3200" dirty="0">
                <a:solidFill>
                  <a:srgbClr val="FF0000"/>
                </a:solidFill>
              </a:rPr>
              <a:t>TEXTILNÍ MATERIÁLY</a:t>
            </a:r>
          </a:p>
        </p:txBody>
      </p:sp>
    </p:spTree>
    <p:extLst>
      <p:ext uri="{BB962C8B-B14F-4D97-AF65-F5344CB8AC3E}">
        <p14:creationId xmlns:p14="http://schemas.microsoft.com/office/powerpoint/2010/main" val="32396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90570"/>
            <a:ext cx="8712967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ctr"/>
            <a:r>
              <a:rPr lang="cs-CZ" sz="4000" dirty="0">
                <a:solidFill>
                  <a:srgbClr val="3399FF"/>
                </a:solidFill>
              </a:rPr>
              <a:t>PLASTY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1268760"/>
            <a:ext cx="7633591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Pro výrobu obuvi a kožené galanterie se hlavně používají: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Polyvinylchlorid – PVC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Polyetylén – PE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Polyamid – PAD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Polyuretan – PUR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Polystyren – PS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Polypropylen PP</a:t>
            </a:r>
          </a:p>
        </p:txBody>
      </p:sp>
    </p:spTree>
    <p:extLst>
      <p:ext uri="{BB962C8B-B14F-4D97-AF65-F5344CB8AC3E}">
        <p14:creationId xmlns:p14="http://schemas.microsoft.com/office/powerpoint/2010/main" val="106358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600</Words>
  <Application>Microsoft Office PowerPoint</Application>
  <PresentationFormat>Předvádění na obrazovce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12</cp:revision>
  <cp:lastPrinted>2012-08-29T09:06:59Z</cp:lastPrinted>
  <dcterms:created xsi:type="dcterms:W3CDTF">2012-08-27T10:19:28Z</dcterms:created>
  <dcterms:modified xsi:type="dcterms:W3CDTF">2013-01-21T07:16:53Z</dcterms:modified>
</cp:coreProperties>
</file>