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3" r:id="rId4"/>
    <p:sldId id="262" r:id="rId5"/>
    <p:sldId id="264" r:id="rId6"/>
    <p:sldId id="265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0000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15" autoAdjust="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52_INOVACE_ZBO2_0164Ho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4.12.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2012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Nové výrobní způsoby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shrnutí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28173" y="417963"/>
            <a:ext cx="7920880" cy="6617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900" dirty="0" smtClean="0"/>
          </a:p>
          <a:p>
            <a:pPr algn="ctr"/>
            <a:r>
              <a:rPr lang="cs-CZ" sz="2800" dirty="0" smtClean="0"/>
              <a:t>NOVÉ VÝROBNÍ ZPŮSOBY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412388"/>
            <a:ext cx="898835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Antistatic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00"/>
                </a:solidFill>
              </a:rPr>
              <a:t>v podpatku obuvi odvádí statickou energii </a:t>
            </a:r>
            <a:endParaRPr lang="cs-CZ" sz="2400" dirty="0" smtClean="0">
              <a:solidFill>
                <a:srgbClr val="008000"/>
              </a:solidFill>
            </a:endParaRPr>
          </a:p>
          <a:p>
            <a:r>
              <a:rPr lang="cs-CZ" sz="2400" dirty="0" smtClean="0">
                <a:solidFill>
                  <a:srgbClr val="008000"/>
                </a:solidFill>
              </a:rPr>
              <a:t>vznikající při </a:t>
            </a:r>
            <a:r>
              <a:rPr lang="cs-CZ" sz="2400" dirty="0">
                <a:solidFill>
                  <a:srgbClr val="008000"/>
                </a:solidFill>
              </a:rPr>
              <a:t>chůzi a zabraňuje tak nepříjemným </a:t>
            </a:r>
            <a:r>
              <a:rPr lang="cs-CZ" sz="2400" dirty="0" smtClean="0">
                <a:solidFill>
                  <a:srgbClr val="008000"/>
                </a:solidFill>
              </a:rPr>
              <a:t>"</a:t>
            </a:r>
            <a:r>
              <a:rPr lang="cs-CZ" sz="2400" dirty="0">
                <a:solidFill>
                  <a:srgbClr val="008000"/>
                </a:solidFill>
              </a:rPr>
              <a:t>šokům". </a:t>
            </a:r>
            <a:endParaRPr lang="cs-CZ" sz="2400" dirty="0" smtClean="0">
              <a:solidFill>
                <a:srgbClr val="008000"/>
              </a:solidFill>
            </a:endParaRPr>
          </a:p>
          <a:p>
            <a:endParaRPr lang="cs-CZ" sz="2400" dirty="0" smtClean="0">
              <a:solidFill>
                <a:srgbClr val="008000"/>
              </a:solidFill>
            </a:endParaRPr>
          </a:p>
          <a:p>
            <a:r>
              <a:rPr lang="cs-CZ" sz="2400" dirty="0" err="1">
                <a:solidFill>
                  <a:srgbClr val="C00000"/>
                </a:solidFill>
              </a:rPr>
              <a:t>Climatec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je speciální vložka, díky které je odváděna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vlhkost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Neustálá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cirkulace vzduchu uvnitř boty zabraňuje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pocení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nohou 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nepříjemnému zápachu. Uhlíková vlákna,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která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jsou součástí stélky, 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mají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antibakteriální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protiplísňové účinky. Obuv z řady </a:t>
            </a:r>
            <a:r>
              <a:rPr lang="cs-CZ" sz="2400" dirty="0" err="1">
                <a:solidFill>
                  <a:schemeClr val="accent2">
                    <a:lumMod val="50000"/>
                  </a:schemeClr>
                </a:solidFill>
              </a:rPr>
              <a:t>Climatec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 j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e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skvělou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volbou 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pro celodenní nošení.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327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005492"/>
            <a:ext cx="878157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Technologie </a:t>
            </a:r>
            <a:r>
              <a:rPr lang="cs-CZ" sz="2800" dirty="0" err="1">
                <a:solidFill>
                  <a:srgbClr val="FF0000"/>
                </a:solidFill>
              </a:rPr>
              <a:t>Insolia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zaručuje výjimečné pohodlí </a:t>
            </a:r>
            <a:endParaRPr lang="cs-CZ" sz="2800" dirty="0" smtClean="0"/>
          </a:p>
          <a:p>
            <a:r>
              <a:rPr lang="cs-CZ" sz="2800" dirty="0" smtClean="0"/>
              <a:t>a </a:t>
            </a:r>
            <a:r>
              <a:rPr lang="cs-CZ" sz="2800" dirty="0"/>
              <a:t>dokonalý pocit </a:t>
            </a:r>
            <a:r>
              <a:rPr lang="cs-CZ" sz="2800" dirty="0" smtClean="0"/>
              <a:t>rovnováhy </a:t>
            </a:r>
            <a:r>
              <a:rPr lang="cs-CZ" sz="2800" dirty="0"/>
              <a:t>i na vysokých </a:t>
            </a:r>
            <a:endParaRPr lang="cs-CZ" sz="2800" dirty="0" smtClean="0"/>
          </a:p>
          <a:p>
            <a:r>
              <a:rPr lang="cs-CZ" sz="2800" dirty="0" smtClean="0"/>
              <a:t>podpatcích</a:t>
            </a:r>
            <a:r>
              <a:rPr lang="cs-CZ" sz="2800" dirty="0"/>
              <a:t>. Chytře rozloží vaši váhu, tak </a:t>
            </a:r>
            <a:r>
              <a:rPr lang="cs-CZ" sz="2800" dirty="0" smtClean="0"/>
              <a:t>aby </a:t>
            </a:r>
            <a:r>
              <a:rPr lang="cs-CZ" sz="2800" dirty="0"/>
              <a:t>byl </a:t>
            </a:r>
            <a:endParaRPr lang="cs-CZ" sz="2800" dirty="0" smtClean="0"/>
          </a:p>
          <a:p>
            <a:r>
              <a:rPr lang="cs-CZ" sz="2800" dirty="0" smtClean="0"/>
              <a:t>na </a:t>
            </a:r>
            <a:r>
              <a:rPr lang="cs-CZ" sz="2800" dirty="0"/>
              <a:t>přední část chodidla vyvíjen menší tlak – vaše </a:t>
            </a:r>
            <a:endParaRPr lang="cs-CZ" sz="2800" dirty="0" smtClean="0"/>
          </a:p>
          <a:p>
            <a:r>
              <a:rPr lang="cs-CZ" sz="2800" dirty="0" smtClean="0"/>
              <a:t>nohy </a:t>
            </a:r>
            <a:r>
              <a:rPr lang="cs-CZ" sz="2800" dirty="0"/>
              <a:t>a záda </a:t>
            </a:r>
            <a:r>
              <a:rPr lang="cs-CZ" sz="2800" dirty="0" smtClean="0"/>
              <a:t>jsou </a:t>
            </a:r>
            <a:r>
              <a:rPr lang="cs-CZ" sz="2800" dirty="0"/>
              <a:t>tedy po celý den bez </a:t>
            </a:r>
            <a:endParaRPr lang="cs-CZ" sz="2800" dirty="0" smtClean="0"/>
          </a:p>
          <a:p>
            <a:r>
              <a:rPr lang="cs-CZ" sz="2800" dirty="0" smtClean="0"/>
              <a:t>zbytečné </a:t>
            </a:r>
            <a:r>
              <a:rPr lang="cs-CZ" sz="2800" dirty="0"/>
              <a:t>zátěže.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4969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052736"/>
            <a:ext cx="786946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Obuv s přímo tvářeným spodkem </a:t>
            </a:r>
            <a:r>
              <a:rPr lang="cs-CZ" sz="2800" dirty="0"/>
              <a:t>- spodek </a:t>
            </a:r>
            <a:endParaRPr lang="cs-CZ" sz="2800" dirty="0" smtClean="0"/>
          </a:p>
          <a:p>
            <a:r>
              <a:rPr lang="cs-CZ" sz="2800" dirty="0" smtClean="0"/>
              <a:t>obuvi </a:t>
            </a:r>
            <a:r>
              <a:rPr lang="cs-CZ" sz="2800" dirty="0"/>
              <a:t>je ke svršku </a:t>
            </a:r>
            <a:r>
              <a:rPr lang="cs-CZ" sz="2800" dirty="0" smtClean="0"/>
              <a:t>připevněn </a:t>
            </a:r>
            <a:r>
              <a:rPr lang="cs-CZ" sz="2800" dirty="0"/>
              <a:t>lisováním, </a:t>
            </a:r>
            <a:endParaRPr lang="cs-CZ" sz="2800" dirty="0" smtClean="0"/>
          </a:p>
          <a:p>
            <a:r>
              <a:rPr lang="cs-CZ" sz="2800" dirty="0" smtClean="0"/>
              <a:t>vstřikováním </a:t>
            </a:r>
            <a:r>
              <a:rPr lang="cs-CZ" sz="2800" dirty="0"/>
              <a:t>nebo odléváním. Takto je </a:t>
            </a:r>
            <a:endParaRPr lang="cs-CZ" sz="2800" dirty="0" smtClean="0"/>
          </a:p>
          <a:p>
            <a:r>
              <a:rPr lang="cs-CZ" sz="2800" dirty="0" smtClean="0"/>
              <a:t>vyráběna především </a:t>
            </a:r>
            <a:r>
              <a:rPr lang="cs-CZ" sz="2800" dirty="0"/>
              <a:t>obuv sportovní a obuv </a:t>
            </a:r>
            <a:endParaRPr lang="cs-CZ" sz="2800" dirty="0" smtClean="0"/>
          </a:p>
          <a:p>
            <a:r>
              <a:rPr lang="cs-CZ" sz="2800" dirty="0" smtClean="0"/>
              <a:t>pro </a:t>
            </a:r>
            <a:r>
              <a:rPr lang="cs-CZ" sz="2800" dirty="0"/>
              <a:t>volný čas. Kvalita spoje </a:t>
            </a:r>
            <a:r>
              <a:rPr lang="cs-CZ" sz="2800" dirty="0" smtClean="0"/>
              <a:t>i </a:t>
            </a:r>
            <a:r>
              <a:rPr lang="cs-CZ" sz="2800" dirty="0"/>
              <a:t>samotného </a:t>
            </a:r>
            <a:endParaRPr lang="cs-CZ" sz="2800" dirty="0" smtClean="0"/>
          </a:p>
          <a:p>
            <a:r>
              <a:rPr lang="cs-CZ" sz="2800" dirty="0" smtClean="0"/>
              <a:t>spodku </a:t>
            </a:r>
            <a:r>
              <a:rPr lang="cs-CZ" sz="2800" dirty="0"/>
              <a:t>obuvi je dána použitým materiálem</a:t>
            </a:r>
            <a:r>
              <a:rPr lang="cs-CZ" sz="2800" dirty="0" smtClean="0"/>
              <a:t>.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8608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419292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Lepená obuv s membránou Gore-tex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FF"/>
                </a:solidFill>
              </a:rPr>
              <a:t>vhodná </a:t>
            </a:r>
            <a:endParaRPr lang="cs-CZ" sz="2800" dirty="0" smtClean="0">
              <a:solidFill>
                <a:srgbClr val="FF00FF"/>
              </a:solidFill>
            </a:endParaRPr>
          </a:p>
          <a:p>
            <a:r>
              <a:rPr lang="cs-CZ" sz="2800" dirty="0" smtClean="0">
                <a:solidFill>
                  <a:srgbClr val="FF00FF"/>
                </a:solidFill>
              </a:rPr>
              <a:t>do </a:t>
            </a:r>
            <a:r>
              <a:rPr lang="cs-CZ" sz="2800" dirty="0">
                <a:solidFill>
                  <a:srgbClr val="FF00FF"/>
                </a:solidFill>
              </a:rPr>
              <a:t>těžšího terénu, svršek </a:t>
            </a:r>
            <a:r>
              <a:rPr lang="cs-CZ" sz="2800" dirty="0" smtClean="0">
                <a:solidFill>
                  <a:srgbClr val="FF00FF"/>
                </a:solidFill>
              </a:rPr>
              <a:t>hovězinové </a:t>
            </a:r>
            <a:r>
              <a:rPr lang="cs-CZ" sz="2800" dirty="0">
                <a:solidFill>
                  <a:srgbClr val="FF00FF"/>
                </a:solidFill>
              </a:rPr>
              <a:t>usně </a:t>
            </a:r>
            <a:endParaRPr lang="cs-CZ" sz="2800" dirty="0" smtClean="0">
              <a:solidFill>
                <a:srgbClr val="FF00FF"/>
              </a:solidFill>
            </a:endParaRPr>
          </a:p>
          <a:p>
            <a:r>
              <a:rPr lang="cs-CZ" sz="2800" dirty="0" smtClean="0">
                <a:solidFill>
                  <a:srgbClr val="FF00FF"/>
                </a:solidFill>
              </a:rPr>
              <a:t>Nubuk </a:t>
            </a:r>
            <a:r>
              <a:rPr lang="cs-CZ" sz="2800" dirty="0">
                <a:solidFill>
                  <a:srgbClr val="FF00FF"/>
                </a:solidFill>
              </a:rPr>
              <a:t>s </a:t>
            </a:r>
            <a:r>
              <a:rPr lang="cs-CZ" sz="2800" dirty="0" err="1">
                <a:solidFill>
                  <a:srgbClr val="FF00FF"/>
                </a:solidFill>
              </a:rPr>
              <a:t>hydrofóbní</a:t>
            </a:r>
            <a:r>
              <a:rPr lang="cs-CZ" sz="2800" dirty="0">
                <a:solidFill>
                  <a:srgbClr val="FF00FF"/>
                </a:solidFill>
              </a:rPr>
              <a:t> úpravou, podešev VIBRAM </a:t>
            </a:r>
          </a:p>
          <a:p>
            <a:r>
              <a:rPr lang="cs-CZ" sz="2800" dirty="0">
                <a:solidFill>
                  <a:srgbClr val="FF00FF"/>
                </a:solidFill>
              </a:rPr>
              <a:t>z </a:t>
            </a:r>
            <a:r>
              <a:rPr lang="cs-CZ" sz="2800" dirty="0" err="1">
                <a:solidFill>
                  <a:srgbClr val="FF00FF"/>
                </a:solidFill>
              </a:rPr>
              <a:t>oděruvzdorné</a:t>
            </a:r>
            <a:r>
              <a:rPr lang="cs-CZ" sz="2800" dirty="0">
                <a:solidFill>
                  <a:srgbClr val="FF00FF"/>
                </a:solidFill>
              </a:rPr>
              <a:t> pryže s protiskluzným </a:t>
            </a:r>
            <a:endParaRPr lang="cs-CZ" sz="2800" dirty="0" smtClean="0">
              <a:solidFill>
                <a:srgbClr val="FF00FF"/>
              </a:solidFill>
            </a:endParaRPr>
          </a:p>
          <a:p>
            <a:r>
              <a:rPr lang="cs-CZ" sz="2800" dirty="0" smtClean="0">
                <a:solidFill>
                  <a:srgbClr val="FF00FF"/>
                </a:solidFill>
              </a:rPr>
              <a:t>dezénem </a:t>
            </a:r>
            <a:r>
              <a:rPr lang="cs-CZ" sz="2800" dirty="0">
                <a:solidFill>
                  <a:srgbClr val="FF00FF"/>
                </a:solidFill>
              </a:rPr>
              <a:t>a polyuretanovou </a:t>
            </a:r>
            <a:r>
              <a:rPr lang="cs-CZ" sz="2800" dirty="0" smtClean="0">
                <a:solidFill>
                  <a:srgbClr val="FF00FF"/>
                </a:solidFill>
              </a:rPr>
              <a:t>mezivrstvou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pro </a:t>
            </a:r>
            <a:r>
              <a:rPr lang="cs-CZ" sz="2800" dirty="0">
                <a:solidFill>
                  <a:srgbClr val="FF00FF"/>
                </a:solidFill>
              </a:rPr>
              <a:t>lepší pohodlí při chůzi.</a:t>
            </a:r>
          </a:p>
          <a:p>
            <a:endParaRPr lang="cs-CZ" sz="2800" dirty="0"/>
          </a:p>
          <a:p>
            <a:r>
              <a:rPr lang="cs-CZ" sz="2800" dirty="0" err="1">
                <a:solidFill>
                  <a:srgbClr val="FF0000"/>
                </a:solidFill>
              </a:rPr>
              <a:t>Vibram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– gumová podešev pro turistické </a:t>
            </a:r>
            <a:endParaRPr lang="cs-CZ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horolezecké boty. Musí splňovat 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tyto kritéria : 	- garance maximálního výkonu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		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	- 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maximální komfort při nošení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		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	- 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kvalita zpracování a životnost</a:t>
            </a:r>
          </a:p>
          <a:p>
            <a:endParaRPr lang="cs-CZ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6172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057014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3200" dirty="0"/>
          </a:p>
          <a:p>
            <a:pPr marL="342900" indent="-342900">
              <a:buAutoNum type="arabicPeriod"/>
            </a:pPr>
            <a:r>
              <a:rPr lang="cs-CZ" sz="3200" dirty="0" smtClean="0"/>
              <a:t> Co znamená v obuvi antistatik.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Kde se uplatňuje </a:t>
            </a:r>
            <a:r>
              <a:rPr lang="cs-CZ" sz="3200" dirty="0" err="1" smtClean="0"/>
              <a:t>Clima</a:t>
            </a:r>
            <a:r>
              <a:rPr lang="cs-CZ" sz="3200" dirty="0" smtClean="0"/>
              <a:t>-tex.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Co </a:t>
            </a:r>
            <a:r>
              <a:rPr lang="cs-CZ" sz="3200" dirty="0"/>
              <a:t>znamená </a:t>
            </a:r>
            <a:r>
              <a:rPr lang="cs-CZ" sz="3200" dirty="0" smtClean="0"/>
              <a:t>„</a:t>
            </a:r>
            <a:r>
              <a:rPr lang="cs-CZ" sz="3200" dirty="0"/>
              <a:t>t</a:t>
            </a:r>
            <a:r>
              <a:rPr lang="cs-CZ" sz="3200" dirty="0" smtClean="0"/>
              <a:t>echnologie </a:t>
            </a:r>
            <a:r>
              <a:rPr lang="cs-CZ" sz="3200" dirty="0" err="1" smtClean="0"/>
              <a:t>Insolia</a:t>
            </a:r>
            <a:r>
              <a:rPr lang="cs-CZ" sz="3200" dirty="0" smtClean="0"/>
              <a:t>“.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Jak se vyrábí obuv </a:t>
            </a:r>
            <a:r>
              <a:rPr lang="cs-CZ" sz="3200" dirty="0"/>
              <a:t>s přímo tvářeným </a:t>
            </a:r>
            <a:endParaRPr lang="cs-CZ" sz="3200" dirty="0" smtClean="0"/>
          </a:p>
          <a:p>
            <a:r>
              <a:rPr lang="cs-CZ" sz="3200" dirty="0"/>
              <a:t> </a:t>
            </a:r>
            <a:r>
              <a:rPr lang="cs-CZ" sz="3200" dirty="0" smtClean="0"/>
              <a:t>   spodkem. </a:t>
            </a:r>
          </a:p>
          <a:p>
            <a:r>
              <a:rPr lang="cs-CZ" sz="3200" dirty="0" smtClean="0"/>
              <a:t>5. U jaké obuvi se využívá VIBRAM.</a:t>
            </a:r>
          </a:p>
          <a:p>
            <a:r>
              <a:rPr lang="cs-CZ" sz="3200" dirty="0" smtClean="0"/>
              <a:t>6. Kde se využívá  l</a:t>
            </a:r>
            <a:r>
              <a:rPr lang="pt-BR" sz="3200" dirty="0" smtClean="0"/>
              <a:t>epená </a:t>
            </a:r>
            <a:r>
              <a:rPr lang="pt-BR" sz="3200" dirty="0"/>
              <a:t>obuv </a:t>
            </a:r>
            <a:endParaRPr lang="cs-CZ" sz="3200" dirty="0" smtClean="0"/>
          </a:p>
          <a:p>
            <a:r>
              <a:rPr lang="cs-CZ" sz="3200" dirty="0"/>
              <a:t> </a:t>
            </a:r>
            <a:r>
              <a:rPr lang="cs-CZ" sz="3200" dirty="0" smtClean="0"/>
              <a:t>   </a:t>
            </a:r>
            <a:r>
              <a:rPr lang="pt-BR" sz="3200" dirty="0" smtClean="0"/>
              <a:t>s </a:t>
            </a:r>
            <a:r>
              <a:rPr lang="pt-BR" sz="3200" dirty="0"/>
              <a:t>membránou </a:t>
            </a:r>
            <a:r>
              <a:rPr lang="pt-BR" sz="3200" dirty="0" smtClean="0"/>
              <a:t>Gore-tex</a:t>
            </a:r>
            <a:r>
              <a:rPr lang="cs-CZ" sz="3200" dirty="0" smtClean="0"/>
              <a:t>.</a:t>
            </a:r>
          </a:p>
          <a:p>
            <a:pPr marL="342900" indent="-342900">
              <a:buAutoNum type="arabicPeriod"/>
            </a:pPr>
            <a:endParaRPr lang="cs-CZ" sz="3200" dirty="0" smtClean="0"/>
          </a:p>
          <a:p>
            <a:pPr marL="342900" indent="-342900">
              <a:buAutoNum type="arabicPeriod"/>
            </a:pPr>
            <a:endParaRPr lang="cs-CZ" sz="3200" dirty="0" smtClean="0"/>
          </a:p>
          <a:p>
            <a:pPr marL="342900" indent="-342900">
              <a:buAutoNum type="arabicPeriod"/>
            </a:pPr>
            <a:endParaRPr lang="cs-CZ" sz="3200" dirty="0" smtClean="0"/>
          </a:p>
          <a:p>
            <a:pPr marL="342900" indent="-342900">
              <a:buAutoNum type="arabicPeriod"/>
            </a:pPr>
            <a:endParaRPr lang="cs-CZ" sz="3200" dirty="0" smtClean="0"/>
          </a:p>
          <a:p>
            <a:pPr marL="342900" indent="-342900">
              <a:buAutoNum type="arabicPeriod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36937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270</Words>
  <Application>Microsoft Office PowerPoint</Application>
  <PresentationFormat>Předvádění na obrazovce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20</cp:revision>
  <cp:lastPrinted>2012-08-29T09:06:59Z</cp:lastPrinted>
  <dcterms:created xsi:type="dcterms:W3CDTF">2012-08-27T10:19:28Z</dcterms:created>
  <dcterms:modified xsi:type="dcterms:W3CDTF">2013-01-21T07:17:59Z</dcterms:modified>
</cp:coreProperties>
</file>