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20.1.2013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52_INOVACE_ZBO2_1064Ho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11.12. 2012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Názvy usní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 pomocí programu PowerPoint, na závěr shrnutí 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Výkladová hodina s kontrolními otázkami – diskuse.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13725" y="836712"/>
            <a:ext cx="873027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Otázky k opakování</a:t>
            </a:r>
          </a:p>
          <a:p>
            <a:endParaRPr lang="cs-CZ" sz="2000" dirty="0"/>
          </a:p>
          <a:p>
            <a:pPr marL="342900" indent="-342900">
              <a:buAutoNum type="arabicPeriod"/>
            </a:pPr>
            <a:r>
              <a:rPr lang="cs-CZ" sz="2000" dirty="0" smtClean="0"/>
              <a:t>Z kterých zvířat se vyrábějí hovězinové usně?</a:t>
            </a:r>
          </a:p>
          <a:p>
            <a:pPr marL="342900" indent="-342900">
              <a:buAutoNum type="arabicPeriod"/>
            </a:pPr>
            <a:r>
              <a:rPr lang="cs-CZ" sz="2000" dirty="0" smtClean="0"/>
              <a:t>Vyjmenujte druhy hovězin.</a:t>
            </a:r>
          </a:p>
          <a:p>
            <a:pPr marL="342900" indent="-342900">
              <a:buAutoNum type="arabicPeriod"/>
            </a:pPr>
            <a:r>
              <a:rPr lang="cs-CZ" sz="2000" dirty="0" smtClean="0"/>
              <a:t>Z čeho jsou teletinové usně zvané „zmetky“.</a:t>
            </a:r>
          </a:p>
          <a:p>
            <a:pPr marL="342900" indent="-342900">
              <a:buAutoNum type="arabicPeriod"/>
            </a:pPr>
            <a:r>
              <a:rPr lang="cs-CZ" sz="2000" dirty="0" smtClean="0"/>
              <a:t>Jaké máme druhy teletinových usní.</a:t>
            </a:r>
          </a:p>
          <a:p>
            <a:pPr marL="342900" indent="-342900">
              <a:buAutoNum type="arabicPeriod"/>
            </a:pPr>
            <a:r>
              <a:rPr lang="cs-CZ" sz="2000" dirty="0" smtClean="0"/>
              <a:t>Čím je charakteristická vepřovicová useň.</a:t>
            </a:r>
          </a:p>
          <a:p>
            <a:pPr marL="342900" indent="-342900">
              <a:buAutoNum type="arabicPeriod"/>
            </a:pPr>
            <a:r>
              <a:rPr lang="cs-CZ" sz="2000" dirty="0" smtClean="0"/>
              <a:t>Čím se vyznačují usně z koz.</a:t>
            </a:r>
          </a:p>
          <a:p>
            <a:pPr marL="342900" indent="-342900">
              <a:buAutoNum type="arabicPeriod"/>
            </a:pPr>
            <a:r>
              <a:rPr lang="cs-CZ" sz="2000" dirty="0" smtClean="0"/>
              <a:t>Vyjmenujte </a:t>
            </a:r>
            <a:r>
              <a:rPr lang="cs-CZ" sz="2000" dirty="0" err="1" smtClean="0"/>
              <a:t>kozinové</a:t>
            </a:r>
            <a:r>
              <a:rPr lang="cs-CZ" sz="2000" dirty="0" smtClean="0"/>
              <a:t> usně a na co se nejvíce používají.</a:t>
            </a:r>
          </a:p>
          <a:p>
            <a:pPr marL="342900" indent="-342900">
              <a:buAutoNum type="arabicPeriod"/>
            </a:pPr>
            <a:r>
              <a:rPr lang="cs-CZ" sz="2000" dirty="0" smtClean="0"/>
              <a:t>Jaký význam mají koniny a kde se nejvíce uplatňují.</a:t>
            </a:r>
          </a:p>
          <a:p>
            <a:pPr marL="342900" indent="-342900">
              <a:buAutoNum type="arabicPeriod"/>
            </a:pPr>
            <a:r>
              <a:rPr lang="cs-CZ" sz="2000" dirty="0" smtClean="0"/>
              <a:t>Z kterých zvířat jsou skopovice.</a:t>
            </a:r>
          </a:p>
          <a:p>
            <a:pPr marL="342900" indent="-342900">
              <a:buAutoNum type="arabicPeriod"/>
            </a:pPr>
            <a:r>
              <a:rPr lang="cs-CZ" sz="2000" dirty="0" smtClean="0"/>
              <a:t>Z kterých zvířat jsou divočiny a jakým způsobem se zpracovávají.</a:t>
            </a:r>
          </a:p>
          <a:p>
            <a:pPr marL="342900" indent="-342900">
              <a:buAutoNum type="arabicPeriod"/>
            </a:pPr>
            <a:r>
              <a:rPr lang="cs-CZ" sz="2000" dirty="0" smtClean="0"/>
              <a:t>Z čeho jsou reptilie, kde se používají.</a:t>
            </a:r>
          </a:p>
          <a:p>
            <a:pPr marL="342900" indent="-342900">
              <a:buAutoNum type="arabicPeriod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61411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38875" y="368925"/>
            <a:ext cx="6342831" cy="58477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3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HOVĚZINY</a:t>
            </a:r>
          </a:p>
        </p:txBody>
      </p:sp>
      <p:sp>
        <p:nvSpPr>
          <p:cNvPr id="3" name="Obdélník 2"/>
          <p:cNvSpPr/>
          <p:nvPr/>
        </p:nvSpPr>
        <p:spPr>
          <a:xfrm>
            <a:off x="401414" y="1124744"/>
            <a:ext cx="874337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latin typeface="Calibri"/>
              </a:rPr>
              <a:t>Kůže krav, býků, volů, jalovic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00B0F0"/>
                </a:solidFill>
                <a:latin typeface="Calibri"/>
              </a:rPr>
              <a:t>Nejdůležitější surovina pro koželužský průmysl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Druhy  hovězin: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400" dirty="0">
                <a:solidFill>
                  <a:srgbClr val="FFC000"/>
                </a:solidFill>
                <a:latin typeface="Calibri"/>
              </a:rPr>
              <a:t>Hovězinový box hladký – vyrábí se ve všech odstínech, používá se na všechny druhy obuvi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400" dirty="0" err="1">
                <a:solidFill>
                  <a:srgbClr val="4BACC6">
                    <a:lumMod val="50000"/>
                  </a:srgbClr>
                </a:solidFill>
                <a:latin typeface="Calibri"/>
              </a:rPr>
              <a:t>Waterprof</a:t>
            </a:r>
            <a:r>
              <a:rPr lang="cs-CZ" sz="2400" dirty="0">
                <a:solidFill>
                  <a:srgbClr val="4BACC6">
                    <a:lumMod val="50000"/>
                  </a:srgbClr>
                </a:solidFill>
                <a:latin typeface="Calibri"/>
              </a:rPr>
              <a:t> – silně mazaná useň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400" dirty="0">
                <a:solidFill>
                  <a:srgbClr val="00B050"/>
                </a:solidFill>
                <a:latin typeface="Calibri"/>
              </a:rPr>
              <a:t>Hovězinový velur – useň broušená z rubu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400" dirty="0">
                <a:solidFill>
                  <a:srgbClr val="669900"/>
                </a:solidFill>
                <a:latin typeface="Calibri"/>
              </a:rPr>
              <a:t>Velur z hovězinové štípenky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400" dirty="0">
                <a:solidFill>
                  <a:srgbClr val="C0504D">
                    <a:lumMod val="60000"/>
                    <a:lumOff val="40000"/>
                  </a:srgbClr>
                </a:solidFill>
                <a:latin typeface="Calibri"/>
              </a:rPr>
              <a:t>Hovězinový lak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400" dirty="0">
                <a:solidFill>
                  <a:srgbClr val="4BACC6">
                    <a:lumMod val="50000"/>
                  </a:srgbClr>
                </a:solidFill>
                <a:latin typeface="Calibri"/>
              </a:rPr>
              <a:t>Hovězinový </a:t>
            </a:r>
            <a:r>
              <a:rPr lang="cs-CZ" sz="2400" dirty="0" err="1">
                <a:solidFill>
                  <a:srgbClr val="4BACC6">
                    <a:lumMod val="50000"/>
                  </a:srgbClr>
                </a:solidFill>
                <a:latin typeface="Calibri"/>
              </a:rPr>
              <a:t>elk</a:t>
            </a:r>
            <a:r>
              <a:rPr lang="cs-CZ" sz="2400" dirty="0">
                <a:solidFill>
                  <a:srgbClr val="4BACC6">
                    <a:lumMod val="50000"/>
                  </a:srgbClr>
                </a:solidFill>
                <a:latin typeface="Calibri"/>
              </a:rPr>
              <a:t> – useň se kadeří různým směrem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400" dirty="0">
                <a:solidFill>
                  <a:srgbClr val="C00000"/>
                </a:solidFill>
                <a:latin typeface="Calibri"/>
              </a:rPr>
              <a:t>Hovězinový nubuk – useň broušená z líce</a:t>
            </a:r>
          </a:p>
          <a:p>
            <a:pPr lvl="0">
              <a:spcBef>
                <a:spcPct val="20000"/>
              </a:spcBef>
            </a:pPr>
            <a:endParaRPr lang="cs-CZ" sz="2400" dirty="0">
              <a:solidFill>
                <a:srgbClr val="C0504D">
                  <a:lumMod val="7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944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394742"/>
            <a:ext cx="8496944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dirty="0">
                <a:solidFill>
                  <a:srgbClr val="C0504D">
                    <a:lumMod val="75000"/>
                  </a:srgbClr>
                </a:solidFill>
                <a:latin typeface="Calibri"/>
                <a:ea typeface="+mj-ea"/>
                <a:cs typeface="+mj-cs"/>
              </a:rPr>
              <a:t>TELETINY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3568" y="1124744"/>
            <a:ext cx="8892480" cy="509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Jemnost teletin dělíme na 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  <a:latin typeface="Calibri"/>
              </a:rPr>
              <a:t>zmetky – jemná kůže z nedonošených zvířat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7030A0"/>
                </a:solidFill>
                <a:latin typeface="Calibri"/>
              </a:rPr>
              <a:t>teletiny pravé (mléčné)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 err="1">
                <a:solidFill>
                  <a:srgbClr val="F79646">
                    <a:lumMod val="50000"/>
                  </a:srgbClr>
                </a:solidFill>
                <a:latin typeface="Calibri"/>
              </a:rPr>
              <a:t>ostarky</a:t>
            </a:r>
            <a:r>
              <a:rPr lang="cs-CZ" sz="2800" dirty="0">
                <a:solidFill>
                  <a:srgbClr val="F79646">
                    <a:lumMod val="50000"/>
                  </a:srgbClr>
                </a:solidFill>
                <a:latin typeface="Calibri"/>
              </a:rPr>
              <a:t> (žrouti) – zvířata začínající konzumovat zelenou stravu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FF0000"/>
                </a:solidFill>
                <a:latin typeface="Calibri"/>
              </a:rPr>
              <a:t>odstávčata – požírají jen zelenou stravu</a:t>
            </a: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6600FF"/>
                </a:solidFill>
                <a:latin typeface="Calibri"/>
              </a:rPr>
              <a:t>Druhy teletinových usní: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800" dirty="0">
                <a:solidFill>
                  <a:srgbClr val="F79646"/>
                </a:solidFill>
                <a:latin typeface="Calibri"/>
              </a:rPr>
              <a:t>Teletinový box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800" dirty="0">
                <a:solidFill>
                  <a:srgbClr val="996600"/>
                </a:solidFill>
                <a:latin typeface="Calibri"/>
              </a:rPr>
              <a:t>Teletinový velur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800" dirty="0" err="1">
                <a:solidFill>
                  <a:srgbClr val="7030A0"/>
                </a:solidFill>
                <a:latin typeface="Calibri"/>
              </a:rPr>
              <a:t>Mochetto</a:t>
            </a:r>
            <a:r>
              <a:rPr lang="cs-CZ" sz="2800" dirty="0">
                <a:solidFill>
                  <a:srgbClr val="7030A0"/>
                </a:solidFill>
                <a:latin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96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2864" y="260648"/>
            <a:ext cx="8568952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3200" dirty="0">
                <a:solidFill>
                  <a:srgbClr val="7030A0"/>
                </a:solidFill>
                <a:latin typeface="Calibri"/>
                <a:ea typeface="+mj-ea"/>
                <a:cs typeface="+mj-cs"/>
              </a:rPr>
              <a:t>VEPŘOVICE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465204" y="1268760"/>
            <a:ext cx="8276240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srgbClr val="FFC000"/>
                </a:solidFill>
                <a:latin typeface="Calibri"/>
              </a:rPr>
              <a:t>Jsou „méně“ kvalitní usně, na výrobu obuvi se nepoužívají, při chůzi dochází k deformaci, jsou nevzhledné. </a:t>
            </a: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Vepřovice je vhodný materiál pro koženou galanterii.</a:t>
            </a: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srgbClr val="6600FF"/>
                </a:solidFill>
                <a:latin typeface="Calibri"/>
              </a:rPr>
              <a:t>Jsou snadno rozeznatelné charakteristickými otvory po štětinách, které zvyšují prodyšnost, ale způsobují značnou </a:t>
            </a:r>
            <a:r>
              <a:rPr lang="cs-CZ" sz="2400" dirty="0" err="1">
                <a:solidFill>
                  <a:srgbClr val="6600FF"/>
                </a:solidFill>
                <a:latin typeface="Calibri"/>
              </a:rPr>
              <a:t>promokavost</a:t>
            </a:r>
            <a:r>
              <a:rPr lang="cs-CZ" sz="2400" dirty="0">
                <a:solidFill>
                  <a:srgbClr val="6600FF"/>
                </a:solidFill>
                <a:latin typeface="Calibri"/>
              </a:rPr>
              <a:t>.</a:t>
            </a: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srgbClr val="FF0000"/>
                </a:solidFill>
                <a:latin typeface="Calibri"/>
              </a:rPr>
              <a:t>Druhy 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latin typeface="Calibri"/>
              </a:rPr>
              <a:t>Vepřovicový šagrén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latin typeface="Calibri"/>
              </a:rPr>
              <a:t>Tlačená vepřovice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latin typeface="Calibri"/>
              </a:rPr>
              <a:t>Vepřovicový nubuk a velur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latin typeface="Calibri"/>
              </a:rPr>
              <a:t>Vepřovice oděvní</a:t>
            </a:r>
          </a:p>
        </p:txBody>
      </p:sp>
    </p:spTree>
    <p:extLst>
      <p:ext uri="{BB962C8B-B14F-4D97-AF65-F5344CB8AC3E}">
        <p14:creationId xmlns:p14="http://schemas.microsoft.com/office/powerpoint/2010/main" val="79273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89992"/>
            <a:ext cx="8352928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3200" dirty="0">
                <a:solidFill>
                  <a:srgbClr val="FFFF00"/>
                </a:solidFill>
                <a:latin typeface="Calibri"/>
                <a:ea typeface="+mj-ea"/>
                <a:cs typeface="+mj-cs"/>
              </a:rPr>
              <a:t>KOZINY</a:t>
            </a:r>
          </a:p>
        </p:txBody>
      </p:sp>
      <p:sp>
        <p:nvSpPr>
          <p:cNvPr id="3" name="Obdélník 2"/>
          <p:cNvSpPr/>
          <p:nvPr/>
        </p:nvSpPr>
        <p:spPr>
          <a:xfrm>
            <a:off x="827584" y="1196752"/>
            <a:ext cx="7548562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srgbClr val="FF0000"/>
                </a:solidFill>
                <a:latin typeface="Calibri"/>
              </a:rPr>
              <a:t>Oceňuje se jejich jemnost a vláčnost, pevnost i při tloušťce 1 mm.</a:t>
            </a: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srgbClr val="FF9933"/>
                </a:solidFill>
                <a:latin typeface="Calibri"/>
              </a:rPr>
              <a:t>Využívají se na ortopedickou obuv, na výrobu rukavic.</a:t>
            </a: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srgbClr val="669900"/>
                </a:solidFill>
                <a:latin typeface="Calibri"/>
              </a:rPr>
              <a:t>Druhy :</a:t>
            </a:r>
          </a:p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400" dirty="0">
                <a:solidFill>
                  <a:srgbClr val="669900"/>
                </a:solidFill>
                <a:latin typeface="Calibri"/>
              </a:rPr>
              <a:t>Kozinové </a:t>
            </a:r>
            <a:r>
              <a:rPr lang="cs-CZ" sz="2400" dirty="0" err="1">
                <a:solidFill>
                  <a:srgbClr val="669900"/>
                </a:solidFill>
                <a:latin typeface="Calibri"/>
              </a:rPr>
              <a:t>ševró</a:t>
            </a:r>
            <a:endParaRPr lang="cs-CZ" sz="2400" dirty="0">
              <a:solidFill>
                <a:srgbClr val="669900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400" dirty="0">
                <a:solidFill>
                  <a:srgbClr val="669900"/>
                </a:solidFill>
                <a:latin typeface="Calibri"/>
              </a:rPr>
              <a:t>Rukavičkářské koziny a kozlečiny</a:t>
            </a:r>
          </a:p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400" dirty="0">
                <a:solidFill>
                  <a:srgbClr val="669900"/>
                </a:solidFill>
                <a:latin typeface="Calibri"/>
              </a:rPr>
              <a:t>Napa (rukavičkářská useň)</a:t>
            </a:r>
          </a:p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400" dirty="0">
                <a:solidFill>
                  <a:srgbClr val="669900"/>
                </a:solidFill>
                <a:latin typeface="Calibri"/>
              </a:rPr>
              <a:t>Glazé kozlečiny</a:t>
            </a:r>
          </a:p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400" dirty="0" err="1">
                <a:solidFill>
                  <a:srgbClr val="669900"/>
                </a:solidFill>
                <a:latin typeface="Calibri"/>
              </a:rPr>
              <a:t>Chair</a:t>
            </a:r>
            <a:r>
              <a:rPr lang="cs-CZ" sz="2400" dirty="0">
                <a:solidFill>
                  <a:srgbClr val="669900"/>
                </a:solidFill>
                <a:latin typeface="Calibri"/>
              </a:rPr>
              <a:t> kozlečiny – broušená useň na rubu</a:t>
            </a:r>
          </a:p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400" dirty="0" err="1">
                <a:solidFill>
                  <a:srgbClr val="669900"/>
                </a:solidFill>
                <a:latin typeface="Calibri"/>
              </a:rPr>
              <a:t>Kozinový</a:t>
            </a:r>
            <a:r>
              <a:rPr lang="cs-CZ" sz="2400" dirty="0">
                <a:solidFill>
                  <a:srgbClr val="669900"/>
                </a:solidFill>
                <a:latin typeface="Calibri"/>
              </a:rPr>
              <a:t> velur</a:t>
            </a:r>
          </a:p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400" dirty="0" err="1">
                <a:solidFill>
                  <a:srgbClr val="669900"/>
                </a:solidFill>
                <a:latin typeface="Calibri"/>
              </a:rPr>
              <a:t>Kozinový</a:t>
            </a:r>
            <a:r>
              <a:rPr lang="cs-CZ" sz="2400" dirty="0">
                <a:solidFill>
                  <a:srgbClr val="669900"/>
                </a:solidFill>
                <a:latin typeface="Calibri"/>
              </a:rPr>
              <a:t> šagrén</a:t>
            </a:r>
          </a:p>
        </p:txBody>
      </p:sp>
    </p:spTree>
    <p:extLst>
      <p:ext uri="{BB962C8B-B14F-4D97-AF65-F5344CB8AC3E}">
        <p14:creationId xmlns:p14="http://schemas.microsoft.com/office/powerpoint/2010/main" val="254807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5040" y="260648"/>
            <a:ext cx="8709448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3200" dirty="0">
                <a:latin typeface="Calibri"/>
                <a:ea typeface="+mj-ea"/>
                <a:cs typeface="+mj-cs"/>
              </a:rPr>
              <a:t>KONINY</a:t>
            </a:r>
          </a:p>
        </p:txBody>
      </p:sp>
      <p:sp>
        <p:nvSpPr>
          <p:cNvPr id="3" name="Obdélník 2"/>
          <p:cNvSpPr/>
          <p:nvPr/>
        </p:nvSpPr>
        <p:spPr>
          <a:xfrm>
            <a:off x="467544" y="1268760"/>
            <a:ext cx="8349407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0070C0"/>
                </a:solidFill>
                <a:latin typeface="Calibri"/>
              </a:rPr>
              <a:t>Usně mají menší význam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7030A0"/>
                </a:solidFill>
                <a:latin typeface="Calibri"/>
              </a:rPr>
              <a:t>Jsou </a:t>
            </a:r>
            <a:r>
              <a:rPr lang="cs-CZ" sz="3200" dirty="0" err="1">
                <a:solidFill>
                  <a:srgbClr val="7030A0"/>
                </a:solidFill>
                <a:latin typeface="Calibri"/>
              </a:rPr>
              <a:t>tažnější</a:t>
            </a:r>
            <a:r>
              <a:rPr lang="cs-CZ" sz="3200" dirty="0">
                <a:solidFill>
                  <a:srgbClr val="7030A0"/>
                </a:solidFill>
                <a:latin typeface="Calibri"/>
              </a:rPr>
              <a:t> než hověziny, používají se na dámské lodičky, sportovní obuv, hlavně na gymnastické cvičky)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996600"/>
                </a:solidFill>
                <a:latin typeface="Calibri"/>
              </a:rPr>
              <a:t>Druhy :</a:t>
            </a:r>
          </a:p>
          <a:p>
            <a:pPr lvl="0">
              <a:spcBef>
                <a:spcPct val="20000"/>
              </a:spcBef>
            </a:pPr>
            <a:r>
              <a:rPr lang="cs-CZ" sz="3200" dirty="0" err="1">
                <a:solidFill>
                  <a:srgbClr val="996600"/>
                </a:solidFill>
                <a:latin typeface="Calibri"/>
              </a:rPr>
              <a:t>Koninové</a:t>
            </a:r>
            <a:r>
              <a:rPr lang="cs-CZ" sz="3200" dirty="0">
                <a:solidFill>
                  <a:srgbClr val="9966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996600"/>
                </a:solidFill>
                <a:latin typeface="Calibri"/>
              </a:rPr>
              <a:t>ševró</a:t>
            </a:r>
            <a:endParaRPr lang="cs-CZ" sz="3200" dirty="0">
              <a:solidFill>
                <a:srgbClr val="99660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endParaRPr lang="cs-CZ" sz="3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8968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8496944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3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SKOPOVICE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866105" y="1484784"/>
            <a:ext cx="7555805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>
                <a:solidFill>
                  <a:srgbClr val="669900"/>
                </a:solidFill>
                <a:latin typeface="Calibri"/>
              </a:rPr>
              <a:t>Kůže mladých zvířat (jehnětiny)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>
                <a:solidFill>
                  <a:srgbClr val="996600"/>
                </a:solidFill>
                <a:latin typeface="Calibri"/>
              </a:rPr>
              <a:t>Jsou velmi jemné, pevné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Skopovice zpracovávají se na obuvnické podšívky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>
                <a:solidFill>
                  <a:srgbClr val="0070C0"/>
                </a:solidFill>
                <a:latin typeface="Calibri"/>
              </a:rPr>
              <a:t>Jehnětiny pak na rukavičkářské usně</a:t>
            </a:r>
          </a:p>
        </p:txBody>
      </p:sp>
    </p:spTree>
    <p:extLst>
      <p:ext uri="{BB962C8B-B14F-4D97-AF65-F5344CB8AC3E}">
        <p14:creationId xmlns:p14="http://schemas.microsoft.com/office/powerpoint/2010/main" val="1787336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27100" y="505451"/>
            <a:ext cx="7677348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3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DIVOČINY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5980" y="1628800"/>
            <a:ext cx="7859588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>
                <a:solidFill>
                  <a:srgbClr val="FFC000"/>
                </a:solidFill>
                <a:latin typeface="Calibri"/>
              </a:rPr>
              <a:t>Kůže vysoké zvěře – srnec, daněk, jelen a muflon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>
                <a:solidFill>
                  <a:srgbClr val="4BACC6">
                    <a:lumMod val="75000"/>
                  </a:srgbClr>
                </a:solidFill>
                <a:latin typeface="Calibri"/>
              </a:rPr>
              <a:t>Usně jsou poměrně řídké, a tenké, často poškozené poškrábáním a průstřely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>
                <a:solidFill>
                  <a:srgbClr val="800000"/>
                </a:solidFill>
                <a:latin typeface="Calibri"/>
              </a:rPr>
              <a:t>Vyčiňují se </a:t>
            </a:r>
            <a:r>
              <a:rPr lang="cs-CZ" sz="3200" dirty="0" err="1">
                <a:solidFill>
                  <a:srgbClr val="800000"/>
                </a:solidFill>
                <a:latin typeface="Calibri"/>
              </a:rPr>
              <a:t>zámišnicky</a:t>
            </a:r>
            <a:r>
              <a:rPr lang="cs-CZ" sz="3200" dirty="0">
                <a:solidFill>
                  <a:srgbClr val="800000"/>
                </a:solidFill>
                <a:latin typeface="Calibri"/>
              </a:rPr>
              <a:t> – mají dobrou savost potu, jsou tažné a velmi příjemné na dotyk </a:t>
            </a:r>
          </a:p>
        </p:txBody>
      </p:sp>
    </p:spTree>
    <p:extLst>
      <p:ext uri="{BB962C8B-B14F-4D97-AF65-F5344CB8AC3E}">
        <p14:creationId xmlns:p14="http://schemas.microsoft.com/office/powerpoint/2010/main" val="3933141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32656"/>
            <a:ext cx="8208912" cy="76944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dirty="0">
                <a:solidFill>
                  <a:srgbClr val="FFFF00"/>
                </a:solidFill>
                <a:latin typeface="Calibri"/>
                <a:ea typeface="+mj-ea"/>
                <a:cs typeface="+mj-cs"/>
              </a:rPr>
              <a:t>REPTILIE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1916832"/>
            <a:ext cx="8208912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2800" dirty="0">
                <a:solidFill>
                  <a:srgbClr val="6600FF"/>
                </a:solidFill>
                <a:latin typeface="Calibri"/>
              </a:rPr>
              <a:t>Vyznačují se zajímavou lícovou kresbou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2800" dirty="0">
                <a:solidFill>
                  <a:srgbClr val="00B050"/>
                </a:solidFill>
                <a:latin typeface="Calibri"/>
              </a:rPr>
              <a:t>Společný název pro usně vyrobené z kůží exotických plazů a obojživelníků – aligátor, krokodýl, ještěrky, žáby, hadi, 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2800" dirty="0">
                <a:solidFill>
                  <a:srgbClr val="0070C0"/>
                </a:solidFill>
                <a:latin typeface="Calibri"/>
              </a:rPr>
              <a:t>Používají se na luxusní obuv, kabelky,   </a:t>
            </a: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0070C0"/>
                </a:solidFill>
                <a:latin typeface="Calibri"/>
              </a:rPr>
              <a:t>    peněženky, nebo v kombinaci s jinou usní.</a:t>
            </a:r>
          </a:p>
          <a:p>
            <a:pPr lvl="0">
              <a:spcBef>
                <a:spcPct val="20000"/>
              </a:spcBef>
            </a:pPr>
            <a:endParaRPr lang="cs-CZ" sz="2800" dirty="0">
              <a:solidFill>
                <a:srgbClr val="0070C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2119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458</Words>
  <Application>Microsoft Office PowerPoint</Application>
  <PresentationFormat>Předvádění na obrazovce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uživatel</cp:lastModifiedBy>
  <cp:revision>8</cp:revision>
  <cp:lastPrinted>2012-08-29T09:06:59Z</cp:lastPrinted>
  <dcterms:created xsi:type="dcterms:W3CDTF">2012-08-27T10:19:28Z</dcterms:created>
  <dcterms:modified xsi:type="dcterms:W3CDTF">2013-01-20T20:40:58Z</dcterms:modified>
</cp:coreProperties>
</file>