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3" r:id="rId17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3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61DFB-4B34-42C1-BFB2-8CA4C70AE057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6761C-CEAD-461B-BB34-D934132124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30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6761C-CEAD-461B-BB34-D9341321248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50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EA4BB2-9721-4120-BA11-FA3EF4CCDF3B}" type="datetimeFigureOut">
              <a:rPr lang="cs-CZ" smtClean="0"/>
              <a:t>21.1.2013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050E50A-F57C-434B-A43A-E4350EAFFB87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004048" y="476672"/>
            <a:ext cx="3363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52_INOVACE_ZBO2_1264HO</a:t>
            </a:r>
            <a:endParaRPr lang="cs-CZ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3326130" cy="714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611560" y="1124745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Výukový materiál v rámci projektu OPVK 1.5 Peníze středním školám</a:t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Číslo projektu:		CZ.1.07/1.5.00/34.0883 </a:t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Název projektu:		Rozvoj vzdělanosti</a:t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Číslo šablony:   		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V/2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Datum vytvoření:	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2.1. 2013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Autor:			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Bc. Marie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H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orvátová</a:t>
            </a: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Určeno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pro předmět:     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Zbožíznalství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Tematická oblast:	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Obuv a kožená galanterie</a:t>
            </a: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Obor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vzdělání:		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Obchodník (66-41-L/01)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2. ročník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                                            </a:t>
            </a:r>
            <a:br>
              <a:rPr lang="cs-CZ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Název výukového materiálu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: Rozdělení obuvi podle střihu</a:t>
            </a:r>
          </a:p>
          <a:p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Materiál byl vytvořen v souladu se ŠVP příslušného oboru vzdělání.</a:t>
            </a:r>
          </a:p>
          <a:p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Popis využití: Název výukového materiálu byl vytvořen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s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pomocí programu PowerPoint, na závěr shrnutí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procvičování  kontrolních otázek.</a:t>
            </a:r>
          </a:p>
          <a:p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Výkladová hodina s procvičováním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– diskuze</a:t>
            </a:r>
          </a:p>
          <a:p>
            <a:r>
              <a:rPr lang="cs-CZ" b="1" smtClean="0">
                <a:solidFill>
                  <a:schemeClr val="bg2">
                    <a:lumMod val="25000"/>
                  </a:schemeClr>
                </a:solidFill>
              </a:rPr>
              <a:t>Foto </a:t>
            </a:r>
            <a:r>
              <a:rPr lang="cs-CZ" b="1">
                <a:solidFill>
                  <a:schemeClr val="bg2">
                    <a:lumMod val="25000"/>
                  </a:schemeClr>
                </a:solidFill>
              </a:rPr>
              <a:t>: www.bata.cz</a:t>
            </a:r>
          </a:p>
          <a:p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cs-CZ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188640"/>
            <a:ext cx="80583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dirty="0">
                <a:solidFill>
                  <a:srgbClr val="00B050"/>
                </a:solidFill>
                <a:latin typeface="Calibri"/>
                <a:ea typeface="+mj-ea"/>
                <a:cs typeface="+mj-cs"/>
              </a:rPr>
              <a:t>LODIČKY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8" y="836712"/>
            <a:ext cx="26463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86421"/>
            <a:ext cx="32734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2696"/>
            <a:ext cx="279876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49687"/>
            <a:ext cx="328612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85" y="3861048"/>
            <a:ext cx="280987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29201"/>
            <a:ext cx="8892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dirty="0">
                <a:solidFill>
                  <a:srgbClr val="C00000"/>
                </a:solidFill>
                <a:latin typeface="Calibri"/>
                <a:ea typeface="+mj-ea"/>
                <a:cs typeface="+mj-cs"/>
              </a:rPr>
              <a:t>BALERINY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3" y="801144"/>
            <a:ext cx="41148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709862"/>
            <a:ext cx="440213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0" y="2636912"/>
            <a:ext cx="3103563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03" y="2880769"/>
            <a:ext cx="410845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31" y="4941168"/>
            <a:ext cx="3729081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3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246688"/>
            <a:ext cx="87129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dirty="0">
                <a:solidFill>
                  <a:srgbClr val="4BACC6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MOKASÍNY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0" y="1124744"/>
            <a:ext cx="44751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990233"/>
            <a:ext cx="4687887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2488"/>
            <a:ext cx="461486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7" y="3789040"/>
            <a:ext cx="44751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70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7" y="0"/>
            <a:ext cx="317658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39" y="1561791"/>
            <a:ext cx="422433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4187825"/>
            <a:ext cx="504825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418782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43808" y="620688"/>
            <a:ext cx="2451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>
                <a:solidFill>
                  <a:srgbClr val="FF0000"/>
                </a:solidFill>
              </a:rPr>
              <a:t>TENISKY</a:t>
            </a:r>
            <a:endParaRPr lang="cs-CZ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188640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dirty="0">
                <a:solidFill>
                  <a:srgbClr val="FF9900"/>
                </a:solidFill>
                <a:latin typeface="Calibri"/>
                <a:ea typeface="+mj-ea"/>
                <a:cs typeface="+mj-cs"/>
              </a:rPr>
              <a:t>SPOLEČENSKÁ OBUV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28612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979" y="764704"/>
            <a:ext cx="4048125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5" y="3645024"/>
            <a:ext cx="2627313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5157"/>
            <a:ext cx="324326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9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192713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dirty="0">
                <a:solidFill>
                  <a:srgbClr val="000066"/>
                </a:solidFill>
                <a:latin typeface="Calibri"/>
                <a:ea typeface="+mj-ea"/>
                <a:cs typeface="+mj-cs"/>
              </a:rPr>
              <a:t>SVATEBNÍ OBUV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5" y="962154"/>
            <a:ext cx="4492625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90" y="988117"/>
            <a:ext cx="39020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462337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46667"/>
            <a:ext cx="396875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0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4338" y="404664"/>
            <a:ext cx="87129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Otázky k opakování</a:t>
            </a:r>
          </a:p>
          <a:p>
            <a:endParaRPr lang="cs-CZ" sz="3600" dirty="0"/>
          </a:p>
          <a:p>
            <a:pPr marL="342900" indent="-342900">
              <a:buAutoNum type="arabicPeriod"/>
            </a:pPr>
            <a:r>
              <a:rPr lang="cs-CZ" sz="3600" dirty="0" smtClean="0"/>
              <a:t>Vyjmenujte střihy obuvi.</a:t>
            </a:r>
          </a:p>
          <a:p>
            <a:pPr marL="342900" indent="-342900">
              <a:buAutoNum type="arabicPeriod"/>
            </a:pPr>
            <a:r>
              <a:rPr lang="cs-CZ" sz="3600" dirty="0" smtClean="0"/>
              <a:t> Jaký je rozdíl mezi derbovou a  </a:t>
            </a:r>
          </a:p>
          <a:p>
            <a:r>
              <a:rPr lang="cs-CZ" sz="3600" dirty="0"/>
              <a:t> </a:t>
            </a:r>
            <a:r>
              <a:rPr lang="cs-CZ" sz="3600" dirty="0" smtClean="0"/>
              <a:t>   nártovou botou.</a:t>
            </a:r>
          </a:p>
          <a:p>
            <a:r>
              <a:rPr lang="cs-CZ" sz="3600" dirty="0" smtClean="0"/>
              <a:t>3. U jakého druhu obuvi se používá</a:t>
            </a:r>
          </a:p>
          <a:p>
            <a:r>
              <a:rPr lang="cs-CZ" sz="3600" dirty="0" smtClean="0"/>
              <a:t>    střih „lodička s otevřenou patou“.</a:t>
            </a:r>
          </a:p>
          <a:p>
            <a:r>
              <a:rPr lang="cs-CZ" sz="3600" dirty="0"/>
              <a:t>4. Jaká je obuv kotníková?</a:t>
            </a:r>
          </a:p>
          <a:p>
            <a:r>
              <a:rPr lang="cs-CZ" sz="3600" dirty="0"/>
              <a:t>5. U jaké obuvi se používá </a:t>
            </a:r>
            <a:r>
              <a:rPr lang="cs-CZ" sz="3600" dirty="0" err="1" smtClean="0"/>
              <a:t>sponkový</a:t>
            </a:r>
            <a:endParaRPr lang="cs-CZ" sz="3600" dirty="0" smtClean="0"/>
          </a:p>
          <a:p>
            <a:r>
              <a:rPr lang="cs-CZ" sz="3600" dirty="0"/>
              <a:t> </a:t>
            </a:r>
            <a:r>
              <a:rPr lang="cs-CZ" sz="3600" dirty="0" smtClean="0"/>
              <a:t>   střih </a:t>
            </a:r>
            <a:r>
              <a:rPr lang="cs-CZ" sz="3600" dirty="0"/>
              <a:t>na přezku</a:t>
            </a:r>
          </a:p>
        </p:txBody>
      </p:sp>
    </p:spTree>
    <p:extLst>
      <p:ext uri="{BB962C8B-B14F-4D97-AF65-F5344CB8AC3E}">
        <p14:creationId xmlns:p14="http://schemas.microsoft.com/office/powerpoint/2010/main" val="17663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314" y="2060848"/>
            <a:ext cx="8568951" cy="23083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7200" b="1" dirty="0">
                <a:solidFill>
                  <a:srgbClr val="00B0F0"/>
                </a:solidFill>
                <a:latin typeface="Calibri"/>
                <a:ea typeface="+mj-ea"/>
                <a:cs typeface="+mj-cs"/>
              </a:rPr>
              <a:t>ROZDĚLENÍ </a:t>
            </a:r>
            <a:r>
              <a:rPr lang="cs-CZ" sz="7200" b="1" dirty="0" smtClean="0">
                <a:solidFill>
                  <a:srgbClr val="00B0F0"/>
                </a:solidFill>
                <a:latin typeface="Calibri"/>
                <a:ea typeface="+mj-ea"/>
                <a:cs typeface="+mj-cs"/>
              </a:rPr>
              <a:t>OBUVI PODLE </a:t>
            </a:r>
            <a:r>
              <a:rPr lang="cs-CZ" sz="7200" b="1" dirty="0">
                <a:solidFill>
                  <a:srgbClr val="00B0F0"/>
                </a:solidFill>
                <a:latin typeface="Calibri"/>
                <a:ea typeface="+mj-ea"/>
                <a:cs typeface="+mj-cs"/>
              </a:rPr>
              <a:t>	</a:t>
            </a:r>
            <a:r>
              <a:rPr lang="cs-CZ" sz="7200" b="1" dirty="0" smtClean="0">
                <a:solidFill>
                  <a:srgbClr val="00B0F0"/>
                </a:solidFill>
                <a:latin typeface="Calibri"/>
                <a:ea typeface="+mj-ea"/>
                <a:cs typeface="+mj-cs"/>
              </a:rPr>
              <a:t>STŘIHU</a:t>
            </a:r>
            <a:endParaRPr lang="cs-CZ" sz="7200" b="1" dirty="0">
              <a:solidFill>
                <a:srgbClr val="00B0F0"/>
              </a:solidFill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54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68995" y="1318121"/>
            <a:ext cx="7478017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dirty="0">
                <a:solidFill>
                  <a:srgbClr val="D34817">
                    <a:lumMod val="50000"/>
                  </a:srgbClr>
                </a:solidFill>
                <a:latin typeface="Calibri"/>
              </a:rPr>
              <a:t>Obuv rozdělujeme podle provedení svršku, tj. podle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střihu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cs-CZ" sz="3200" dirty="0">
                <a:solidFill>
                  <a:srgbClr val="C00000"/>
                </a:solidFill>
                <a:latin typeface="Calibri"/>
              </a:rPr>
              <a:t>OBUV LODIČKOVÁ S UZAVŘENOU PATOU – </a:t>
            </a:r>
            <a:r>
              <a:rPr lang="cs-CZ" sz="3200" dirty="0">
                <a:solidFill>
                  <a:srgbClr val="00B0F0"/>
                </a:solidFill>
                <a:latin typeface="Calibri"/>
              </a:rPr>
              <a:t>svršek je hladký, bez šněrování nebo jiného uzavírání</a:t>
            </a:r>
          </a:p>
          <a:p>
            <a:pPr lvl="0">
              <a:spcBef>
                <a:spcPct val="20000"/>
              </a:spcBef>
            </a:pPr>
            <a:endParaRPr lang="cs-CZ" sz="32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95536" y="548680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dirty="0">
                <a:solidFill>
                  <a:srgbClr val="D34817">
                    <a:lumMod val="75000"/>
                  </a:srgbClr>
                </a:solidFill>
                <a:latin typeface="Calibri"/>
                <a:ea typeface="+mj-ea"/>
                <a:cs typeface="+mj-cs"/>
              </a:rPr>
              <a:t>STŘIH OBUVI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65104"/>
            <a:ext cx="17986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18123"/>
            <a:ext cx="2957513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16" y="4084117"/>
            <a:ext cx="1804987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1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332656"/>
            <a:ext cx="7823522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dirty="0">
                <a:solidFill>
                  <a:srgbClr val="7030A0"/>
                </a:solidFill>
                <a:latin typeface="Calibri"/>
              </a:rPr>
              <a:t>LODIČKA S OTEVŘENOU PATOU A PANTOFLE (nazouváky) – </a:t>
            </a:r>
            <a:r>
              <a:rPr lang="cs-CZ" sz="3200" dirty="0">
                <a:solidFill>
                  <a:srgbClr val="00B050"/>
                </a:solidFill>
                <a:latin typeface="Calibri"/>
              </a:rPr>
              <a:t>patní část je úplně otevřená, nebo opatřena upínacím páskem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dirty="0">
                <a:solidFill>
                  <a:srgbClr val="00B050"/>
                </a:solidFill>
                <a:latin typeface="Calibri"/>
              </a:rPr>
              <a:t>Jde především o letní vycházkovou obuv  a o obuv  domácí - pantofle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16097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3251756"/>
            <a:ext cx="26035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39913"/>
            <a:ext cx="23479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013176"/>
            <a:ext cx="23780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75" y="5589240"/>
            <a:ext cx="22685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03620"/>
            <a:ext cx="19208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404664"/>
            <a:ext cx="6349007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cap="all" dirty="0">
                <a:solidFill>
                  <a:srgbClr val="990000"/>
                </a:solidFill>
                <a:latin typeface="Calibri"/>
              </a:rPr>
              <a:t>Derbová </a:t>
            </a:r>
            <a:r>
              <a:rPr lang="cs-CZ" sz="3200" dirty="0">
                <a:solidFill>
                  <a:srgbClr val="990000"/>
                </a:solidFill>
                <a:latin typeface="Calibri"/>
              </a:rPr>
              <a:t>POLOBOTKA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>
                <a:solidFill>
                  <a:srgbClr val="0070C0"/>
                </a:solidFill>
                <a:latin typeface="Calibri"/>
              </a:rPr>
              <a:t>– zadní díl je našíván na nárt.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83568" y="3573016"/>
            <a:ext cx="71898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s-CZ" sz="3200" dirty="0">
                <a:solidFill>
                  <a:srgbClr val="3333FF"/>
                </a:solidFill>
                <a:latin typeface="Calibri"/>
              </a:rPr>
              <a:t>NÁRTOVÁ POLOBOTKA 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cs-CZ" sz="3200" dirty="0">
                <a:solidFill>
                  <a:srgbClr val="CC00FF"/>
                </a:solidFill>
                <a:latin typeface="Calibri"/>
              </a:rPr>
              <a:t>nártový díl je našíván 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1378"/>
            <a:ext cx="26574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65016"/>
            <a:ext cx="269398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49" y="4628463"/>
            <a:ext cx="409098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6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260648"/>
            <a:ext cx="67278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dirty="0">
                <a:solidFill>
                  <a:srgbClr val="CC00FF"/>
                </a:solidFill>
                <a:latin typeface="Calibri"/>
              </a:rPr>
              <a:t>SPONKOVÝ STŘIHA NA PŘESKU – </a:t>
            </a:r>
            <a:r>
              <a:rPr lang="cs-CZ" sz="3200" dirty="0">
                <a:solidFill>
                  <a:srgbClr val="0070C0"/>
                </a:solidFill>
                <a:latin typeface="Calibri"/>
              </a:rPr>
              <a:t>funkční pásek s přezkou obepíná příčně nárt obuvi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57333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136775"/>
            <a:ext cx="25971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00943"/>
            <a:ext cx="337185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31266"/>
            <a:ext cx="26638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88" y="4077072"/>
            <a:ext cx="2347913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22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93273" y="404664"/>
            <a:ext cx="79264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dirty="0">
                <a:solidFill>
                  <a:srgbClr val="7030A0"/>
                </a:solidFill>
                <a:latin typeface="Calibri"/>
              </a:rPr>
              <a:t>KOTNÍČKOVÁ OBUV – </a:t>
            </a:r>
            <a:r>
              <a:rPr lang="cs-CZ" sz="3200" dirty="0">
                <a:solidFill>
                  <a:srgbClr val="3333FF"/>
                </a:solidFill>
                <a:latin typeface="Calibri"/>
              </a:rPr>
              <a:t>dosahuje ke kotníkům, popřípadě těsně nad něj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27559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361" y="1484519"/>
            <a:ext cx="33162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32194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22715"/>
            <a:ext cx="240188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21" y="1183012"/>
            <a:ext cx="2043113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229200"/>
            <a:ext cx="18907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177" y="5229200"/>
            <a:ext cx="1584325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9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8824" y="457409"/>
            <a:ext cx="81336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dirty="0">
                <a:solidFill>
                  <a:srgbClr val="FF0000"/>
                </a:solidFill>
                <a:latin typeface="Calibri"/>
              </a:rPr>
              <a:t>DRUHY DÁMSKÉ OBUVI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4" y="1114670"/>
            <a:ext cx="2444750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1307555"/>
            <a:ext cx="37687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dirty="0">
                <a:solidFill>
                  <a:srgbClr val="7030A0"/>
                </a:solidFill>
                <a:latin typeface="Calibri"/>
                <a:ea typeface="+mj-ea"/>
                <a:cs typeface="+mj-cs"/>
              </a:rPr>
              <a:t>KOZAČKY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17514"/>
            <a:ext cx="2076307" cy="249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33" y="1124744"/>
            <a:ext cx="248503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9386"/>
            <a:ext cx="2503041" cy="257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90326"/>
            <a:ext cx="303053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0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260648"/>
            <a:ext cx="7417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dirty="0">
                <a:solidFill>
                  <a:srgbClr val="F79646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POLOBOTKY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36550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04165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9" y="2564904"/>
            <a:ext cx="28162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76201"/>
            <a:ext cx="277971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00" y="2684331"/>
            <a:ext cx="29575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09" y="4797152"/>
            <a:ext cx="3743325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8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Shlu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183</TotalTime>
  <Words>181</Words>
  <Application>Microsoft Office PowerPoint</Application>
  <PresentationFormat>Předvádění na obrazovce (4:3)</PresentationFormat>
  <Paragraphs>38</Paragraphs>
  <Slides>16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Shluk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--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ucitel</dc:creator>
  <cp:lastModifiedBy>Horvatova Marie</cp:lastModifiedBy>
  <cp:revision>16</cp:revision>
  <cp:lastPrinted>2012-08-29T09:06:59Z</cp:lastPrinted>
  <dcterms:created xsi:type="dcterms:W3CDTF">2012-08-27T10:19:28Z</dcterms:created>
  <dcterms:modified xsi:type="dcterms:W3CDTF">2013-01-21T07:56:15Z</dcterms:modified>
</cp:coreProperties>
</file>