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52_INOVACE_ZBO2_1364HO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2.1. 2013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Rozdělení obuvi podle velikosti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na závěr shrnutí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procvičováním - diskuze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2060848"/>
            <a:ext cx="76324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8000" b="1" dirty="0">
                <a:solidFill>
                  <a:srgbClr val="7030A0"/>
                </a:solidFill>
                <a:latin typeface="Calibri"/>
                <a:ea typeface="+mj-ea"/>
                <a:cs typeface="+mj-cs"/>
              </a:rPr>
              <a:t>Velikostní</a:t>
            </a:r>
            <a:br>
              <a:rPr lang="cs-CZ" sz="8000" b="1" dirty="0">
                <a:solidFill>
                  <a:srgbClr val="7030A0"/>
                </a:solidFill>
                <a:latin typeface="Calibri"/>
                <a:ea typeface="+mj-ea"/>
                <a:cs typeface="+mj-cs"/>
              </a:rPr>
            </a:br>
            <a:r>
              <a:rPr lang="cs-CZ" sz="8000" b="1" dirty="0">
                <a:solidFill>
                  <a:srgbClr val="7030A0"/>
                </a:solidFill>
                <a:latin typeface="Calibri"/>
                <a:ea typeface="+mj-ea"/>
                <a:cs typeface="+mj-cs"/>
              </a:rPr>
              <a:t>číslování obuvi</a:t>
            </a:r>
          </a:p>
        </p:txBody>
      </p:sp>
    </p:spTree>
    <p:extLst>
      <p:ext uri="{BB962C8B-B14F-4D97-AF65-F5344CB8AC3E}">
        <p14:creationId xmlns:p14="http://schemas.microsoft.com/office/powerpoint/2010/main" val="1631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836712"/>
            <a:ext cx="37257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Velikost obuvi se zjišťuje podle</a:t>
            </a:r>
          </a:p>
          <a:p>
            <a:endParaRPr lang="cs-CZ" dirty="0"/>
          </a:p>
          <a:p>
            <a:pPr marL="342900" indent="-342900">
              <a:buAutoNum type="alphaLcParenR"/>
            </a:pPr>
            <a:r>
              <a:rPr lang="cs-CZ" dirty="0" smtClean="0"/>
              <a:t>Délky chodidla</a:t>
            </a:r>
          </a:p>
          <a:p>
            <a:endParaRPr lang="cs-CZ" dirty="0" smtClean="0"/>
          </a:p>
          <a:p>
            <a:r>
              <a:rPr lang="cs-CZ" dirty="0" smtClean="0"/>
              <a:t>b) Obvodu nártu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50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496944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400" b="1" dirty="0">
                <a:solidFill>
                  <a:srgbClr val="7030A0"/>
                </a:solidFill>
                <a:latin typeface="Calibri"/>
              </a:rPr>
              <a:t>Systém značení obuvi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V současnosti se v obuvnickém průmyslu u nás nejčastěji používá následujících pět systémů značení obuvi: (společnost Baťa používá francouzský systém) </a:t>
            </a:r>
          </a:p>
          <a:p>
            <a:pPr lvl="0">
              <a:spcBef>
                <a:spcPct val="20000"/>
              </a:spcBef>
            </a:pP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00B050"/>
                </a:solidFill>
                <a:latin typeface="Calibri"/>
              </a:rPr>
              <a:t>Systém značení obuvi </a:t>
            </a:r>
            <a:r>
              <a:rPr lang="cs-CZ" sz="2400" dirty="0" smtClean="0">
                <a:solidFill>
                  <a:srgbClr val="00B050"/>
                </a:solidFill>
                <a:latin typeface="Calibri"/>
              </a:rPr>
              <a:t>	        Celá </a:t>
            </a:r>
            <a:r>
              <a:rPr lang="cs-CZ" sz="2400" dirty="0">
                <a:solidFill>
                  <a:srgbClr val="00B050"/>
                </a:solidFill>
                <a:latin typeface="Calibri"/>
              </a:rPr>
              <a:t>čísla 		</a:t>
            </a:r>
            <a:r>
              <a:rPr lang="cs-CZ" sz="2400" dirty="0" smtClean="0">
                <a:solidFill>
                  <a:srgbClr val="00B050"/>
                </a:solidFill>
                <a:latin typeface="Calibri"/>
              </a:rPr>
              <a:t>          Půlčísla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 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F79646">
                    <a:lumMod val="50000"/>
                  </a:srgbClr>
                </a:solidFill>
                <a:latin typeface="Calibri"/>
              </a:rPr>
              <a:t>MONDOPOINT (mm) 	 </a:t>
            </a:r>
            <a:r>
              <a:rPr lang="cs-CZ" sz="2400" dirty="0" smtClean="0">
                <a:solidFill>
                  <a:srgbClr val="F79646">
                    <a:lumMod val="50000"/>
                  </a:srgbClr>
                </a:solidFill>
                <a:latin typeface="Calibri"/>
              </a:rPr>
              <a:t>     5 </a:t>
            </a:r>
            <a:r>
              <a:rPr lang="cs-CZ" sz="2400" dirty="0">
                <a:solidFill>
                  <a:srgbClr val="F79646">
                    <a:lumMod val="50000"/>
                  </a:srgbClr>
                </a:solidFill>
                <a:latin typeface="Calibri"/>
              </a:rPr>
              <a:t>nebo 7,5 mm	      </a:t>
            </a:r>
            <a:r>
              <a:rPr lang="cs-CZ" sz="2400" dirty="0" smtClean="0">
                <a:solidFill>
                  <a:srgbClr val="F79646">
                    <a:lumMod val="50000"/>
                  </a:srgbClr>
                </a:solidFill>
                <a:latin typeface="Calibri"/>
              </a:rPr>
              <a:t>	- </a:t>
            </a:r>
            <a:endParaRPr lang="cs-CZ" sz="2400" dirty="0">
              <a:solidFill>
                <a:srgbClr val="F79646">
                  <a:lumMod val="50000"/>
                </a:srgbClr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Metrický (cm) 		 </a:t>
            </a:r>
            <a:r>
              <a:rPr lang="cs-CZ" sz="2400" dirty="0" smtClean="0">
                <a:solidFill>
                  <a:srgbClr val="9BBB59">
                    <a:lumMod val="50000"/>
                  </a:srgbClr>
                </a:solidFill>
                <a:latin typeface="Calibri"/>
              </a:rPr>
              <a:t>        10 </a:t>
            </a:r>
            <a:r>
              <a:rPr lang="cs-CZ" sz="240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mm 		</a:t>
            </a:r>
            <a:r>
              <a:rPr lang="cs-CZ" sz="2400" dirty="0" smtClean="0">
                <a:solidFill>
                  <a:srgbClr val="9BBB59">
                    <a:lumMod val="50000"/>
                  </a:srgbClr>
                </a:solidFill>
                <a:latin typeface="Calibri"/>
              </a:rPr>
              <a:t>	5 </a:t>
            </a:r>
            <a:r>
              <a:rPr lang="cs-CZ" sz="240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mm </a:t>
            </a:r>
          </a:p>
          <a:p>
            <a:pPr>
              <a:spcBef>
                <a:spcPct val="20000"/>
              </a:spcBef>
            </a:pPr>
            <a:r>
              <a:rPr lang="cs-CZ" sz="2400" dirty="0">
                <a:solidFill>
                  <a:srgbClr val="7030A0"/>
                </a:solidFill>
                <a:latin typeface="Calibri"/>
              </a:rPr>
              <a:t>Anglický (</a:t>
            </a:r>
            <a:r>
              <a:rPr lang="cs-CZ" sz="2400" dirty="0" err="1">
                <a:solidFill>
                  <a:srgbClr val="7030A0"/>
                </a:solidFill>
                <a:latin typeface="Calibri"/>
              </a:rPr>
              <a:t>inch</a:t>
            </a:r>
            <a:r>
              <a:rPr lang="cs-CZ" sz="2400" dirty="0">
                <a:solidFill>
                  <a:srgbClr val="7030A0"/>
                </a:solidFill>
                <a:latin typeface="Calibri"/>
              </a:rPr>
              <a:t> - palec)       </a:t>
            </a:r>
            <a:r>
              <a:rPr lang="cs-CZ" sz="2400" dirty="0" smtClean="0">
                <a:solidFill>
                  <a:srgbClr val="7030A0"/>
                </a:solidFill>
                <a:latin typeface="Calibri"/>
              </a:rPr>
              <a:t>1/3 </a:t>
            </a:r>
            <a:r>
              <a:rPr lang="cs-CZ" sz="2400" dirty="0" err="1">
                <a:solidFill>
                  <a:srgbClr val="7030A0"/>
                </a:solidFill>
                <a:latin typeface="Calibri"/>
              </a:rPr>
              <a:t>inch</a:t>
            </a:r>
            <a:r>
              <a:rPr lang="cs-CZ" sz="2400" dirty="0">
                <a:solidFill>
                  <a:srgbClr val="7030A0"/>
                </a:solidFill>
                <a:latin typeface="Calibri"/>
              </a:rPr>
              <a:t> = 8,4mm  </a:t>
            </a:r>
            <a:r>
              <a:rPr lang="cs-CZ" sz="2400" dirty="0" smtClean="0">
                <a:solidFill>
                  <a:srgbClr val="7030A0"/>
                </a:solidFill>
                <a:latin typeface="Calibri"/>
              </a:rPr>
              <a:t>	       1/6 </a:t>
            </a:r>
            <a:r>
              <a:rPr lang="cs-CZ" sz="2400" dirty="0" err="1">
                <a:solidFill>
                  <a:srgbClr val="7030A0"/>
                </a:solidFill>
                <a:latin typeface="Calibri"/>
              </a:rPr>
              <a:t>inch</a:t>
            </a:r>
            <a:r>
              <a:rPr lang="cs-CZ" sz="2400" dirty="0">
                <a:solidFill>
                  <a:srgbClr val="7030A0"/>
                </a:solidFill>
                <a:latin typeface="Calibri"/>
              </a:rPr>
              <a:t> = 4,2mm</a:t>
            </a:r>
          </a:p>
          <a:p>
            <a:pPr lvl="0">
              <a:spcBef>
                <a:spcPct val="20000"/>
              </a:spcBef>
            </a:pPr>
            <a:r>
              <a:rPr lang="cs-CZ" sz="2400" dirty="0" smtClean="0">
                <a:solidFill>
                  <a:srgbClr val="800000"/>
                </a:solidFill>
                <a:latin typeface="Calibri"/>
              </a:rPr>
              <a:t>Americký </a:t>
            </a:r>
            <a:r>
              <a:rPr lang="cs-CZ" sz="2400" dirty="0">
                <a:solidFill>
                  <a:srgbClr val="800000"/>
                </a:solidFill>
                <a:latin typeface="Calibri"/>
              </a:rPr>
              <a:t>(</a:t>
            </a:r>
            <a:r>
              <a:rPr lang="cs-CZ" sz="2400" dirty="0" err="1">
                <a:solidFill>
                  <a:srgbClr val="800000"/>
                </a:solidFill>
                <a:latin typeface="Calibri"/>
              </a:rPr>
              <a:t>inch</a:t>
            </a:r>
            <a:r>
              <a:rPr lang="cs-CZ" sz="2400" dirty="0">
                <a:solidFill>
                  <a:srgbClr val="800000"/>
                </a:solidFill>
                <a:latin typeface="Calibri"/>
              </a:rPr>
              <a:t> - palec)     </a:t>
            </a:r>
            <a:r>
              <a:rPr lang="cs-CZ" sz="2400" dirty="0" smtClean="0">
                <a:solidFill>
                  <a:srgbClr val="800000"/>
                </a:solidFill>
                <a:latin typeface="Calibri"/>
              </a:rPr>
              <a:t>1/3 </a:t>
            </a:r>
            <a:r>
              <a:rPr lang="cs-CZ" sz="2400" dirty="0" err="1">
                <a:solidFill>
                  <a:srgbClr val="800000"/>
                </a:solidFill>
                <a:latin typeface="Calibri"/>
              </a:rPr>
              <a:t>inch</a:t>
            </a:r>
            <a:r>
              <a:rPr lang="cs-CZ" sz="2400" dirty="0">
                <a:solidFill>
                  <a:srgbClr val="800000"/>
                </a:solidFill>
                <a:latin typeface="Calibri"/>
              </a:rPr>
              <a:t> = 8,4mm         </a:t>
            </a:r>
            <a:r>
              <a:rPr lang="cs-CZ" sz="2400" dirty="0" smtClean="0">
                <a:solidFill>
                  <a:srgbClr val="800000"/>
                </a:solidFill>
                <a:latin typeface="Calibri"/>
              </a:rPr>
              <a:t> 1/6 </a:t>
            </a:r>
            <a:r>
              <a:rPr lang="cs-CZ" sz="2400" dirty="0" err="1">
                <a:solidFill>
                  <a:srgbClr val="800000"/>
                </a:solidFill>
                <a:latin typeface="Calibri"/>
              </a:rPr>
              <a:t>inch</a:t>
            </a:r>
            <a:r>
              <a:rPr lang="cs-CZ" sz="2400" dirty="0">
                <a:solidFill>
                  <a:srgbClr val="800000"/>
                </a:solidFill>
                <a:latin typeface="Calibri"/>
              </a:rPr>
              <a:t> = 4,2mm 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0070C0"/>
                </a:solidFill>
                <a:latin typeface="Calibri"/>
              </a:rPr>
              <a:t>Francouzský (steh) 	</a:t>
            </a:r>
            <a:r>
              <a:rPr lang="cs-CZ" sz="2400" dirty="0" smtClean="0">
                <a:solidFill>
                  <a:srgbClr val="0070C0"/>
                </a:solidFill>
                <a:latin typeface="Calibri"/>
              </a:rPr>
              <a:t>          6,66 </a:t>
            </a:r>
            <a:r>
              <a:rPr lang="cs-CZ" sz="2400" dirty="0">
                <a:solidFill>
                  <a:srgbClr val="0070C0"/>
                </a:solidFill>
                <a:latin typeface="Calibri"/>
              </a:rPr>
              <a:t>mm  		       -  </a:t>
            </a:r>
          </a:p>
          <a:p>
            <a:pPr lvl="0">
              <a:spcBef>
                <a:spcPct val="20000"/>
              </a:spcBef>
            </a:pPr>
            <a:endParaRPr lang="cs-CZ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37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789939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000" b="1" u="sng" dirty="0">
                <a:solidFill>
                  <a:srgbClr val="FF0000"/>
                </a:solidFill>
                <a:latin typeface="Calibri"/>
              </a:rPr>
              <a:t>Dětská obuv</a:t>
            </a:r>
          </a:p>
          <a:p>
            <a:pPr lvl="0">
              <a:spcBef>
                <a:spcPct val="20000"/>
              </a:spcBef>
            </a:pPr>
            <a:endParaRPr lang="cs-CZ" sz="2000" b="1" u="sng" dirty="0">
              <a:solidFill>
                <a:srgbClr val="FF000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000" dirty="0">
                <a:solidFill>
                  <a:prstClr val="black"/>
                </a:solidFill>
                <a:latin typeface="Calibri"/>
              </a:rPr>
              <a:t>mm 100  105  110  115  120  125  130 135 140  145 150 155  160  165 </a:t>
            </a:r>
          </a:p>
          <a:p>
            <a:pPr lvl="0">
              <a:spcBef>
                <a:spcPct val="20000"/>
              </a:spcBef>
            </a:pPr>
            <a:r>
              <a:rPr lang="cs-CZ" sz="2000" dirty="0">
                <a:solidFill>
                  <a:prstClr val="black"/>
                </a:solidFill>
                <a:latin typeface="Calibri"/>
              </a:rPr>
              <a:t>cm   11    11½  12  12½    13   13½  14   14½  15  15½  16  16½  17  17½ </a:t>
            </a:r>
          </a:p>
          <a:p>
            <a:pPr lvl="0">
              <a:spcBef>
                <a:spcPct val="20000"/>
              </a:spcBef>
            </a:pPr>
            <a:r>
              <a:rPr lang="cs-CZ" sz="2000" dirty="0" err="1">
                <a:solidFill>
                  <a:prstClr val="black"/>
                </a:solidFill>
                <a:latin typeface="Calibri"/>
              </a:rPr>
              <a:t>inch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 1     1½      2    2½       3      4      4½    5     5½    6      7     7½   8    8½ </a:t>
            </a:r>
          </a:p>
          <a:p>
            <a:pPr lvl="0">
              <a:spcBef>
                <a:spcPct val="20000"/>
              </a:spcBef>
            </a:pPr>
            <a:r>
              <a:rPr lang="cs-CZ" sz="2000" dirty="0">
                <a:solidFill>
                  <a:prstClr val="black"/>
                </a:solidFill>
                <a:latin typeface="Calibri"/>
              </a:rPr>
              <a:t>steh 16½ 17    18   18½    19    20    20½  21   22    23    24  24½  25   26 </a:t>
            </a:r>
          </a:p>
          <a:p>
            <a:pPr lvl="0">
              <a:spcBef>
                <a:spcPct val="20000"/>
              </a:spcBef>
            </a:pPr>
            <a:endParaRPr lang="cs-CZ" sz="20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000" dirty="0">
                <a:solidFill>
                  <a:prstClr val="black"/>
                </a:solidFill>
                <a:latin typeface="Calibri"/>
              </a:rPr>
              <a:t>mm  170  175   180   185    190   195   200   205  210   215   220 </a:t>
            </a:r>
          </a:p>
          <a:p>
            <a:pPr lvl="0">
              <a:spcBef>
                <a:spcPct val="20000"/>
              </a:spcBef>
            </a:pPr>
            <a:r>
              <a:rPr lang="cs-CZ" sz="2000" dirty="0">
                <a:solidFill>
                  <a:prstClr val="black"/>
                </a:solidFill>
                <a:latin typeface="Calibri"/>
              </a:rPr>
              <a:t>cm     18   18½   19    19½     20    20½    21   21½   22    22½   23 </a:t>
            </a:r>
          </a:p>
          <a:p>
            <a:pPr lvl="0">
              <a:spcBef>
                <a:spcPct val="20000"/>
              </a:spcBef>
            </a:pPr>
            <a:r>
              <a:rPr lang="cs-CZ" sz="2000" dirty="0" err="1">
                <a:solidFill>
                  <a:prstClr val="black"/>
                </a:solidFill>
                <a:latin typeface="Calibri"/>
              </a:rPr>
              <a:t>inch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   9     10    10½    11     11½    12     13     1       1½    2       3 </a:t>
            </a:r>
          </a:p>
          <a:p>
            <a:pPr lvl="0">
              <a:spcBef>
                <a:spcPct val="20000"/>
              </a:spcBef>
            </a:pPr>
            <a:r>
              <a:rPr lang="cs-CZ" sz="2000" dirty="0">
                <a:solidFill>
                  <a:prstClr val="black"/>
                </a:solidFill>
                <a:latin typeface="Calibri"/>
              </a:rPr>
              <a:t>steh  27    28     29     29½     30      31     32    33    33½  34      35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435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1340768"/>
            <a:ext cx="8370763" cy="362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800" b="1" u="sng" dirty="0">
                <a:solidFill>
                  <a:srgbClr val="800000"/>
                </a:solidFill>
                <a:latin typeface="Calibri"/>
              </a:rPr>
              <a:t>Dámská obuv </a:t>
            </a:r>
          </a:p>
          <a:p>
            <a:pPr lvl="0">
              <a:spcBef>
                <a:spcPct val="20000"/>
              </a:spcBef>
            </a:pPr>
            <a:endParaRPr lang="cs-CZ" sz="2800" b="1" dirty="0">
              <a:solidFill>
                <a:srgbClr val="80000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prstClr val="black"/>
                </a:solidFill>
                <a:latin typeface="Calibri"/>
              </a:rPr>
              <a:t>mm 215 220 225 230 235 240 245 250 255 260 265 270 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prstClr val="black"/>
                </a:solidFill>
                <a:latin typeface="Calibri"/>
              </a:rPr>
              <a:t>cm   22½ 23  23½  24  24½ 25  25½  26  26½ 27  27½  28 </a:t>
            </a:r>
          </a:p>
          <a:p>
            <a:pPr lvl="0">
              <a:spcBef>
                <a:spcPct val="20000"/>
              </a:spcBef>
            </a:pPr>
            <a:r>
              <a:rPr lang="cs-CZ" sz="2800" dirty="0" err="1">
                <a:solidFill>
                  <a:prstClr val="black"/>
                </a:solidFill>
                <a:latin typeface="Calibri"/>
              </a:rPr>
              <a:t>inch</a:t>
            </a:r>
            <a:r>
              <a:rPr lang="cs-CZ" sz="2800" dirty="0">
                <a:solidFill>
                  <a:prstClr val="black"/>
                </a:solidFill>
                <a:latin typeface="Calibri"/>
              </a:rPr>
              <a:t>   2      3    3½    4    4½    5   5½     6    6½    7   7½     8 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prstClr val="black"/>
                </a:solidFill>
                <a:latin typeface="Calibri"/>
              </a:rPr>
              <a:t>steh  34   35   36    37  37½ 38  38½  39   40   41   41    42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4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836712"/>
            <a:ext cx="7909371" cy="478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3600" b="1" u="sng" dirty="0">
                <a:solidFill>
                  <a:srgbClr val="0070C0"/>
                </a:solidFill>
                <a:latin typeface="Calibri"/>
              </a:rPr>
              <a:t>Chlapecká obuv</a:t>
            </a:r>
          </a:p>
          <a:p>
            <a:pPr lvl="0">
              <a:spcBef>
                <a:spcPct val="20000"/>
              </a:spcBef>
            </a:pPr>
            <a:endParaRPr lang="cs-CZ" sz="3200" b="1" dirty="0">
              <a:solidFill>
                <a:srgbClr val="0070C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mm   220  225  230  235  240  245  250 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cm      23   23½   24   24½  25   25½  26 </a:t>
            </a:r>
          </a:p>
          <a:p>
            <a:pPr lvl="0">
              <a:spcBef>
                <a:spcPct val="20000"/>
              </a:spcBef>
            </a:pPr>
            <a:r>
              <a:rPr lang="cs-CZ" sz="3200" dirty="0" err="1">
                <a:solidFill>
                  <a:prstClr val="black"/>
                </a:solidFill>
                <a:latin typeface="Calibri"/>
              </a:rPr>
              <a:t>inch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    3     3½      4     4½     5     5½    6 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steh    35    36     37   37½   38   38½  39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91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052736"/>
            <a:ext cx="8277100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600" b="1" u="sng" dirty="0" err="1">
                <a:solidFill>
                  <a:srgbClr val="8064A2">
                    <a:lumMod val="75000"/>
                  </a:srgbClr>
                </a:solidFill>
                <a:latin typeface="Calibri"/>
              </a:rPr>
              <a:t>Pánská</a:t>
            </a:r>
            <a:r>
              <a:rPr lang="en-US" sz="3600" b="1" u="sng" dirty="0">
                <a:solidFill>
                  <a:srgbClr val="8064A2">
                    <a:lumMod val="75000"/>
                  </a:srgbClr>
                </a:solidFill>
                <a:latin typeface="Calibri"/>
              </a:rPr>
              <a:t> </a:t>
            </a:r>
            <a:r>
              <a:rPr lang="en-US" sz="3600" b="1" u="sng" dirty="0" err="1">
                <a:solidFill>
                  <a:srgbClr val="8064A2">
                    <a:lumMod val="75000"/>
                  </a:srgbClr>
                </a:solidFill>
                <a:latin typeface="Calibri"/>
              </a:rPr>
              <a:t>obuv</a:t>
            </a:r>
            <a:endParaRPr lang="cs-CZ" sz="3600" b="1" u="sng" dirty="0">
              <a:solidFill>
                <a:srgbClr val="8064A2">
                  <a:lumMod val="75000"/>
                </a:srgbClr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en-US" sz="3200" b="1" dirty="0">
              <a:solidFill>
                <a:srgbClr val="8064A2">
                  <a:lumMod val="75000"/>
                </a:srgbClr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mm 240 245 250 255 260 265 270 275 280 285 290 295 300 305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310 </a:t>
            </a:r>
          </a:p>
          <a:p>
            <a:pPr lvl="0">
              <a:spcBef>
                <a:spcPct val="20000"/>
              </a:spcBef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cm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25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25½ 26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26½ 27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27½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28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28½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29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29½ 30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30½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31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31½ 32 </a:t>
            </a:r>
          </a:p>
          <a:p>
            <a:pPr lvl="0">
              <a:spcBef>
                <a:spcPct val="20000"/>
              </a:spcBef>
            </a:pPr>
            <a:r>
              <a:rPr lang="cs-CZ" sz="2200" dirty="0">
                <a:solidFill>
                  <a:prstClr val="black"/>
                </a:solidFill>
                <a:latin typeface="Calibri"/>
              </a:rPr>
              <a:t>i</a:t>
            </a:r>
            <a:r>
              <a:rPr lang="en-US" sz="2200" dirty="0" err="1">
                <a:solidFill>
                  <a:prstClr val="black"/>
                </a:solidFill>
                <a:latin typeface="Calibri"/>
              </a:rPr>
              <a:t>nch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 5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5½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6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6½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7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7½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8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8½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9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9½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10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11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12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12½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13 </a:t>
            </a:r>
          </a:p>
          <a:p>
            <a:pPr lvl="0">
              <a:spcBef>
                <a:spcPct val="20000"/>
              </a:spcBef>
            </a:pPr>
            <a:r>
              <a:rPr lang="en-US" sz="2200" dirty="0" err="1">
                <a:solidFill>
                  <a:prstClr val="black"/>
                </a:solidFill>
                <a:latin typeface="Calibri"/>
              </a:rPr>
              <a:t>steh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38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38½ 39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40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41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41½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42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42½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43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44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45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46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 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47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47½ </a:t>
            </a:r>
            <a:r>
              <a:rPr lang="cs-CZ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48 </a:t>
            </a:r>
          </a:p>
          <a:p>
            <a:pPr lvl="0">
              <a:spcBef>
                <a:spcPct val="20000"/>
              </a:spcBef>
            </a:pPr>
            <a:endParaRPr lang="cs-CZ" sz="2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476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764704"/>
            <a:ext cx="58801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Otázky k opakování</a:t>
            </a:r>
          </a:p>
          <a:p>
            <a:endParaRPr lang="cs-CZ" dirty="0"/>
          </a:p>
          <a:p>
            <a:pPr marL="342900" indent="-342900">
              <a:buAutoNum type="arabicPeriod"/>
            </a:pPr>
            <a:r>
              <a:rPr lang="cs-CZ" dirty="0" smtClean="0"/>
              <a:t>Který způsob číslování se dnes nejvíce používá?</a:t>
            </a:r>
          </a:p>
          <a:p>
            <a:pPr marL="342900" indent="-342900"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r>
              <a:rPr lang="cs-CZ" dirty="0" smtClean="0"/>
              <a:t>Podle čeho se určuje velikost obuvi</a:t>
            </a:r>
          </a:p>
          <a:p>
            <a:pPr marL="342900" indent="-342900"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r>
              <a:rPr lang="cs-CZ" dirty="0" smtClean="0"/>
              <a:t>Doplňte tabulku velikostního sortimentu</a:t>
            </a:r>
          </a:p>
          <a:p>
            <a:pPr marL="342900" indent="-342900">
              <a:buAutoNum type="arabicPeriod"/>
            </a:pPr>
            <a:endParaRPr lang="cs-CZ" dirty="0"/>
          </a:p>
          <a:p>
            <a:endParaRPr lang="cs-CZ" dirty="0" smtClean="0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082831"/>
              </p:ext>
            </p:extLst>
          </p:nvPr>
        </p:nvGraphicFramePr>
        <p:xfrm>
          <a:off x="899592" y="3501008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14779">
                <a:tc>
                  <a:txBody>
                    <a:bodyPr/>
                    <a:lstStyle/>
                    <a:p>
                      <a:pPr algn="ctr"/>
                      <a:r>
                        <a:rPr lang="cs-CZ" baseline="0" dirty="0" smtClean="0"/>
                        <a:t> cm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inch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steh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2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411</Words>
  <Application>Microsoft Office PowerPoint</Application>
  <PresentationFormat>Předvádění na obrazovce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10</cp:revision>
  <cp:lastPrinted>2012-08-29T09:06:59Z</cp:lastPrinted>
  <dcterms:created xsi:type="dcterms:W3CDTF">2012-08-27T10:19:28Z</dcterms:created>
  <dcterms:modified xsi:type="dcterms:W3CDTF">2013-01-21T07:21:51Z</dcterms:modified>
</cp:coreProperties>
</file>