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6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52_INOVACE_ZBO2_1464HO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3.1.2013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Obuv a kožená galanterie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: Názvosloví obuvi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Materiál 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pomocí programu PowerPoint, na závěr shrnutí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a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procvičování  kontrolních otázek.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Výkladová hodina s procvičováním - diskuze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1124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251520" y="309712"/>
            <a:ext cx="8996374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NÁZVOSLOVÍ OBUVI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00B050"/>
                </a:solidFill>
              </a:rPr>
              <a:t>Výrobky obuvnického průmyslu jsou mimo vlastní </a:t>
            </a:r>
          </a:p>
          <a:p>
            <a:r>
              <a:rPr lang="cs-CZ" sz="2800" dirty="0">
                <a:solidFill>
                  <a:srgbClr val="00B050"/>
                </a:solidFill>
              </a:rPr>
              <a:t>p</a:t>
            </a:r>
            <a:r>
              <a:rPr lang="cs-CZ" sz="2800" dirty="0" smtClean="0">
                <a:solidFill>
                  <a:srgbClr val="00B050"/>
                </a:solidFill>
              </a:rPr>
              <a:t>opis označovány číselnou řadou, ve které 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jednotlivá čísla určují přesnou charakteristiku 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zboží. Souhrnu všech těchto čísel říkáme -</a:t>
            </a:r>
          </a:p>
          <a:p>
            <a:r>
              <a:rPr lang="cs-CZ" sz="2800" dirty="0" smtClean="0">
                <a:solidFill>
                  <a:srgbClr val="7030A0"/>
                </a:solidFill>
              </a:rPr>
              <a:t>názvosloví obuvi.</a:t>
            </a:r>
          </a:p>
          <a:p>
            <a:r>
              <a:rPr lang="cs-CZ" sz="2800" dirty="0" smtClean="0">
                <a:solidFill>
                  <a:srgbClr val="C00000"/>
                </a:solidFill>
              </a:rPr>
              <a:t>Číselnou řadou se vyjadřuje 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>
                <a:solidFill>
                  <a:srgbClr val="C00000"/>
                </a:solidFill>
              </a:rPr>
              <a:t>v</a:t>
            </a:r>
            <a:r>
              <a:rPr lang="cs-CZ" sz="2800" dirty="0" smtClean="0">
                <a:solidFill>
                  <a:srgbClr val="C00000"/>
                </a:solidFill>
              </a:rPr>
              <a:t>rchový materiál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>
                <a:solidFill>
                  <a:srgbClr val="C00000"/>
                </a:solidFill>
              </a:rPr>
              <a:t>s</a:t>
            </a:r>
            <a:r>
              <a:rPr lang="cs-CZ" sz="2800" dirty="0" smtClean="0">
                <a:solidFill>
                  <a:srgbClr val="C00000"/>
                </a:solidFill>
              </a:rPr>
              <a:t>podkový materiál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>
                <a:solidFill>
                  <a:srgbClr val="C00000"/>
                </a:solidFill>
              </a:rPr>
              <a:t>s</a:t>
            </a:r>
            <a:r>
              <a:rPr lang="cs-CZ" sz="2800" dirty="0" smtClean="0">
                <a:solidFill>
                  <a:srgbClr val="C00000"/>
                </a:solidFill>
              </a:rPr>
              <a:t>třih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>
                <a:solidFill>
                  <a:srgbClr val="C00000"/>
                </a:solidFill>
              </a:rPr>
              <a:t>ú</a:t>
            </a:r>
            <a:r>
              <a:rPr lang="cs-CZ" sz="2800" dirty="0" smtClean="0">
                <a:solidFill>
                  <a:srgbClr val="C00000"/>
                </a:solidFill>
              </a:rPr>
              <a:t>čelovost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>
                <a:solidFill>
                  <a:srgbClr val="C00000"/>
                </a:solidFill>
              </a:rPr>
              <a:t>v</a:t>
            </a:r>
            <a:r>
              <a:rPr lang="cs-CZ" sz="2800" dirty="0" smtClean="0">
                <a:solidFill>
                  <a:srgbClr val="C00000"/>
                </a:solidFill>
              </a:rPr>
              <a:t>ýrobní způsob apod.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836711"/>
            <a:ext cx="9041258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C00000"/>
                </a:solidFill>
              </a:rPr>
              <a:t>Rozbor číselného klíče</a:t>
            </a:r>
          </a:p>
          <a:p>
            <a:endParaRPr lang="cs-CZ" sz="2400" dirty="0"/>
          </a:p>
          <a:p>
            <a:r>
              <a:rPr lang="cs-CZ" sz="2400" dirty="0" smtClean="0"/>
              <a:t>Čísla 1 – 3  - určuje vrchový materiál (useň, </a:t>
            </a:r>
            <a:r>
              <a:rPr lang="cs-CZ" sz="2400" dirty="0" err="1" smtClean="0"/>
              <a:t>poromer</a:t>
            </a:r>
            <a:r>
              <a:rPr lang="cs-CZ" sz="2400" dirty="0" smtClean="0"/>
              <a:t>, 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	  plast …)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    4  - výrobní způsob (lepená, šitá, </a:t>
            </a:r>
            <a:r>
              <a:rPr lang="cs-CZ" sz="2400" dirty="0" err="1" smtClean="0"/>
              <a:t>flexiblová</a:t>
            </a:r>
            <a:r>
              <a:rPr lang="cs-CZ" sz="2400" dirty="0" smtClean="0"/>
              <a:t>…)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    5  - účelová skupina (obuv pracovní, vycházková,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sportovní …)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    6  - velikostní skupina (dětské, dámské, dívčí….)</a:t>
            </a:r>
          </a:p>
          <a:p>
            <a:r>
              <a:rPr lang="cs-CZ" sz="2400" dirty="0" smtClean="0"/>
              <a:t>      7 – 12  - čísla vzoru totožná s čísly technického popisu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13  - podešev (usňová, mechová …)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14 –16  – vrchový materiál (označuje surovinu, 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	  povrchovou úpravu)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7238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196752"/>
            <a:ext cx="8597225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Čísla 	17  - střih obuvi (nártový, derbový, lodičkový …)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18  - podpatek obuvi (tar, úprava, materiál …)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19  - kopyto (důležité u dámské obuvi, vyjadřuje 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	výšku podpatku)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20 – 25 – barva svršku</a:t>
            </a:r>
          </a:p>
          <a:p>
            <a:endParaRPr lang="cs-CZ" sz="2400" dirty="0"/>
          </a:p>
          <a:p>
            <a:r>
              <a:rPr lang="cs-CZ" sz="2400" dirty="0" smtClean="0"/>
              <a:t>V současné době se výrobky v maloobchodě neoznačují </a:t>
            </a:r>
          </a:p>
          <a:p>
            <a:r>
              <a:rPr lang="cs-CZ" sz="2400" dirty="0" smtClean="0"/>
              <a:t>celým klíčem, ale pouze zkrácenou verzí nebo </a:t>
            </a:r>
          </a:p>
          <a:p>
            <a:r>
              <a:rPr lang="cs-CZ" sz="2400" dirty="0" smtClean="0"/>
              <a:t>se neobjevuje vůbec a výrobci označují výrobky </a:t>
            </a:r>
          </a:p>
          <a:p>
            <a:r>
              <a:rPr lang="cs-CZ" sz="2400" dirty="0" smtClean="0"/>
              <a:t>Piktogramy.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248492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17848"/>
            <a:ext cx="6696744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8653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836712"/>
            <a:ext cx="2559050" cy="162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563888" y="836712"/>
            <a:ext cx="2061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Vrchový materiál</a:t>
            </a:r>
            <a:endParaRPr lang="cs-CZ" dirty="0"/>
          </a:p>
        </p:txBody>
      </p:sp>
      <p:cxnSp>
        <p:nvCxnSpPr>
          <p:cNvPr id="4" name="Přímá spojnice se šipkou 3"/>
          <p:cNvCxnSpPr>
            <a:stCxn id="2" idx="1"/>
          </p:cNvCxnSpPr>
          <p:nvPr/>
        </p:nvCxnSpPr>
        <p:spPr>
          <a:xfrm flipH="1">
            <a:off x="3131840" y="1021378"/>
            <a:ext cx="432048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10" y="2348880"/>
            <a:ext cx="3535279" cy="197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419872" y="28529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Podšívka 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2987824" y="3037602"/>
            <a:ext cx="432048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514121"/>
            <a:ext cx="1990725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82131"/>
            <a:ext cx="1990725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084" y="4869160"/>
            <a:ext cx="199072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0150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76672"/>
            <a:ext cx="707757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Otázky k opakování</a:t>
            </a:r>
          </a:p>
          <a:p>
            <a:endParaRPr lang="cs-CZ" sz="3200" dirty="0"/>
          </a:p>
          <a:p>
            <a:pPr marL="342900" indent="-342900">
              <a:buAutoNum type="arabicPeriod"/>
            </a:pPr>
            <a:r>
              <a:rPr lang="cs-CZ" sz="3200" dirty="0" smtClean="0"/>
              <a:t> K čemu slouží </a:t>
            </a:r>
            <a:r>
              <a:rPr lang="cs-CZ" sz="3200" smtClean="0"/>
              <a:t>názvosloví obuvi.</a:t>
            </a:r>
            <a:endParaRPr lang="cs-CZ" sz="3200" dirty="0" smtClean="0"/>
          </a:p>
          <a:p>
            <a:pPr marL="342900" indent="-342900">
              <a:buAutoNum type="arabicPeriod"/>
            </a:pPr>
            <a:r>
              <a:rPr lang="cs-CZ" sz="3200" dirty="0" smtClean="0"/>
              <a:t> Co znamenají jednotlivá čísla.</a:t>
            </a:r>
          </a:p>
          <a:p>
            <a:pPr marL="342900" indent="-342900">
              <a:buAutoNum type="arabicPeriod"/>
            </a:pPr>
            <a:r>
              <a:rPr lang="cs-CZ" sz="3200" dirty="0" smtClean="0"/>
              <a:t> Jaké značení se dnes používá </a:t>
            </a:r>
          </a:p>
          <a:p>
            <a:r>
              <a:rPr lang="cs-CZ" sz="3200" dirty="0" smtClean="0"/>
              <a:t>    a co znamená.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76061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</TotalTime>
  <Words>104</Words>
  <Application>Microsoft Office PowerPoint</Application>
  <PresentationFormat>Předvádění na obrazovce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17</cp:revision>
  <cp:lastPrinted>2012-08-29T09:06:59Z</cp:lastPrinted>
  <dcterms:created xsi:type="dcterms:W3CDTF">2012-08-27T10:19:28Z</dcterms:created>
  <dcterms:modified xsi:type="dcterms:W3CDTF">2013-01-21T07:22:31Z</dcterms:modified>
</cp:coreProperties>
</file>