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4048" y="476672"/>
            <a:ext cx="3363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52_INOVACE_ZBO2_1564HO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32656"/>
            <a:ext cx="3326130" cy="714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611560" y="1124745"/>
            <a:ext cx="813690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3.1. 2013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Autor: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Obuv a kožená galanterie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: Test		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Materiál byl vytvořen v souladu se ŠVP příslušného oboru vzdělání.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Popis využití: Název výukového materiálu byl vytvořen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pomocí programu PowerPoint,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ověření znalostí testem.</a:t>
            </a:r>
          </a:p>
          <a:p>
            <a:r>
              <a:rPr lang="cs-CZ" b="1" smtClean="0">
                <a:solidFill>
                  <a:schemeClr val="bg2">
                    <a:lumMod val="25000"/>
                  </a:schemeClr>
                </a:solidFill>
              </a:rPr>
              <a:t>Čas 15 minut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692696"/>
            <a:ext cx="178286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Hodnocení</a:t>
            </a:r>
          </a:p>
          <a:p>
            <a:endParaRPr lang="cs-CZ" sz="2400" dirty="0"/>
          </a:p>
          <a:p>
            <a:pPr marL="457200" indent="-457200">
              <a:buAutoNum type="arabicPlain"/>
            </a:pPr>
            <a:r>
              <a:rPr lang="cs-CZ" sz="2400" dirty="0" smtClean="0"/>
              <a:t>25 – 22</a:t>
            </a:r>
          </a:p>
          <a:p>
            <a:pPr marL="457200" indent="-457200">
              <a:buAutoNum type="arabicPlain"/>
            </a:pPr>
            <a:r>
              <a:rPr lang="cs-CZ" sz="2400" dirty="0" smtClean="0"/>
              <a:t>21 – 18</a:t>
            </a:r>
          </a:p>
          <a:p>
            <a:pPr marL="457200" indent="-457200">
              <a:buAutoNum type="arabicPlain"/>
            </a:pPr>
            <a:r>
              <a:rPr lang="cs-CZ" sz="2400" dirty="0" smtClean="0"/>
              <a:t>17 – 13</a:t>
            </a:r>
          </a:p>
          <a:p>
            <a:pPr marL="457200" indent="-457200">
              <a:buAutoNum type="arabicPlain"/>
            </a:pPr>
            <a:r>
              <a:rPr lang="cs-CZ" sz="2400" dirty="0" smtClean="0"/>
              <a:t>12 – 8</a:t>
            </a:r>
          </a:p>
          <a:p>
            <a:pPr marL="457200" indent="-457200">
              <a:buAutoNum type="arabicPlain"/>
            </a:pPr>
            <a:r>
              <a:rPr lang="cs-CZ" sz="2400" smtClean="0"/>
              <a:t>7 - 0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0866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764704"/>
            <a:ext cx="860043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cs-CZ" sz="2400" dirty="0" smtClean="0"/>
              <a:t>Z kterých zvířat jsou hověziny (jmenujte alespoň 3)</a:t>
            </a:r>
          </a:p>
          <a:p>
            <a:pPr marL="342900" indent="-342900">
              <a:buAutoNum type="arabicPeriod"/>
            </a:pPr>
            <a:endParaRPr lang="cs-CZ" sz="2400" dirty="0"/>
          </a:p>
          <a:p>
            <a:r>
              <a:rPr lang="cs-CZ" sz="2400" dirty="0" smtClean="0"/>
              <a:t>								3 body</a:t>
            </a:r>
          </a:p>
          <a:p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2. Která hovězinová useň je broušená z rubu</a:t>
            </a:r>
          </a:p>
          <a:p>
            <a:pPr marL="342900" indent="-342900">
              <a:buAutoNum type="alphaLcParenR"/>
            </a:pPr>
            <a:r>
              <a:rPr lang="cs-CZ" sz="2400" dirty="0" smtClean="0"/>
              <a:t> velur</a:t>
            </a:r>
          </a:p>
          <a:p>
            <a:pPr marL="342900" indent="-342900">
              <a:buAutoNum type="alphaLcParenR"/>
            </a:pPr>
            <a:r>
              <a:rPr lang="cs-CZ" sz="2400" dirty="0"/>
              <a:t> </a:t>
            </a:r>
            <a:r>
              <a:rPr lang="cs-CZ" sz="2400" dirty="0" smtClean="0"/>
              <a:t>nubuk</a:t>
            </a:r>
          </a:p>
          <a:p>
            <a:pPr marL="342900" indent="-342900">
              <a:buAutoNum type="alphaLcParenR"/>
            </a:pPr>
            <a:r>
              <a:rPr lang="cs-CZ" sz="2400" dirty="0"/>
              <a:t> </a:t>
            </a:r>
            <a:r>
              <a:rPr lang="cs-CZ" sz="2400" dirty="0" err="1" smtClean="0"/>
              <a:t>elk</a:t>
            </a:r>
            <a:r>
              <a:rPr lang="cs-CZ" sz="2400" dirty="0" smtClean="0"/>
              <a:t>								1 bod</a:t>
            </a:r>
          </a:p>
          <a:p>
            <a:pPr marL="342900" indent="-342900">
              <a:buAutoNum type="alphaLcParenR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5273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755576" y="764704"/>
            <a:ext cx="8440131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3. Která hovězinová useň se kadeří různým směrem</a:t>
            </a:r>
          </a:p>
          <a:p>
            <a:pPr marL="457200" indent="-457200">
              <a:buAutoNum type="alphaLcParenR"/>
            </a:pPr>
            <a:r>
              <a:rPr lang="cs-CZ" sz="2400" dirty="0"/>
              <a:t>n</a:t>
            </a:r>
            <a:r>
              <a:rPr lang="cs-CZ" sz="2400" dirty="0" smtClean="0"/>
              <a:t>ubuk</a:t>
            </a:r>
          </a:p>
          <a:p>
            <a:pPr marL="457200" indent="-457200">
              <a:buAutoNum type="alphaLcParenR"/>
            </a:pPr>
            <a:r>
              <a:rPr lang="cs-CZ" sz="2400" dirty="0" err="1" smtClean="0"/>
              <a:t>elk</a:t>
            </a:r>
            <a:endParaRPr lang="cs-CZ" sz="2400" dirty="0" smtClean="0"/>
          </a:p>
          <a:p>
            <a:pPr marL="457200" indent="-457200">
              <a:buAutoNum type="alphaLcParenR"/>
            </a:pPr>
            <a:r>
              <a:rPr lang="cs-CZ" sz="2400" dirty="0" smtClean="0"/>
              <a:t>Štípenka							1 bod</a:t>
            </a:r>
          </a:p>
          <a:p>
            <a:pPr marL="457200" indent="-457200">
              <a:buAutoNum type="alphaLcParenR"/>
            </a:pPr>
            <a:endParaRPr lang="cs-CZ" sz="2400" dirty="0"/>
          </a:p>
          <a:p>
            <a:pPr marL="457200" indent="-457200">
              <a:buAutoNum type="alphaLcParenR"/>
            </a:pPr>
            <a:endParaRPr lang="cs-CZ" sz="2400" dirty="0" smtClean="0"/>
          </a:p>
          <a:p>
            <a:r>
              <a:rPr lang="cs-CZ" sz="2400" dirty="0" smtClean="0"/>
              <a:t>4. Jak se nazývá kůže z nedonošených telat</a:t>
            </a:r>
          </a:p>
          <a:p>
            <a:pPr marL="457200" indent="-457200">
              <a:buAutoNum type="alphaLcParenR"/>
            </a:pPr>
            <a:r>
              <a:rPr lang="cs-CZ" sz="2400" dirty="0" err="1"/>
              <a:t>o</a:t>
            </a:r>
            <a:r>
              <a:rPr lang="cs-CZ" sz="2400" dirty="0" err="1" smtClean="0"/>
              <a:t>starky</a:t>
            </a:r>
            <a:endParaRPr lang="cs-CZ" sz="2400" dirty="0" smtClean="0"/>
          </a:p>
          <a:p>
            <a:pPr marL="457200" indent="-457200">
              <a:buAutoNum type="alphaLcParenR"/>
            </a:pPr>
            <a:r>
              <a:rPr lang="cs-CZ" sz="2400" dirty="0"/>
              <a:t>o</a:t>
            </a:r>
            <a:r>
              <a:rPr lang="cs-CZ" sz="2400" dirty="0" smtClean="0"/>
              <a:t>dstávčata</a:t>
            </a:r>
          </a:p>
          <a:p>
            <a:pPr marL="457200" indent="-457200">
              <a:buAutoNum type="alphaLcParenR"/>
            </a:pPr>
            <a:r>
              <a:rPr lang="cs-CZ" sz="2400" dirty="0"/>
              <a:t>z</a:t>
            </a:r>
            <a:r>
              <a:rPr lang="cs-CZ" sz="2400" dirty="0" smtClean="0"/>
              <a:t>metky 							1 bod</a:t>
            </a:r>
          </a:p>
          <a:p>
            <a:pPr marL="457200" indent="-457200">
              <a:buAutoNum type="alphaLcParenR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6156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836712"/>
            <a:ext cx="8440131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5. Používají se vepřovice na výrobu obuvi?</a:t>
            </a:r>
          </a:p>
          <a:p>
            <a:pPr marL="457200" indent="-457200">
              <a:buAutoNum type="alphaLcParenR"/>
            </a:pPr>
            <a:r>
              <a:rPr lang="cs-CZ" sz="2400" dirty="0" smtClean="0"/>
              <a:t>Ano – usně jsou prodyšné, měkké</a:t>
            </a:r>
          </a:p>
          <a:p>
            <a:pPr marL="457200" indent="-457200">
              <a:buAutoNum type="alphaLcParenR"/>
            </a:pPr>
            <a:r>
              <a:rPr lang="cs-CZ" sz="2400" dirty="0" smtClean="0"/>
              <a:t>Ne – dochází k deformaci, usně jsou nevzhledné</a:t>
            </a:r>
          </a:p>
          <a:p>
            <a:pPr marL="457200" indent="-457200">
              <a:buAutoNum type="alphaLcParenR"/>
            </a:pPr>
            <a:r>
              <a:rPr lang="cs-CZ" sz="2400" dirty="0" smtClean="0"/>
              <a:t>Podle toho na jaký druh obuvi</a:t>
            </a:r>
          </a:p>
          <a:p>
            <a:r>
              <a:rPr lang="cs-CZ" sz="2400" dirty="0"/>
              <a:t>	</a:t>
            </a:r>
            <a:r>
              <a:rPr lang="cs-CZ" sz="2400" dirty="0" smtClean="0"/>
              <a:t>							</a:t>
            </a:r>
          </a:p>
          <a:p>
            <a:r>
              <a:rPr lang="cs-CZ" sz="2400" dirty="0"/>
              <a:t>	</a:t>
            </a:r>
            <a:r>
              <a:rPr lang="cs-CZ" sz="2400" dirty="0" smtClean="0"/>
              <a:t>							1 bod</a:t>
            </a:r>
          </a:p>
          <a:p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6. Co si nejvíce ceníme na kozinkové usni?</a:t>
            </a:r>
          </a:p>
          <a:p>
            <a:pPr marL="457200" indent="-457200">
              <a:buAutoNum type="alphaLcParenR"/>
            </a:pPr>
            <a:r>
              <a:rPr lang="cs-CZ" sz="2400" dirty="0" smtClean="0"/>
              <a:t>jemnost, vláčnost pevnost i při malé tloušťce</a:t>
            </a:r>
          </a:p>
          <a:p>
            <a:pPr marL="457200" indent="-457200">
              <a:buAutoNum type="alphaLcParenR"/>
            </a:pPr>
            <a:r>
              <a:rPr lang="cs-CZ" sz="2400" dirty="0"/>
              <a:t>h</a:t>
            </a:r>
            <a:r>
              <a:rPr lang="cs-CZ" sz="2400" dirty="0" smtClean="0"/>
              <a:t>lavně pružnost a navlhavost</a:t>
            </a:r>
          </a:p>
          <a:p>
            <a:pPr marL="457200" indent="-457200">
              <a:buAutoNum type="alphaLcParenR"/>
            </a:pPr>
            <a:r>
              <a:rPr lang="cs-CZ" sz="2400" dirty="0"/>
              <a:t>h</a:t>
            </a:r>
            <a:r>
              <a:rPr lang="cs-CZ" sz="2400" dirty="0" smtClean="0"/>
              <a:t>lavně prodyšnost a tvárnost</a:t>
            </a:r>
          </a:p>
          <a:p>
            <a:endParaRPr lang="cs-CZ" sz="2400" dirty="0"/>
          </a:p>
          <a:p>
            <a:r>
              <a:rPr lang="cs-CZ" sz="2400" dirty="0" smtClean="0"/>
              <a:t>								1 bod</a:t>
            </a:r>
          </a:p>
        </p:txBody>
      </p:sp>
    </p:spTree>
    <p:extLst>
      <p:ext uri="{BB962C8B-B14F-4D97-AF65-F5344CB8AC3E}">
        <p14:creationId xmlns:p14="http://schemas.microsoft.com/office/powerpoint/2010/main" val="252298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692696"/>
            <a:ext cx="8600431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7. Na co se nejvíce zpracovávají skopovice?</a:t>
            </a:r>
          </a:p>
          <a:p>
            <a:pPr marL="457200" indent="-457200">
              <a:buAutoNum type="alphaLcParenR"/>
            </a:pPr>
            <a:r>
              <a:rPr lang="cs-CZ" sz="2400" dirty="0"/>
              <a:t>n</a:t>
            </a:r>
            <a:r>
              <a:rPr lang="cs-CZ" sz="2400" dirty="0" smtClean="0"/>
              <a:t>a vrchové materiály</a:t>
            </a:r>
          </a:p>
          <a:p>
            <a:pPr marL="457200" indent="-457200">
              <a:buAutoNum type="alphaLcParenR"/>
            </a:pPr>
            <a:r>
              <a:rPr lang="cs-CZ" sz="2400" dirty="0"/>
              <a:t>n</a:t>
            </a:r>
            <a:r>
              <a:rPr lang="cs-CZ" sz="2400" dirty="0" smtClean="0"/>
              <a:t>e spodkové usně</a:t>
            </a:r>
          </a:p>
          <a:p>
            <a:pPr marL="457200" indent="-457200">
              <a:buAutoNum type="alphaLcParenR"/>
            </a:pPr>
            <a:r>
              <a:rPr lang="cs-CZ" sz="2400" dirty="0" smtClean="0"/>
              <a:t>na podšívky</a:t>
            </a:r>
          </a:p>
          <a:p>
            <a:endParaRPr lang="cs-CZ" sz="2400" dirty="0"/>
          </a:p>
          <a:p>
            <a:r>
              <a:rPr lang="cs-CZ" sz="2400" dirty="0" smtClean="0"/>
              <a:t>								1 bod</a:t>
            </a:r>
          </a:p>
          <a:p>
            <a:endParaRPr lang="cs-CZ" sz="2400" dirty="0"/>
          </a:p>
          <a:p>
            <a:r>
              <a:rPr lang="cs-CZ" sz="2400" dirty="0" smtClean="0"/>
              <a:t>8. Z kterých zvířat jsou usně nazvané divočiny?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(jmenujte 3 zvířata)</a:t>
            </a:r>
          </a:p>
          <a:p>
            <a:endParaRPr lang="cs-CZ" sz="2400" dirty="0"/>
          </a:p>
          <a:p>
            <a:r>
              <a:rPr lang="cs-CZ" sz="2400" dirty="0" smtClean="0"/>
              <a:t>								3 body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7838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764704"/>
            <a:ext cx="822372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9. Jakým způsobem se nejčastěji divočiny zpracovávají?</a:t>
            </a:r>
          </a:p>
          <a:p>
            <a:pPr marL="342900" indent="-342900">
              <a:buAutoNum type="alphaLcParenR"/>
            </a:pPr>
            <a:r>
              <a:rPr lang="cs-CZ" dirty="0" err="1"/>
              <a:t>t</a:t>
            </a:r>
            <a:r>
              <a:rPr lang="cs-CZ" dirty="0" err="1" smtClean="0"/>
              <a:t>řísločiněním</a:t>
            </a:r>
            <a:endParaRPr lang="cs-CZ" dirty="0" smtClean="0"/>
          </a:p>
          <a:p>
            <a:pPr marL="342900" indent="-342900">
              <a:buAutoNum type="alphaLcParenR"/>
            </a:pPr>
            <a:r>
              <a:rPr lang="cs-CZ" dirty="0"/>
              <a:t>z</a:t>
            </a:r>
            <a:r>
              <a:rPr lang="cs-CZ" dirty="0" smtClean="0"/>
              <a:t>ámišnictvím</a:t>
            </a:r>
          </a:p>
          <a:p>
            <a:pPr marL="342900" indent="-342900">
              <a:buAutoNum type="alphaLcParenR"/>
            </a:pPr>
            <a:r>
              <a:rPr lang="cs-CZ" dirty="0" err="1"/>
              <a:t>c</a:t>
            </a:r>
            <a:r>
              <a:rPr lang="cs-CZ" dirty="0" err="1" smtClean="0"/>
              <a:t>hromočiněním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							1 bod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10. Společný název pro usně obojživelníků a plazu je</a:t>
            </a:r>
          </a:p>
          <a:p>
            <a:pPr marL="342900" indent="-342900">
              <a:buAutoNum type="alphaLcParenR"/>
            </a:pPr>
            <a:r>
              <a:rPr lang="cs-CZ" dirty="0"/>
              <a:t>r</a:t>
            </a:r>
            <a:r>
              <a:rPr lang="cs-CZ" dirty="0" smtClean="0"/>
              <a:t>eptilie</a:t>
            </a:r>
          </a:p>
          <a:p>
            <a:pPr marL="342900" indent="-342900">
              <a:buAutoNum type="alphaLcParenR"/>
            </a:pPr>
            <a:r>
              <a:rPr lang="cs-CZ" dirty="0" err="1" smtClean="0"/>
              <a:t>reptalie</a:t>
            </a:r>
            <a:endParaRPr lang="cs-CZ" dirty="0" smtClean="0"/>
          </a:p>
          <a:p>
            <a:pPr marL="342900" indent="-342900">
              <a:buAutoNum type="alphaLcParenR"/>
            </a:pPr>
            <a:r>
              <a:rPr lang="cs-CZ" dirty="0" err="1" smtClean="0"/>
              <a:t>Repotalie</a:t>
            </a:r>
            <a:endParaRPr lang="cs-CZ" dirty="0" smtClean="0"/>
          </a:p>
          <a:p>
            <a:pPr marL="342900" indent="-342900">
              <a:buAutoNum type="alphaLcParenR"/>
            </a:pPr>
            <a:endParaRPr lang="cs-CZ" dirty="0"/>
          </a:p>
          <a:p>
            <a:pPr marL="342900" indent="-342900">
              <a:buAutoNum type="alphaLcParenR"/>
            </a:pP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							1 bod</a:t>
            </a:r>
          </a:p>
          <a:p>
            <a:pPr marL="342900" indent="-342900"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801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620688"/>
            <a:ext cx="8600431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 startAt="11"/>
            </a:pPr>
            <a:r>
              <a:rPr lang="cs-CZ" sz="2400" dirty="0" smtClean="0"/>
              <a:t>Čím se vyznačují kůže z hadů a obojživelníků</a:t>
            </a:r>
          </a:p>
          <a:p>
            <a:pPr marL="457200" indent="-457200">
              <a:buAutoNum type="alphaLcParenR"/>
            </a:pPr>
            <a:r>
              <a:rPr lang="cs-CZ" sz="2400" dirty="0"/>
              <a:t>d</a:t>
            </a:r>
            <a:r>
              <a:rPr lang="cs-CZ" sz="2400" dirty="0" smtClean="0"/>
              <a:t>obrou pevností a pružností</a:t>
            </a:r>
          </a:p>
          <a:p>
            <a:pPr marL="342900" indent="-342900">
              <a:buAutoNum type="alphaLcParenR"/>
            </a:pPr>
            <a:r>
              <a:rPr lang="cs-CZ" sz="2400" dirty="0"/>
              <a:t> </a:t>
            </a:r>
            <a:r>
              <a:rPr lang="cs-CZ" sz="2400" dirty="0" smtClean="0"/>
              <a:t>hezkou kresbou líce</a:t>
            </a:r>
          </a:p>
          <a:p>
            <a:pPr marL="342900" indent="-342900">
              <a:buAutoNum type="alphaLcParenR"/>
            </a:pPr>
            <a:r>
              <a:rPr lang="cs-CZ" sz="2400" dirty="0" smtClean="0"/>
              <a:t> dobrou prodyšností a nasáklivostí</a:t>
            </a:r>
          </a:p>
          <a:p>
            <a:pPr marL="342900" indent="-342900">
              <a:buAutoNum type="alphaLcParenR"/>
            </a:pPr>
            <a:endParaRPr lang="cs-CZ" sz="2400" dirty="0"/>
          </a:p>
          <a:p>
            <a:r>
              <a:rPr lang="cs-CZ" sz="2400" dirty="0" smtClean="0"/>
              <a:t>								1 bod</a:t>
            </a:r>
          </a:p>
          <a:p>
            <a:endParaRPr lang="cs-CZ" sz="2400" dirty="0"/>
          </a:p>
          <a:p>
            <a:r>
              <a:rPr lang="cs-CZ" sz="2400" dirty="0" smtClean="0"/>
              <a:t>12. Který výrobní způsob obuvi je dnes nejrozšířenější </a:t>
            </a:r>
          </a:p>
          <a:p>
            <a:pPr marL="457200" indent="-457200">
              <a:buAutoNum type="alphaLcParenR"/>
            </a:pPr>
            <a:r>
              <a:rPr lang="cs-CZ" sz="2400" dirty="0" smtClean="0"/>
              <a:t>Šitá obuv</a:t>
            </a:r>
          </a:p>
          <a:p>
            <a:pPr marL="457200" indent="-457200">
              <a:buAutoNum type="alphaLcParenR"/>
            </a:pPr>
            <a:r>
              <a:rPr lang="cs-CZ" sz="2400" dirty="0" smtClean="0"/>
              <a:t>Lepená</a:t>
            </a:r>
          </a:p>
          <a:p>
            <a:pPr marL="457200" indent="-457200">
              <a:buAutoNum type="alphaLcParenR"/>
            </a:pPr>
            <a:r>
              <a:rPr lang="cs-CZ" sz="2400" dirty="0" smtClean="0"/>
              <a:t>prošívaná</a:t>
            </a:r>
          </a:p>
          <a:p>
            <a:endParaRPr lang="cs-CZ" sz="2400" dirty="0"/>
          </a:p>
          <a:p>
            <a:endParaRPr lang="cs-CZ" sz="2400" dirty="0" smtClean="0"/>
          </a:p>
          <a:p>
            <a:r>
              <a:rPr lang="cs-CZ" sz="2400" dirty="0"/>
              <a:t>	</a:t>
            </a:r>
            <a:r>
              <a:rPr lang="cs-CZ" sz="2400" dirty="0" smtClean="0"/>
              <a:t>							1 bod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2989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620688"/>
            <a:ext cx="8600431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13. Obuv vyrobená lepením je</a:t>
            </a:r>
          </a:p>
          <a:p>
            <a:pPr marL="457200" indent="-457200">
              <a:buAutoNum type="alphaLcParenR"/>
            </a:pPr>
            <a:r>
              <a:rPr lang="cs-CZ" sz="2400" dirty="0"/>
              <a:t>o</a:t>
            </a:r>
            <a:r>
              <a:rPr lang="cs-CZ" sz="2400" dirty="0" smtClean="0"/>
              <a:t>hebná, vzdušná, lehká</a:t>
            </a:r>
          </a:p>
          <a:p>
            <a:pPr marL="457200" indent="-457200">
              <a:buAutoNum type="alphaLcParenR"/>
            </a:pPr>
            <a:r>
              <a:rPr lang="cs-CZ" sz="2400" dirty="0"/>
              <a:t>f</a:t>
            </a:r>
            <a:r>
              <a:rPr lang="cs-CZ" sz="2400" dirty="0" smtClean="0"/>
              <a:t>lexibilní, neohebná</a:t>
            </a:r>
          </a:p>
          <a:p>
            <a:pPr marL="457200" indent="-457200">
              <a:buAutoNum type="alphaLcParenR"/>
            </a:pPr>
            <a:r>
              <a:rPr lang="cs-CZ" sz="2400" dirty="0"/>
              <a:t>o</a:t>
            </a:r>
            <a:r>
              <a:rPr lang="cs-CZ" sz="2400" dirty="0" smtClean="0"/>
              <a:t>hebná, málo vzdušná, těžší</a:t>
            </a:r>
          </a:p>
          <a:p>
            <a:endParaRPr lang="cs-CZ" sz="2400" dirty="0"/>
          </a:p>
          <a:p>
            <a:r>
              <a:rPr lang="cs-CZ" sz="2400" dirty="0" smtClean="0"/>
              <a:t>								1 bod</a:t>
            </a:r>
          </a:p>
          <a:p>
            <a:endParaRPr lang="cs-CZ" sz="2400" dirty="0"/>
          </a:p>
          <a:p>
            <a:r>
              <a:rPr lang="cs-CZ" sz="2400" dirty="0" smtClean="0"/>
              <a:t>14. Podle čeho se určuje velikost obuvi</a:t>
            </a:r>
          </a:p>
          <a:p>
            <a:pPr marL="457200" indent="-457200">
              <a:buAutoNum type="alphaLcParenR"/>
            </a:pPr>
            <a:r>
              <a:rPr lang="cs-CZ" sz="2400" dirty="0"/>
              <a:t>p</a:t>
            </a:r>
            <a:r>
              <a:rPr lang="cs-CZ" sz="2400" dirty="0" smtClean="0"/>
              <a:t>odle délky chodidla</a:t>
            </a:r>
          </a:p>
          <a:p>
            <a:pPr marL="457200" indent="-457200">
              <a:buAutoNum type="alphaLcParenR"/>
            </a:pPr>
            <a:r>
              <a:rPr lang="cs-CZ" sz="2400" dirty="0"/>
              <a:t>p</a:t>
            </a:r>
            <a:r>
              <a:rPr lang="cs-CZ" sz="2400" dirty="0" smtClean="0"/>
              <a:t>odle obvodu nártu</a:t>
            </a:r>
          </a:p>
          <a:p>
            <a:pPr marL="457200" indent="-457200">
              <a:buAutoNum type="alphaLcParenR"/>
            </a:pPr>
            <a:r>
              <a:rPr lang="cs-CZ" sz="2400" dirty="0"/>
              <a:t>p</a:t>
            </a:r>
            <a:r>
              <a:rPr lang="cs-CZ" sz="2400" dirty="0" smtClean="0"/>
              <a:t>odle šířky nártu</a:t>
            </a:r>
          </a:p>
          <a:p>
            <a:pPr marL="457200" indent="-457200">
              <a:buAutoNum type="alphaLcParenR"/>
            </a:pPr>
            <a:r>
              <a:rPr lang="cs-CZ" sz="2400" dirty="0"/>
              <a:t>p</a:t>
            </a:r>
            <a:r>
              <a:rPr lang="cs-CZ" sz="2400" dirty="0" smtClean="0"/>
              <a:t>odle délky prstů</a:t>
            </a:r>
          </a:p>
          <a:p>
            <a:pPr marL="457200" indent="-457200">
              <a:buAutoNum type="alphaLcParenR"/>
            </a:pPr>
            <a:r>
              <a:rPr lang="cs-CZ" sz="2400" dirty="0"/>
              <a:t>p</a:t>
            </a:r>
            <a:r>
              <a:rPr lang="cs-CZ" sz="2400" dirty="0" smtClean="0"/>
              <a:t>odle výšky nártu					2 body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1376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764704"/>
            <a:ext cx="860043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15. V jakém systému se obuv označuje</a:t>
            </a:r>
          </a:p>
          <a:p>
            <a:r>
              <a:rPr lang="cs-CZ" sz="2400" dirty="0" smtClean="0"/>
              <a:t>(velikostní číslování obuvi)</a:t>
            </a:r>
          </a:p>
          <a:p>
            <a:endParaRPr lang="cs-CZ" sz="2400" dirty="0"/>
          </a:p>
          <a:p>
            <a:r>
              <a:rPr lang="cs-CZ" sz="2400" dirty="0" smtClean="0"/>
              <a:t>								3 boy</a:t>
            </a:r>
          </a:p>
          <a:p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16. Určete velikost ve všech způsobech číslování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</a:t>
            </a:r>
            <a:endParaRPr lang="cs-CZ" sz="2400" dirty="0"/>
          </a:p>
          <a:p>
            <a:r>
              <a:rPr lang="cs-CZ" sz="2400" dirty="0" smtClean="0"/>
              <a:t>25 cm 							3 body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4264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120</TotalTime>
  <Words>163</Words>
  <Application>Microsoft Office PowerPoint</Application>
  <PresentationFormat>Předvádění na obrazovce (4:3)</PresentationFormat>
  <Paragraphs>109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Horvatova Marie</cp:lastModifiedBy>
  <cp:revision>12</cp:revision>
  <cp:lastPrinted>2012-08-29T09:06:59Z</cp:lastPrinted>
  <dcterms:created xsi:type="dcterms:W3CDTF">2012-08-27T10:19:28Z</dcterms:created>
  <dcterms:modified xsi:type="dcterms:W3CDTF">2013-01-21T07:23:38Z</dcterms:modified>
</cp:coreProperties>
</file>