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3" autoAdjust="0"/>
    <p:restoredTop sz="94660"/>
  </p:normalViewPr>
  <p:slideViewPr>
    <p:cSldViewPr>
      <p:cViewPr varScale="1">
        <p:scale>
          <a:sx n="55" d="100"/>
          <a:sy n="55" d="100"/>
        </p:scale>
        <p:origin x="-12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004048" y="476672"/>
            <a:ext cx="3363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52_INOVACE_ZBO2_1664HO</a:t>
            </a:r>
            <a:endParaRPr lang="cs-CZ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3326130" cy="714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611560" y="1124745"/>
            <a:ext cx="81369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Výukový materiál v rámci projektu OPVK 1.5 Peníze středním školám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Číslo projektu:		CZ.1.07/1.5.00/34.0883 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Název projektu:		Rozvoj vzdělanosti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Číslo šablony:   	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V/2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Datum vytvoření: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4.01. 2013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Autor:		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Bc. Marie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H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orvátová</a:t>
            </a:r>
          </a:p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Určeno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pro předmět:     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Zbožíznalství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Tematická oblast: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Obuv a kožená galanterie</a:t>
            </a:r>
          </a:p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Obor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vzdělání:	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Obchodník (66-41-L/01)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2. ročník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                                            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Název výukového materiálu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: Výrobní postupy</a:t>
            </a: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Materiál byl vytvořen v souladu se ŠVP příslušného oboru vzdělání.</a:t>
            </a: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Popis využití: Název výukového materiálu byl vytvořen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s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pomocí programu PowerPoint, na závěr shrnutí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a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procvičování 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kontrolním testem.</a:t>
            </a: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Výkladová hodina s procvičováním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– test</a:t>
            </a:r>
          </a:p>
          <a:p>
            <a:r>
              <a:rPr lang="cs-CZ" b="1">
                <a:solidFill>
                  <a:schemeClr val="bg2">
                    <a:lumMod val="25000"/>
                  </a:schemeClr>
                </a:solidFill>
              </a:rPr>
              <a:t>Foto : www.bata.cz</a:t>
            </a:r>
          </a:p>
          <a:p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cs-CZ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548680"/>
            <a:ext cx="756084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Při výrobě obuvi z pryžových dílců se využívá vlastní lepivosti. Surové gumárenské směsi lze přímo slepovat bez lepidel, pouhým přetřením povrchu benzínem, odpadá pracné přišívání. Je zaručena absolutní nepromokavost.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Poškozená obuv se nedá opravovat.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57" y="4168775"/>
            <a:ext cx="2846387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05274"/>
            <a:ext cx="2547937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199" y="4047739"/>
            <a:ext cx="2447801" cy="2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361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-29098"/>
            <a:ext cx="9144000" cy="5312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cs-CZ" sz="3200" dirty="0">
                <a:solidFill>
                  <a:srgbClr val="00B050"/>
                </a:solidFill>
                <a:latin typeface="Calibri"/>
              </a:rPr>
              <a:t>Gumárenská výroba vychází ze dvou základních způsobů 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lepená a zavalovaná obuv – má poněkud hrubší přechody mezi jednotlivými díly, spoje nejsou zcela hladké a rovné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>
                <a:solidFill>
                  <a:srgbClr val="7030A0"/>
                </a:solidFill>
                <a:latin typeface="Calibri"/>
              </a:rPr>
              <a:t>lisovaná obuv – je hladká, přechody mezi dílci jsou pozvolné a pravidelné, obuv má znatelné znaky po lisování, ve středu svršku nebo spodkové části v předu i vzadu je patrný šev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cs-CZ" sz="3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40" y="4950253"/>
            <a:ext cx="1816100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057" y="5079283"/>
            <a:ext cx="212725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44211"/>
            <a:ext cx="15113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307" y="4725144"/>
            <a:ext cx="1878013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219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7504" y="-199479"/>
            <a:ext cx="87849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cs-CZ" sz="4400" dirty="0">
                <a:solidFill>
                  <a:srgbClr val="7030A0"/>
                </a:solidFill>
                <a:latin typeface="Calibri"/>
              </a:rPr>
              <a:t/>
            </a:r>
            <a:br>
              <a:rPr lang="cs-CZ" sz="4400" dirty="0">
                <a:solidFill>
                  <a:srgbClr val="7030A0"/>
                </a:solidFill>
                <a:latin typeface="Calibri"/>
              </a:rPr>
            </a:br>
            <a:r>
              <a:rPr lang="cs-CZ" sz="4400" dirty="0">
                <a:solidFill>
                  <a:srgbClr val="7030A0"/>
                </a:solidFill>
                <a:latin typeface="Calibri"/>
              </a:rPr>
              <a:t>PLASTIKÁŘSKÉ VÝROBNÍ ZPŮSOBY</a:t>
            </a:r>
            <a:br>
              <a:rPr lang="cs-CZ" sz="4400" dirty="0">
                <a:solidFill>
                  <a:srgbClr val="7030A0"/>
                </a:solidFill>
                <a:latin typeface="Calibri"/>
              </a:rPr>
            </a:br>
            <a:endParaRPr lang="cs-CZ" sz="4400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7504" y="1268760"/>
            <a:ext cx="8784976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400" dirty="0">
                <a:solidFill>
                  <a:srgbClr val="C00000"/>
                </a:solidFill>
                <a:latin typeface="Calibri"/>
              </a:rPr>
              <a:t>Obuv z PVC se zpracovává plastikářským výrobním způsobem. Zahrnuje tyto technologie 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400" dirty="0">
                <a:solidFill>
                  <a:srgbClr val="7030A0"/>
                </a:solidFill>
                <a:latin typeface="Calibri"/>
              </a:rPr>
              <a:t>odlévání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lisování vstřikem (</a:t>
            </a:r>
            <a:r>
              <a:rPr lang="cs-CZ" sz="24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střikolisování</a:t>
            </a:r>
            <a:r>
              <a:rPr lang="cs-CZ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400" dirty="0">
                <a:solidFill>
                  <a:srgbClr val="FF0000"/>
                </a:solidFill>
                <a:latin typeface="Calibri"/>
              </a:rPr>
              <a:t>svařování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400" dirty="0">
                <a:solidFill>
                  <a:srgbClr val="A50021"/>
                </a:solidFill>
                <a:latin typeface="Calibri"/>
              </a:rPr>
              <a:t>Ve všech případech se používá měkčený polyvinylchlorid (PVC).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400" dirty="0">
                <a:solidFill>
                  <a:srgbClr val="0000FF"/>
                </a:solidFill>
                <a:latin typeface="Calibri"/>
              </a:rPr>
              <a:t>Obuv je neprodyšná, nepromokavá, neschopna sát pot, dobře si zachovává vzhled a snadno se čistí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400" dirty="0">
                <a:solidFill>
                  <a:srgbClr val="006600"/>
                </a:solidFill>
                <a:latin typeface="Calibri"/>
              </a:rPr>
              <a:t>Plastikářské výrobní způsoby se používají na koupačky, podešve, zimní obuv </a:t>
            </a:r>
          </a:p>
        </p:txBody>
      </p:sp>
    </p:spTree>
    <p:extLst>
      <p:ext uri="{BB962C8B-B14F-4D97-AF65-F5344CB8AC3E}">
        <p14:creationId xmlns:p14="http://schemas.microsoft.com/office/powerpoint/2010/main" val="3064501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333137"/>
            <a:ext cx="842493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r>
              <a:rPr lang="cs-CZ" dirty="0" smtClean="0"/>
              <a:t>			</a:t>
            </a:r>
            <a:r>
              <a:rPr lang="cs-CZ" sz="2800" b="1" dirty="0" smtClean="0"/>
              <a:t>	TEST</a:t>
            </a:r>
            <a:endParaRPr lang="cs-CZ" sz="2800" b="1" dirty="0"/>
          </a:p>
          <a:p>
            <a:endParaRPr lang="cs-CZ" dirty="0" smtClean="0"/>
          </a:p>
          <a:p>
            <a:r>
              <a:rPr lang="cs-CZ" sz="2800" dirty="0" smtClean="0"/>
              <a:t>1. Při </a:t>
            </a:r>
            <a:r>
              <a:rPr lang="cs-CZ" sz="2800" dirty="0"/>
              <a:t>výrobě pryžové obuvi se využívá</a:t>
            </a:r>
          </a:p>
          <a:p>
            <a:r>
              <a:rPr lang="cs-CZ" sz="2800" dirty="0" smtClean="0"/>
              <a:t>a) vlastní </a:t>
            </a:r>
            <a:r>
              <a:rPr lang="cs-CZ" sz="2800" dirty="0"/>
              <a:t>lepivosti	b) šití	</a:t>
            </a:r>
            <a:r>
              <a:rPr lang="cs-CZ" sz="2800" dirty="0" smtClean="0"/>
              <a:t>c</a:t>
            </a:r>
            <a:r>
              <a:rPr lang="cs-CZ" sz="2800" dirty="0"/>
              <a:t>) lepení lepidly</a:t>
            </a:r>
          </a:p>
          <a:p>
            <a:r>
              <a:rPr lang="cs-CZ" sz="2800" dirty="0" smtClean="0"/>
              <a:t>								1 b.</a:t>
            </a:r>
            <a:endParaRPr lang="cs-CZ" sz="2800" dirty="0"/>
          </a:p>
          <a:p>
            <a:r>
              <a:rPr lang="cs-CZ" sz="2800" dirty="0" smtClean="0"/>
              <a:t>2. Poškozená </a:t>
            </a:r>
            <a:r>
              <a:rPr lang="cs-CZ" sz="2800" dirty="0"/>
              <a:t>obuv se dá</a:t>
            </a:r>
          </a:p>
          <a:p>
            <a:r>
              <a:rPr lang="cs-CZ" sz="2800" dirty="0" smtClean="0"/>
              <a:t>a) lehce </a:t>
            </a:r>
            <a:r>
              <a:rPr lang="cs-CZ" sz="2800" dirty="0"/>
              <a:t>zpravit		b) je neopravitelná</a:t>
            </a:r>
          </a:p>
          <a:p>
            <a:r>
              <a:rPr lang="cs-CZ" sz="2800" dirty="0" smtClean="0"/>
              <a:t>								1 b.</a:t>
            </a:r>
            <a:endParaRPr lang="cs-CZ" sz="2800" dirty="0"/>
          </a:p>
          <a:p>
            <a:r>
              <a:rPr lang="cs-CZ" sz="2800" dirty="0"/>
              <a:t>3.  Lepená a zavalovaná obuv má</a:t>
            </a:r>
          </a:p>
          <a:p>
            <a:r>
              <a:rPr lang="cs-CZ" sz="2800" dirty="0" smtClean="0"/>
              <a:t>a) silnější  </a:t>
            </a:r>
            <a:r>
              <a:rPr lang="cs-CZ" sz="2800" dirty="0"/>
              <a:t>přechody mezi jednotlivými díly</a:t>
            </a:r>
          </a:p>
          <a:p>
            <a:r>
              <a:rPr lang="cs-CZ" sz="2800" dirty="0" smtClean="0"/>
              <a:t>b) přechody </a:t>
            </a:r>
            <a:r>
              <a:rPr lang="cs-CZ" sz="2800" dirty="0"/>
              <a:t>tenčí a pozvolné</a:t>
            </a:r>
          </a:p>
          <a:p>
            <a:r>
              <a:rPr lang="cs-CZ" sz="2800" dirty="0" smtClean="0"/>
              <a:t>c) švy </a:t>
            </a:r>
            <a:r>
              <a:rPr lang="cs-CZ" sz="2800" dirty="0"/>
              <a:t>nejsou vůbec vidět</a:t>
            </a:r>
          </a:p>
          <a:p>
            <a:r>
              <a:rPr lang="cs-CZ" sz="2800" dirty="0" smtClean="0"/>
              <a:t>								1 b.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345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260648"/>
            <a:ext cx="885698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4. Které výrobní způsoby zahrnuje plastikářský výrobní způsob</a:t>
            </a:r>
          </a:p>
          <a:p>
            <a:pPr marL="514350" indent="-514350">
              <a:buAutoNum type="alphaLcParenR"/>
            </a:pPr>
            <a:r>
              <a:rPr lang="cs-CZ" sz="2800" dirty="0"/>
              <a:t>o</a:t>
            </a:r>
            <a:r>
              <a:rPr lang="cs-CZ" sz="2800" dirty="0" smtClean="0"/>
              <a:t>dlévání</a:t>
            </a:r>
            <a:r>
              <a:rPr lang="cs-CZ" sz="2800" dirty="0"/>
              <a:t>		</a:t>
            </a:r>
            <a:endParaRPr lang="cs-CZ" sz="2800" dirty="0" smtClean="0"/>
          </a:p>
          <a:p>
            <a:r>
              <a:rPr lang="cs-CZ" sz="2800" dirty="0" smtClean="0"/>
              <a:t>b</a:t>
            </a:r>
            <a:r>
              <a:rPr lang="cs-CZ" sz="2800" dirty="0"/>
              <a:t>) šití s </a:t>
            </a:r>
            <a:r>
              <a:rPr lang="cs-CZ" sz="2800" dirty="0" smtClean="0"/>
              <a:t>lepením</a:t>
            </a:r>
          </a:p>
          <a:p>
            <a:r>
              <a:rPr lang="cs-CZ" sz="2800" dirty="0" smtClean="0"/>
              <a:t>c</a:t>
            </a:r>
            <a:r>
              <a:rPr lang="cs-CZ" sz="2800" dirty="0"/>
              <a:t>) svařování</a:t>
            </a:r>
          </a:p>
          <a:p>
            <a:r>
              <a:rPr lang="cs-CZ" sz="2800" dirty="0" smtClean="0"/>
              <a:t>								1 b.</a:t>
            </a:r>
            <a:endParaRPr lang="cs-CZ" sz="2800" dirty="0"/>
          </a:p>
          <a:p>
            <a:r>
              <a:rPr lang="cs-CZ" sz="2800" dirty="0"/>
              <a:t>5. </a:t>
            </a:r>
            <a:r>
              <a:rPr lang="cs-CZ" sz="2800" dirty="0" smtClean="0"/>
              <a:t>Plastikářská </a:t>
            </a:r>
            <a:r>
              <a:rPr lang="cs-CZ" sz="2800" dirty="0"/>
              <a:t>obuv je</a:t>
            </a:r>
          </a:p>
          <a:p>
            <a:pPr marL="514350" indent="-514350">
              <a:buAutoNum type="alphaLcParenR"/>
            </a:pPr>
            <a:r>
              <a:rPr lang="cs-CZ" sz="2800" dirty="0" smtClean="0"/>
              <a:t>prodyšná</a:t>
            </a:r>
            <a:r>
              <a:rPr lang="cs-CZ" sz="2800" dirty="0"/>
              <a:t>	</a:t>
            </a:r>
            <a:endParaRPr lang="cs-CZ" sz="2800" dirty="0" smtClean="0"/>
          </a:p>
          <a:p>
            <a:r>
              <a:rPr lang="cs-CZ" sz="2800" dirty="0" smtClean="0"/>
              <a:t>b</a:t>
            </a:r>
            <a:r>
              <a:rPr lang="cs-CZ" sz="2800" dirty="0"/>
              <a:t>) </a:t>
            </a:r>
            <a:r>
              <a:rPr lang="cs-CZ" sz="2800" dirty="0" smtClean="0"/>
              <a:t>nepromokavá </a:t>
            </a:r>
          </a:p>
          <a:p>
            <a:r>
              <a:rPr lang="cs-CZ" sz="2800" dirty="0" smtClean="0"/>
              <a:t>c) saje </a:t>
            </a:r>
            <a:r>
              <a:rPr lang="cs-CZ" sz="2800" dirty="0"/>
              <a:t>pot</a:t>
            </a:r>
          </a:p>
          <a:p>
            <a:r>
              <a:rPr lang="cs-CZ" sz="2800" dirty="0" smtClean="0"/>
              <a:t>								1 b.</a:t>
            </a:r>
            <a:endParaRPr lang="cs-CZ" sz="2800" dirty="0"/>
          </a:p>
          <a:p>
            <a:r>
              <a:rPr lang="cs-CZ" sz="2800" dirty="0"/>
              <a:t>6. Jaký materiál se používá u plastikářské obuvi</a:t>
            </a:r>
          </a:p>
          <a:p>
            <a:pPr marL="514350" indent="-514350">
              <a:buAutoNum type="alphaLcParenR"/>
            </a:pPr>
            <a:r>
              <a:rPr lang="cs-CZ" sz="2800" dirty="0" smtClean="0"/>
              <a:t>PVC</a:t>
            </a:r>
            <a:r>
              <a:rPr lang="cs-CZ" sz="2800" dirty="0"/>
              <a:t>		b) PAD		c) PE	</a:t>
            </a:r>
            <a:endParaRPr lang="cs-CZ" sz="2800" dirty="0" smtClean="0"/>
          </a:p>
          <a:p>
            <a:r>
              <a:rPr lang="cs-CZ" sz="2800" dirty="0"/>
              <a:t>	</a:t>
            </a:r>
            <a:r>
              <a:rPr lang="cs-CZ" sz="2800" dirty="0" smtClean="0"/>
              <a:t>							1 b.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9791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548680"/>
            <a:ext cx="856895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7"/>
            </a:pPr>
            <a:r>
              <a:rPr lang="cs-CZ" sz="2800" dirty="0" smtClean="0"/>
              <a:t>Které díly řadíme mezi vrchové</a:t>
            </a:r>
          </a:p>
          <a:p>
            <a:pPr marL="514350" indent="-514350">
              <a:buAutoNum type="alphaLcParenR"/>
            </a:pPr>
            <a:r>
              <a:rPr lang="cs-CZ" sz="2800" dirty="0" smtClean="0"/>
              <a:t>Nárt		b) tužinka	</a:t>
            </a:r>
          </a:p>
          <a:p>
            <a:r>
              <a:rPr lang="cs-CZ" sz="2800" dirty="0" smtClean="0"/>
              <a:t>c) patička		d) opatek                       </a:t>
            </a:r>
          </a:p>
          <a:p>
            <a:r>
              <a:rPr lang="cs-CZ" sz="2800" dirty="0" smtClean="0"/>
              <a:t>								1 b.</a:t>
            </a:r>
            <a:endParaRPr lang="cs-CZ" sz="2800" dirty="0"/>
          </a:p>
          <a:p>
            <a:pPr marL="342900" indent="-342900">
              <a:buAutoNum type="arabicPeriod" startAt="8"/>
            </a:pPr>
            <a:r>
              <a:rPr lang="cs-CZ" sz="2800" dirty="0" smtClean="0"/>
              <a:t>Vyjmenujte spodkové dílce</a:t>
            </a:r>
          </a:p>
          <a:p>
            <a:r>
              <a:rPr lang="cs-CZ" sz="2800" dirty="0" smtClean="0"/>
              <a:t>								5 b.		</a:t>
            </a:r>
            <a:endParaRPr lang="cs-CZ" sz="2800" dirty="0"/>
          </a:p>
          <a:p>
            <a:pPr marL="342900" indent="-342900">
              <a:buAutoNum type="arabicPeriod" startAt="8"/>
            </a:pPr>
            <a:r>
              <a:rPr lang="cs-CZ" sz="2800" dirty="0" smtClean="0"/>
              <a:t>Co je úkolem podšívky?</a:t>
            </a:r>
          </a:p>
          <a:p>
            <a:pPr marL="342900" indent="-342900">
              <a:buAutoNum type="arabicPeriod" startAt="8"/>
            </a:pPr>
            <a:endParaRPr lang="cs-CZ" sz="2800" dirty="0"/>
          </a:p>
          <a:p>
            <a:r>
              <a:rPr lang="cs-CZ" sz="2800" dirty="0" smtClean="0"/>
              <a:t>								3 b.	</a:t>
            </a:r>
            <a:endParaRPr lang="cs-CZ" sz="2800" dirty="0"/>
          </a:p>
          <a:p>
            <a:r>
              <a:rPr lang="cs-CZ" sz="1600" dirty="0" smtClean="0"/>
              <a:t>Hodnocení :		1	15 – 13 bodů</a:t>
            </a:r>
          </a:p>
          <a:p>
            <a:r>
              <a:rPr lang="cs-CZ" sz="1600" dirty="0"/>
              <a:t>	</a:t>
            </a:r>
            <a:r>
              <a:rPr lang="cs-CZ" sz="1600" dirty="0" smtClean="0"/>
              <a:t>		2	12 - 10 bodů</a:t>
            </a:r>
          </a:p>
          <a:p>
            <a:r>
              <a:rPr lang="cs-CZ" sz="1600" dirty="0"/>
              <a:t>	</a:t>
            </a:r>
            <a:r>
              <a:rPr lang="cs-CZ" sz="1600" dirty="0" smtClean="0"/>
              <a:t>		3	  9 - </a:t>
            </a:r>
            <a:r>
              <a:rPr lang="cs-CZ" sz="1600" dirty="0"/>
              <a:t> </a:t>
            </a:r>
            <a:r>
              <a:rPr lang="cs-CZ" sz="1600" dirty="0" smtClean="0"/>
              <a:t> 7 bodů</a:t>
            </a:r>
          </a:p>
          <a:p>
            <a:r>
              <a:rPr lang="cs-CZ" sz="1600" dirty="0"/>
              <a:t>	</a:t>
            </a:r>
            <a:r>
              <a:rPr lang="cs-CZ" sz="1600" dirty="0" smtClean="0"/>
              <a:t>		4	  6 -   4 body</a:t>
            </a:r>
          </a:p>
          <a:p>
            <a:r>
              <a:rPr lang="cs-CZ" sz="1600" dirty="0"/>
              <a:t>	</a:t>
            </a:r>
            <a:r>
              <a:rPr lang="cs-CZ" sz="1600" dirty="0" smtClean="0"/>
              <a:t>		5	  3 -   </a:t>
            </a:r>
            <a:r>
              <a:rPr lang="cs-CZ" sz="1600" smtClean="0"/>
              <a:t>0 bodů</a:t>
            </a:r>
            <a:endParaRPr lang="cs-CZ" sz="1600" dirty="0" smtClean="0"/>
          </a:p>
          <a:p>
            <a:r>
              <a:rPr lang="cs-CZ" sz="1600" dirty="0"/>
              <a:t>	</a:t>
            </a:r>
            <a:r>
              <a:rPr lang="cs-CZ" sz="1600" dirty="0" smtClean="0"/>
              <a:t>		 				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58749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9592" y="1124744"/>
            <a:ext cx="731666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cs-CZ" sz="6600" dirty="0" smtClean="0">
                <a:solidFill>
                  <a:srgbClr val="00B0F0"/>
                </a:solidFill>
                <a:latin typeface="Arial Rounded MT Bold" pitchFamily="34" charset="0"/>
                <a:ea typeface="+mj-ea"/>
                <a:cs typeface="+mj-cs"/>
              </a:rPr>
              <a:t>PŘÍPRAVA OBUVNICKÝCH DÍLCŮ</a:t>
            </a:r>
            <a:endParaRPr lang="cs-CZ" sz="6600" dirty="0">
              <a:solidFill>
                <a:srgbClr val="00B0F0"/>
              </a:solidFill>
              <a:latin typeface="Arial Rounded MT Bold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66886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583238"/>
            <a:ext cx="57136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cs-CZ" sz="4400" b="1" dirty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VRCHOVÉ  DÍLCE</a:t>
            </a:r>
          </a:p>
        </p:txBody>
      </p:sp>
      <p:sp>
        <p:nvSpPr>
          <p:cNvPr id="3" name="Obdélník 2"/>
          <p:cNvSpPr/>
          <p:nvPr/>
        </p:nvSpPr>
        <p:spPr>
          <a:xfrm>
            <a:off x="328092" y="1700808"/>
            <a:ext cx="8208912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cs-CZ" sz="3200" dirty="0">
                <a:solidFill>
                  <a:srgbClr val="7030A0"/>
                </a:solidFill>
                <a:latin typeface="Calibri"/>
              </a:rPr>
              <a:t>Vrchové dílce dělíme na :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cs-CZ" sz="3200" dirty="0">
                <a:solidFill>
                  <a:srgbClr val="00B050"/>
                </a:solidFill>
                <a:latin typeface="Calibri"/>
              </a:rPr>
              <a:t> vrchní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cs-CZ" sz="3200" dirty="0">
                <a:solidFill>
                  <a:srgbClr val="0070C0"/>
                </a:solidFill>
                <a:latin typeface="Calibri"/>
              </a:rPr>
              <a:t> podšívkové 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cs-CZ" sz="3200" dirty="0">
                <a:solidFill>
                  <a:srgbClr val="FFC000"/>
                </a:solidFill>
                <a:latin typeface="Calibri"/>
              </a:rPr>
              <a:t> ztužovací</a:t>
            </a:r>
          </a:p>
        </p:txBody>
      </p:sp>
    </p:spTree>
    <p:extLst>
      <p:ext uri="{BB962C8B-B14F-4D97-AF65-F5344CB8AC3E}">
        <p14:creationId xmlns:p14="http://schemas.microsoft.com/office/powerpoint/2010/main" val="4185302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9592" y="143581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cs-CZ" sz="4400" b="1" dirty="0">
                <a:solidFill>
                  <a:srgbClr val="C0504D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Vrchní dílce </a:t>
            </a:r>
          </a:p>
        </p:txBody>
      </p:sp>
      <p:sp>
        <p:nvSpPr>
          <p:cNvPr id="3" name="Obdélník 2"/>
          <p:cNvSpPr/>
          <p:nvPr/>
        </p:nvSpPr>
        <p:spPr>
          <a:xfrm>
            <a:off x="276011" y="917912"/>
            <a:ext cx="856895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cs-CZ" sz="2000" b="1" dirty="0">
                <a:solidFill>
                  <a:srgbClr val="C00000"/>
                </a:solidFill>
                <a:latin typeface="Calibri"/>
              </a:rPr>
              <a:t>NÁRT – </a:t>
            </a:r>
            <a:r>
              <a:rPr lang="cs-CZ" sz="2000" b="1" dirty="0">
                <a:solidFill>
                  <a:srgbClr val="7030A0"/>
                </a:solidFill>
                <a:latin typeface="Calibri"/>
              </a:rPr>
              <a:t>nejvíce namáhaný a ohýbaný dílec</a:t>
            </a:r>
          </a:p>
          <a:p>
            <a:pPr lvl="0">
              <a:spcBef>
                <a:spcPct val="20000"/>
              </a:spcBef>
            </a:pPr>
            <a:r>
              <a:rPr lang="cs-CZ" sz="2000" b="1" dirty="0">
                <a:solidFill>
                  <a:srgbClr val="7030A0"/>
                </a:solidFill>
                <a:latin typeface="Calibri"/>
              </a:rPr>
              <a:t>	- je vysekáván z nejkvalitnější usně</a:t>
            </a:r>
          </a:p>
          <a:p>
            <a:pPr lvl="0">
              <a:spcBef>
                <a:spcPct val="20000"/>
              </a:spcBef>
            </a:pPr>
            <a:r>
              <a:rPr lang="cs-CZ" sz="2000" b="1" dirty="0">
                <a:solidFill>
                  <a:srgbClr val="7030A0"/>
                </a:solidFill>
                <a:latin typeface="Calibri"/>
              </a:rPr>
              <a:t>	- bývá různě tvarován, nebo sestaven </a:t>
            </a:r>
          </a:p>
          <a:p>
            <a:pPr lvl="0">
              <a:spcBef>
                <a:spcPct val="20000"/>
              </a:spcBef>
            </a:pPr>
            <a:r>
              <a:rPr lang="cs-CZ" sz="2000" b="1" dirty="0">
                <a:solidFill>
                  <a:srgbClr val="7030A0"/>
                </a:solidFill>
                <a:latin typeface="Calibri"/>
              </a:rPr>
              <a:t>	  z několika dílů</a:t>
            </a:r>
          </a:p>
          <a:p>
            <a:pPr lvl="0">
              <a:spcBef>
                <a:spcPct val="20000"/>
              </a:spcBef>
            </a:pPr>
            <a:r>
              <a:rPr lang="cs-CZ" sz="2000" b="1" dirty="0">
                <a:solidFill>
                  <a:srgbClr val="00B050"/>
                </a:solidFill>
                <a:latin typeface="Calibri"/>
              </a:rPr>
              <a:t>ŠPIČKA - </a:t>
            </a:r>
            <a:r>
              <a:rPr lang="cs-CZ" sz="2000" b="1" dirty="0">
                <a:solidFill>
                  <a:srgbClr val="FF0000"/>
                </a:solidFill>
                <a:latin typeface="Calibri"/>
              </a:rPr>
              <a:t>má různý tvar</a:t>
            </a:r>
          </a:p>
          <a:p>
            <a:pPr lvl="0">
              <a:spcBef>
                <a:spcPct val="20000"/>
              </a:spcBef>
            </a:pPr>
            <a:r>
              <a:rPr lang="cs-CZ" sz="2000" b="1" dirty="0">
                <a:solidFill>
                  <a:srgbClr val="FF0000"/>
                </a:solidFill>
                <a:latin typeface="Calibri"/>
              </a:rPr>
              <a:t>	  - je stejně namáhaná jako nárt</a:t>
            </a:r>
          </a:p>
          <a:p>
            <a:pPr lvl="0">
              <a:spcBef>
                <a:spcPct val="20000"/>
              </a:spcBef>
            </a:pPr>
            <a:r>
              <a:rPr lang="cs-CZ" sz="2000" b="1" dirty="0">
                <a:solidFill>
                  <a:srgbClr val="0070C0"/>
                </a:solidFill>
                <a:latin typeface="Calibri"/>
              </a:rPr>
              <a:t>ZADNÍ DÍLEC – </a:t>
            </a:r>
            <a:r>
              <a:rPr lang="cs-CZ" sz="2000" b="1" dirty="0">
                <a:solidFill>
                  <a:srgbClr val="CC00CC"/>
                </a:solidFill>
                <a:latin typeface="Calibri"/>
              </a:rPr>
              <a:t>při chůzi namáhán méně než nárt</a:t>
            </a:r>
          </a:p>
          <a:p>
            <a:pPr lvl="0">
              <a:spcBef>
                <a:spcPct val="20000"/>
              </a:spcBef>
            </a:pPr>
            <a:r>
              <a:rPr lang="cs-CZ" sz="2000" b="1" dirty="0">
                <a:solidFill>
                  <a:srgbClr val="CC00CC"/>
                </a:solidFill>
                <a:latin typeface="Calibri"/>
              </a:rPr>
              <a:t>	   - podléhá módě</a:t>
            </a:r>
          </a:p>
          <a:p>
            <a:pPr lvl="0">
              <a:spcBef>
                <a:spcPct val="20000"/>
              </a:spcBef>
            </a:pPr>
            <a:r>
              <a:rPr lang="cs-CZ" sz="2000" b="1" dirty="0">
                <a:solidFill>
                  <a:srgbClr val="CC00CC"/>
                </a:solidFill>
                <a:latin typeface="Calibri"/>
              </a:rPr>
              <a:t>	   - vysekává se v celku nebo je dělený</a:t>
            </a:r>
          </a:p>
          <a:p>
            <a:pPr lvl="0">
              <a:spcBef>
                <a:spcPct val="20000"/>
              </a:spcBef>
            </a:pPr>
            <a:r>
              <a:rPr lang="cs-CZ" sz="2000" b="1" dirty="0">
                <a:solidFill>
                  <a:srgbClr val="CC00CC"/>
                </a:solidFill>
                <a:latin typeface="Calibri"/>
              </a:rPr>
              <a:t>	   - kryje opatek</a:t>
            </a:r>
          </a:p>
          <a:p>
            <a:pPr lvl="0">
              <a:spcBef>
                <a:spcPct val="20000"/>
              </a:spcBef>
            </a:pPr>
            <a:r>
              <a:rPr lang="cs-CZ" sz="2000" b="1" dirty="0">
                <a:solidFill>
                  <a:srgbClr val="002060"/>
                </a:solidFill>
                <a:latin typeface="Calibri"/>
              </a:rPr>
              <a:t>PATIČKA – </a:t>
            </a:r>
            <a:r>
              <a:rPr lang="cs-CZ" sz="2000" b="1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překrývá patní část, sešívá se se zadními díly</a:t>
            </a:r>
          </a:p>
          <a:p>
            <a:pPr lvl="0">
              <a:spcBef>
                <a:spcPct val="20000"/>
              </a:spcBef>
            </a:pPr>
            <a:r>
              <a:rPr lang="cs-CZ" sz="2000" b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JAZYK -  chrání nohu před otlačením od šněrovadel</a:t>
            </a:r>
          </a:p>
          <a:p>
            <a:pPr lvl="0">
              <a:spcBef>
                <a:spcPct val="20000"/>
              </a:spcBef>
            </a:pPr>
            <a:r>
              <a:rPr lang="cs-CZ" sz="2000" b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            -  musí být měkký</a:t>
            </a:r>
          </a:p>
          <a:p>
            <a:pPr lvl="0">
              <a:spcBef>
                <a:spcPct val="20000"/>
              </a:spcBef>
            </a:pPr>
            <a:r>
              <a:rPr lang="cs-CZ" sz="2000" b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            - někdy má ozdobný charakter</a:t>
            </a:r>
          </a:p>
          <a:p>
            <a:pPr lvl="0">
              <a:spcBef>
                <a:spcPct val="20000"/>
              </a:spcBef>
            </a:pPr>
            <a:endParaRPr lang="cs-CZ" sz="2000" b="1" dirty="0">
              <a:solidFill>
                <a:srgbClr val="FF0000"/>
              </a:solidFill>
              <a:latin typeface="Calibri"/>
            </a:endParaRPr>
          </a:p>
          <a:p>
            <a:pPr lvl="0">
              <a:spcBef>
                <a:spcPct val="20000"/>
              </a:spcBef>
            </a:pPr>
            <a:r>
              <a:rPr lang="cs-CZ" sz="2000" b="1" dirty="0">
                <a:solidFill>
                  <a:srgbClr val="FF0000"/>
                </a:solidFill>
                <a:latin typeface="Calibri"/>
              </a:rPr>
              <a:t>		</a:t>
            </a:r>
            <a:endParaRPr lang="cs-CZ" sz="2000" b="1" dirty="0">
              <a:solidFill>
                <a:srgbClr val="7030A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547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332656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cs-CZ" sz="4400" b="1" dirty="0">
                <a:solidFill>
                  <a:srgbClr val="009900"/>
                </a:solidFill>
                <a:latin typeface="Calibri"/>
                <a:ea typeface="+mj-ea"/>
                <a:cs typeface="+mj-cs"/>
              </a:rPr>
              <a:t>Podšívkové dílce</a:t>
            </a:r>
          </a:p>
        </p:txBody>
      </p:sp>
      <p:sp>
        <p:nvSpPr>
          <p:cNvPr id="3" name="Obdélník 2"/>
          <p:cNvSpPr/>
          <p:nvPr/>
        </p:nvSpPr>
        <p:spPr>
          <a:xfrm>
            <a:off x="384481" y="1412776"/>
            <a:ext cx="8784976" cy="294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b="1" dirty="0">
                <a:solidFill>
                  <a:srgbClr val="FF0000"/>
                </a:solidFill>
                <a:latin typeface="Calibri"/>
              </a:rPr>
              <a:t>Úkolem je zjemnit vnitřek obuvi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b="1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Zabraňují působení potu na vrchní díl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b="1" dirty="0">
                <a:solidFill>
                  <a:srgbClr val="92D050"/>
                </a:solidFill>
                <a:latin typeface="Calibri"/>
              </a:rPr>
              <a:t>Chrání punčochu před zabarvením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b="1" dirty="0">
                <a:solidFill>
                  <a:srgbClr val="C00000"/>
                </a:solidFill>
                <a:latin typeface="Calibri"/>
              </a:rPr>
              <a:t>Chrání spojovací stehy před poškozením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b="1" dirty="0">
                <a:solidFill>
                  <a:srgbClr val="C00000"/>
                </a:solidFill>
                <a:latin typeface="Calibri"/>
              </a:rPr>
              <a:t>Vyrábějí se z usní, textilu</a:t>
            </a:r>
          </a:p>
        </p:txBody>
      </p:sp>
    </p:spTree>
    <p:extLst>
      <p:ext uri="{BB962C8B-B14F-4D97-AF65-F5344CB8AC3E}">
        <p14:creationId xmlns:p14="http://schemas.microsoft.com/office/powerpoint/2010/main" val="261613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81642" y="403465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cs-CZ" sz="4400" b="1" dirty="0">
                <a:solidFill>
                  <a:srgbClr val="8064A2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Ztužovací dílce svršků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1520" y="1340768"/>
            <a:ext cx="8627066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>
                <a:solidFill>
                  <a:srgbClr val="FF3399"/>
                </a:solidFill>
                <a:latin typeface="Calibri"/>
              </a:rPr>
              <a:t>Vkládají se mezi vrchní díl a podšívku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>
                <a:solidFill>
                  <a:srgbClr val="00B050"/>
                </a:solidFill>
                <a:latin typeface="Calibri"/>
              </a:rPr>
              <a:t>Patří sem:</a:t>
            </a:r>
          </a:p>
          <a:p>
            <a:pPr marL="342900" lvl="0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cs-CZ" sz="3200" dirty="0">
                <a:solidFill>
                  <a:srgbClr val="FF3399"/>
                </a:solidFill>
                <a:latin typeface="Calibri"/>
              </a:rPr>
              <a:t>Tužinka – </a:t>
            </a:r>
            <a:r>
              <a:rPr lang="cs-CZ" sz="3200" dirty="0">
                <a:solidFill>
                  <a:srgbClr val="C0504D">
                    <a:lumMod val="75000"/>
                  </a:srgbClr>
                </a:solidFill>
                <a:latin typeface="Calibri"/>
              </a:rPr>
              <a:t>je u většiny obuvi s uzavřenou špicí, chrání prsty před poraněním a napomáhá udržet stálost tvaru špice obuvi</a:t>
            </a:r>
          </a:p>
          <a:p>
            <a:pPr marL="342900" lvl="0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cs-CZ" sz="3200" dirty="0">
                <a:solidFill>
                  <a:srgbClr val="0033CC"/>
                </a:solidFill>
                <a:latin typeface="Calibri"/>
              </a:rPr>
              <a:t>Opatek – </a:t>
            </a:r>
            <a:r>
              <a:rPr lang="cs-CZ" sz="3200" dirty="0">
                <a:solidFill>
                  <a:srgbClr val="660066"/>
                </a:solidFill>
                <a:latin typeface="Calibri"/>
              </a:rPr>
              <a:t>vyztužuje patní část a udržuje její tvar</a:t>
            </a:r>
          </a:p>
          <a:p>
            <a:pPr marL="342900" lvl="0" indent="-342900">
              <a:spcBef>
                <a:spcPct val="20000"/>
              </a:spcBef>
              <a:buFont typeface="Courier New" pitchFamily="49" charset="0"/>
              <a:buChar char="o"/>
            </a:pPr>
            <a:endParaRPr lang="cs-CZ" sz="3200" dirty="0">
              <a:solidFill>
                <a:srgbClr val="FF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085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437188"/>
            <a:ext cx="85689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cs-CZ" sz="4400" b="1" dirty="0">
                <a:solidFill>
                  <a:srgbClr val="9BBB59">
                    <a:lumMod val="50000"/>
                  </a:srgbClr>
                </a:solidFill>
                <a:latin typeface="Calibri"/>
                <a:ea typeface="+mj-ea"/>
                <a:cs typeface="+mj-cs"/>
              </a:rPr>
              <a:t>SPODKOVÉ DÍLCE</a:t>
            </a:r>
          </a:p>
        </p:txBody>
      </p:sp>
      <p:sp>
        <p:nvSpPr>
          <p:cNvPr id="3" name="Obdélník 2"/>
          <p:cNvSpPr/>
          <p:nvPr/>
        </p:nvSpPr>
        <p:spPr>
          <a:xfrm>
            <a:off x="283774" y="1247970"/>
            <a:ext cx="8565628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400" dirty="0">
                <a:solidFill>
                  <a:srgbClr val="FF3399"/>
                </a:solidFill>
                <a:latin typeface="Calibri"/>
              </a:rPr>
              <a:t>Napínací stélka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– </a:t>
            </a:r>
            <a:r>
              <a:rPr lang="cs-CZ" sz="2400" dirty="0">
                <a:solidFill>
                  <a:srgbClr val="00B0F0"/>
                </a:solidFill>
                <a:latin typeface="Calibri"/>
              </a:rPr>
              <a:t>spojuje vrchový díl se spodkovým, musí být pevná, dobře vypracovaná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400" dirty="0">
                <a:solidFill>
                  <a:srgbClr val="00B0F0"/>
                </a:solidFill>
                <a:latin typeface="Calibri"/>
              </a:rPr>
              <a:t>Podešev – </a:t>
            </a:r>
            <a:r>
              <a:rPr lang="cs-CZ" sz="2400" dirty="0">
                <a:solidFill>
                  <a:srgbClr val="CC00CC"/>
                </a:solidFill>
                <a:latin typeface="Calibri"/>
              </a:rPr>
              <a:t>nejvíce namáhaný spodkový dílec, druh materiálu ovlivňuje účel, použití i cena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Calibri"/>
              </a:rPr>
              <a:t>Mezipodešev – </a:t>
            </a:r>
            <a:r>
              <a:rPr lang="cs-CZ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zesiluje spodkovou část obuvi (pracovní, sportovní těžká obuv)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400" dirty="0">
                <a:solidFill>
                  <a:srgbClr val="0033CC"/>
                </a:solidFill>
                <a:latin typeface="Calibri"/>
              </a:rPr>
              <a:t>Podpatek – </a:t>
            </a:r>
            <a:r>
              <a:rPr lang="cs-CZ" sz="2400" dirty="0">
                <a:solidFill>
                  <a:srgbClr val="FF0000"/>
                </a:solidFill>
                <a:latin typeface="Calibri"/>
              </a:rPr>
              <a:t>tvar, výška a síla je ovlivněna módou, vyrábí se z plastů, kovu, dřeva nebo kombinací materiálů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400" dirty="0">
                <a:solidFill>
                  <a:srgbClr val="333300"/>
                </a:solidFill>
                <a:latin typeface="Calibri"/>
              </a:rPr>
              <a:t>Klenek – </a:t>
            </a:r>
            <a:r>
              <a:rPr lang="cs-CZ" sz="24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vyztužuje spodkovou část obuvi pod nožní klenbou, je to podpora klenby při chůzi, zabraňuje prohýbání nebo prolamování podešve v místě před podpatkem, jsou ze dřeva, kovu</a:t>
            </a:r>
          </a:p>
        </p:txBody>
      </p:sp>
    </p:spTree>
    <p:extLst>
      <p:ext uri="{BB962C8B-B14F-4D97-AF65-F5344CB8AC3E}">
        <p14:creationId xmlns:p14="http://schemas.microsoft.com/office/powerpoint/2010/main" val="147966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620688"/>
            <a:ext cx="8850500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Jednotlivé díly se spojují několikerými způsoby </a:t>
            </a:r>
          </a:p>
          <a:p>
            <a:r>
              <a:rPr lang="cs-CZ" sz="2800" b="1" dirty="0" smtClean="0"/>
              <a:t>podle účelu použití obuvi.</a:t>
            </a:r>
          </a:p>
          <a:p>
            <a:endParaRPr lang="cs-CZ" sz="2800" b="1" dirty="0" smtClean="0"/>
          </a:p>
          <a:p>
            <a:r>
              <a:rPr lang="cs-CZ" sz="2800" b="1" dirty="0" smtClean="0"/>
              <a:t>Obuvnické výrobní rozlišujeme podle výsledného </a:t>
            </a:r>
          </a:p>
          <a:p>
            <a:r>
              <a:rPr lang="cs-CZ" sz="2800" b="1" dirty="0" smtClean="0"/>
              <a:t>výrobku a tím je obuv:</a:t>
            </a:r>
          </a:p>
          <a:p>
            <a:endParaRPr lang="cs-CZ" sz="28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2800" b="1" dirty="0"/>
              <a:t>l</a:t>
            </a:r>
            <a:r>
              <a:rPr lang="cs-CZ" sz="2800" b="1" dirty="0" smtClean="0"/>
              <a:t>epená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800" b="1" dirty="0"/>
              <a:t>r</a:t>
            </a:r>
            <a:r>
              <a:rPr lang="cs-CZ" sz="2800" b="1" dirty="0" smtClean="0"/>
              <a:t>ámová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800" b="1" dirty="0"/>
              <a:t>p</a:t>
            </a:r>
            <a:r>
              <a:rPr lang="cs-CZ" sz="2800" b="1" dirty="0" smtClean="0"/>
              <a:t>rošívaná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800" b="1" dirty="0" err="1" smtClean="0"/>
              <a:t>flexiblová</a:t>
            </a:r>
            <a:endParaRPr lang="cs-CZ" sz="2800" b="1" dirty="0" smtClean="0"/>
          </a:p>
          <a:p>
            <a:pPr marL="285750" indent="-285750">
              <a:buFont typeface="Arial" pitchFamily="34" charset="0"/>
              <a:buChar char="•"/>
            </a:pP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632026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21094" y="2492896"/>
            <a:ext cx="81369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cs-CZ" sz="4400" b="1" dirty="0">
                <a:solidFill>
                  <a:srgbClr val="00B050"/>
                </a:solidFill>
                <a:latin typeface="Calibri"/>
              </a:rPr>
              <a:t>GUMÁRENSKÉ VÝROBNÍ ZPŮSOBY</a:t>
            </a:r>
          </a:p>
        </p:txBody>
      </p:sp>
    </p:spTree>
    <p:extLst>
      <p:ext uri="{BB962C8B-B14F-4D97-AF65-F5344CB8AC3E}">
        <p14:creationId xmlns:p14="http://schemas.microsoft.com/office/powerpoint/2010/main" val="251032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132</TotalTime>
  <Words>412</Words>
  <Application>Microsoft Office PowerPoint</Application>
  <PresentationFormat>Předvádění na obrazovce (4:3)</PresentationFormat>
  <Paragraphs>115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Shluk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--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ucitel</dc:creator>
  <cp:lastModifiedBy>Horvatova Marie</cp:lastModifiedBy>
  <cp:revision>15</cp:revision>
  <cp:lastPrinted>2012-08-29T09:06:59Z</cp:lastPrinted>
  <dcterms:created xsi:type="dcterms:W3CDTF">2012-08-27T10:19:28Z</dcterms:created>
  <dcterms:modified xsi:type="dcterms:W3CDTF">2013-01-21T07:58:10Z</dcterms:modified>
</cp:coreProperties>
</file>