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9900CC"/>
    <a:srgbClr val="0000FF"/>
    <a:srgbClr val="CC00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52_INOVACE_ZBO2_1864Ho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7. 01. 2013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Materiály na výrobu kožené galanterie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59" y="1196752"/>
            <a:ext cx="824456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Kování drobné:</a:t>
            </a:r>
          </a:p>
          <a:p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sz="3200" dirty="0">
                <a:solidFill>
                  <a:schemeClr val="bg2">
                    <a:lumMod val="25000"/>
                  </a:schemeClr>
                </a:solidFill>
              </a:rPr>
              <a:t>k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roužky, polokroužky, spojovací nýty,</a:t>
            </a:r>
          </a:p>
          <a:p>
            <a:r>
              <a:rPr lang="cs-CZ" sz="3200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suvky, hřebíčky, podložky, rohy kufrů, </a:t>
            </a:r>
          </a:p>
          <a:p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lemovky kufrů, chrániče dna, aktovkové </a:t>
            </a:r>
          </a:p>
          <a:p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pružinky, příchytky, řetízky, ozdoby</a:t>
            </a:r>
          </a:p>
          <a:p>
            <a:r>
              <a:rPr lang="cs-CZ" sz="3200" dirty="0">
                <a:solidFill>
                  <a:schemeClr val="bg2">
                    <a:lumMod val="25000"/>
                  </a:schemeClr>
                </a:solidFill>
              </a:rPr>
              <a:t>z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e dřeva, kovu, plastu, perleti atd.</a:t>
            </a:r>
            <a:endParaRPr lang="cs-CZ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89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908720"/>
            <a:ext cx="81051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9900CC"/>
                </a:solidFill>
              </a:rPr>
              <a:t>Pomocné materiály:</a:t>
            </a:r>
          </a:p>
          <a:p>
            <a:r>
              <a:rPr lang="cs-CZ" sz="3200" dirty="0" smtClean="0">
                <a:solidFill>
                  <a:srgbClr val="00B0F0"/>
                </a:solidFill>
              </a:rPr>
              <a:t>lepidla – </a:t>
            </a:r>
            <a:r>
              <a:rPr lang="cs-CZ" sz="3200" dirty="0">
                <a:solidFill>
                  <a:srgbClr val="00B0F0"/>
                </a:solidFill>
              </a:rPr>
              <a:t>l</a:t>
            </a:r>
            <a:r>
              <a:rPr lang="cs-CZ" sz="3200" dirty="0" smtClean="0">
                <a:solidFill>
                  <a:srgbClr val="00B0F0"/>
                </a:solidFill>
              </a:rPr>
              <a:t>atex,  syntetická, tmely atd.</a:t>
            </a:r>
          </a:p>
          <a:p>
            <a:r>
              <a:rPr lang="cs-CZ" sz="3200" dirty="0" smtClean="0">
                <a:solidFill>
                  <a:srgbClr val="7030A0"/>
                </a:solidFill>
              </a:rPr>
              <a:t>barvy –anilínové, laky, apretury  </a:t>
            </a:r>
          </a:p>
          <a:p>
            <a:r>
              <a:rPr lang="cs-CZ" sz="3200" dirty="0">
                <a:solidFill>
                  <a:srgbClr val="008000"/>
                </a:solidFill>
              </a:rPr>
              <a:t>p</a:t>
            </a:r>
            <a:r>
              <a:rPr lang="cs-CZ" sz="3200" dirty="0" smtClean="0">
                <a:solidFill>
                  <a:srgbClr val="008000"/>
                </a:solidFill>
              </a:rPr>
              <a:t>ryže – kulaté a ploché do držadel</a:t>
            </a:r>
          </a:p>
          <a:p>
            <a:r>
              <a:rPr lang="cs-CZ" sz="3200" dirty="0" smtClean="0">
                <a:solidFill>
                  <a:srgbClr val="FF6600"/>
                </a:solidFill>
              </a:rPr>
              <a:t>konzervační materiály – včelí vosk, rybí </a:t>
            </a:r>
          </a:p>
          <a:p>
            <a:r>
              <a:rPr lang="cs-CZ" sz="3200" dirty="0">
                <a:solidFill>
                  <a:srgbClr val="FF6600"/>
                </a:solidFill>
              </a:rPr>
              <a:t>	</a:t>
            </a:r>
            <a:r>
              <a:rPr lang="cs-CZ" sz="3200" dirty="0" smtClean="0">
                <a:solidFill>
                  <a:srgbClr val="FF6600"/>
                </a:solidFill>
              </a:rPr>
              <a:t>				  tuk, bělidla,</a:t>
            </a:r>
          </a:p>
          <a:p>
            <a:r>
              <a:rPr lang="cs-CZ" sz="3200" dirty="0">
                <a:solidFill>
                  <a:schemeClr val="accent2"/>
                </a:solidFill>
              </a:rPr>
              <a:t>p</a:t>
            </a:r>
            <a:r>
              <a:rPr lang="cs-CZ" sz="3200" dirty="0" smtClean="0">
                <a:solidFill>
                  <a:schemeClr val="accent2"/>
                </a:solidFill>
              </a:rPr>
              <a:t>lasty – PVC na držadla, </a:t>
            </a:r>
          </a:p>
          <a:p>
            <a:r>
              <a:rPr lang="cs-CZ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přediva - nitě, ozdobné a vycpávkové </a:t>
            </a:r>
          </a:p>
          <a:p>
            <a:r>
              <a:rPr lang="cs-CZ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cs-CZ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šňůry atd.</a:t>
            </a:r>
            <a:endParaRPr lang="cs-CZ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54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98968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Otázky k opakování:</a:t>
            </a:r>
          </a:p>
          <a:p>
            <a:pPr marL="342900" indent="-342900">
              <a:buAutoNum type="arabicPeriod"/>
            </a:pPr>
            <a:r>
              <a:rPr lang="cs-CZ" sz="2800" dirty="0" smtClean="0"/>
              <a:t> Jak rozdělujeme materiály na výrobu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kožené galanterie a kufrů.</a:t>
            </a:r>
          </a:p>
          <a:p>
            <a:r>
              <a:rPr lang="cs-CZ" sz="2800" dirty="0" smtClean="0"/>
              <a:t>2. Jak dělíme hlavní materiály</a:t>
            </a:r>
          </a:p>
          <a:p>
            <a:r>
              <a:rPr lang="cs-CZ" sz="2800" dirty="0" smtClean="0"/>
              <a:t>3. Které usně se používají na koženou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galanterii?</a:t>
            </a:r>
          </a:p>
          <a:p>
            <a:r>
              <a:rPr lang="cs-CZ" sz="2800" dirty="0" smtClean="0"/>
              <a:t>4. Které textilní materiály se využívají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v kožené galanterii?</a:t>
            </a:r>
          </a:p>
          <a:p>
            <a:r>
              <a:rPr lang="cs-CZ" sz="2800" dirty="0" smtClean="0"/>
              <a:t>5. Co patří mezi kování hlavní?</a:t>
            </a:r>
          </a:p>
          <a:p>
            <a:r>
              <a:rPr lang="cs-CZ" sz="2800" dirty="0" smtClean="0"/>
              <a:t>6. Jaké jsou vycpávkové a </a:t>
            </a:r>
            <a:r>
              <a:rPr lang="cs-CZ" sz="2800" dirty="0" err="1" smtClean="0"/>
              <a:t>vatovací</a:t>
            </a:r>
            <a:r>
              <a:rPr lang="cs-CZ" sz="2800" dirty="0" smtClean="0"/>
              <a:t> materiály.</a:t>
            </a:r>
          </a:p>
          <a:p>
            <a:r>
              <a:rPr lang="cs-CZ" sz="2800" dirty="0" smtClean="0"/>
              <a:t>7. Co řadíme mezi pomocné materiály?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1961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67682" y="2967335"/>
            <a:ext cx="70086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Materiály na výrobu </a:t>
            </a:r>
          </a:p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Kožené galanterie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61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5"/>
            <a:ext cx="750558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Pro výrobu kožené galanterie a kufrů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se používají materiály, které rozdělujeme: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800" dirty="0">
                <a:solidFill>
                  <a:srgbClr val="FF0000"/>
                </a:solidFill>
              </a:rPr>
              <a:t>h</a:t>
            </a:r>
            <a:r>
              <a:rPr lang="cs-CZ" sz="2800" dirty="0" smtClean="0">
                <a:solidFill>
                  <a:srgbClr val="FF0000"/>
                </a:solidFill>
              </a:rPr>
              <a:t>lavní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800" dirty="0">
                <a:solidFill>
                  <a:srgbClr val="9900CC"/>
                </a:solidFill>
              </a:rPr>
              <a:t>o</a:t>
            </a:r>
            <a:r>
              <a:rPr lang="cs-CZ" sz="2800" dirty="0" smtClean="0">
                <a:solidFill>
                  <a:srgbClr val="9900CC"/>
                </a:solidFill>
              </a:rPr>
              <a:t>statní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800" dirty="0">
                <a:solidFill>
                  <a:srgbClr val="00B0F0"/>
                </a:solidFill>
              </a:rPr>
              <a:t>p</a:t>
            </a:r>
            <a:r>
              <a:rPr lang="cs-CZ" sz="2800" dirty="0" smtClean="0">
                <a:solidFill>
                  <a:srgbClr val="00B0F0"/>
                </a:solidFill>
              </a:rPr>
              <a:t>omocné </a:t>
            </a:r>
          </a:p>
          <a:p>
            <a:pPr marL="342900" indent="-342900">
              <a:buFont typeface="Courier New" pitchFamily="49" charset="0"/>
              <a:buChar char="o"/>
            </a:pPr>
            <a:endParaRPr lang="cs-CZ" sz="2800" dirty="0"/>
          </a:p>
          <a:p>
            <a:r>
              <a:rPr lang="cs-CZ" sz="2800" dirty="0" smtClean="0">
                <a:solidFill>
                  <a:schemeClr val="accent2"/>
                </a:solidFill>
              </a:rPr>
              <a:t>Hlavní materiály dělíme na: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rchové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ycpávkové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/>
                </a:solidFill>
              </a:rPr>
              <a:t>v</a:t>
            </a:r>
            <a:r>
              <a:rPr lang="cs-CZ" sz="2800" dirty="0" smtClean="0">
                <a:solidFill>
                  <a:schemeClr val="accent3"/>
                </a:solidFill>
              </a:rPr>
              <a:t>ýztuhové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v</a:t>
            </a:r>
            <a:r>
              <a:rPr lang="cs-CZ" sz="2800" dirty="0" smtClean="0">
                <a:solidFill>
                  <a:srgbClr val="C00000"/>
                </a:solidFill>
              </a:rPr>
              <a:t>ycpávkové a </a:t>
            </a:r>
            <a:r>
              <a:rPr lang="cs-CZ" sz="2800" dirty="0" err="1" smtClean="0">
                <a:solidFill>
                  <a:srgbClr val="C00000"/>
                </a:solidFill>
              </a:rPr>
              <a:t>vatovací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4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15616" y="231031"/>
            <a:ext cx="6203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Vrchové materiály</a:t>
            </a:r>
            <a:endParaRPr lang="cs-CZ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5333" y="1506528"/>
            <a:ext cx="89322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Usně – </a:t>
            </a:r>
            <a:r>
              <a:rPr lang="cs-CZ" sz="2400" dirty="0" smtClean="0">
                <a:solidFill>
                  <a:srgbClr val="0070C0"/>
                </a:solidFill>
              </a:rPr>
              <a:t>hověziny, koziny, vepřovice, teletiny, kozlečiny, </a:t>
            </a:r>
          </a:p>
          <a:p>
            <a:r>
              <a:rPr lang="cs-CZ" sz="2400" dirty="0">
                <a:solidFill>
                  <a:srgbClr val="0070C0"/>
                </a:solidFill>
              </a:rPr>
              <a:t>	</a:t>
            </a:r>
            <a:r>
              <a:rPr lang="cs-CZ" sz="2400" dirty="0" smtClean="0">
                <a:solidFill>
                  <a:srgbClr val="0070C0"/>
                </a:solidFill>
              </a:rPr>
              <a:t>  skopovice, divočiny, štípenky, velury, apod.</a:t>
            </a:r>
          </a:p>
          <a:p>
            <a:endParaRPr lang="cs-CZ" sz="2400" dirty="0">
              <a:solidFill>
                <a:srgbClr val="0070C0"/>
              </a:solidFill>
            </a:endParaRPr>
          </a:p>
          <a:p>
            <a:r>
              <a:rPr lang="cs-CZ" sz="2400" dirty="0" smtClean="0">
                <a:solidFill>
                  <a:srgbClr val="00B050"/>
                </a:solidFill>
              </a:rPr>
              <a:t>Plastové materiály – </a:t>
            </a:r>
            <a:r>
              <a:rPr lang="cs-CZ" sz="2400" dirty="0" smtClean="0">
                <a:solidFill>
                  <a:srgbClr val="7030A0"/>
                </a:solidFill>
              </a:rPr>
              <a:t>bez podkladu (plastik, </a:t>
            </a:r>
            <a:r>
              <a:rPr lang="cs-CZ" sz="2400" dirty="0" err="1" smtClean="0">
                <a:solidFill>
                  <a:srgbClr val="7030A0"/>
                </a:solidFill>
              </a:rPr>
              <a:t>plastilak</a:t>
            </a:r>
            <a:r>
              <a:rPr lang="cs-CZ" sz="2400" dirty="0" smtClean="0">
                <a:solidFill>
                  <a:srgbClr val="7030A0"/>
                </a:solidFill>
              </a:rPr>
              <a:t>), </a:t>
            </a:r>
          </a:p>
          <a:p>
            <a:r>
              <a:rPr lang="cs-CZ" sz="2400" dirty="0">
                <a:solidFill>
                  <a:srgbClr val="7030A0"/>
                </a:solidFill>
              </a:rPr>
              <a:t>	</a:t>
            </a:r>
            <a:r>
              <a:rPr lang="cs-CZ" sz="2400" dirty="0" smtClean="0">
                <a:solidFill>
                  <a:srgbClr val="7030A0"/>
                </a:solidFill>
              </a:rPr>
              <a:t>		   s podkladem (koženky v různém </a:t>
            </a:r>
          </a:p>
          <a:p>
            <a:r>
              <a:rPr lang="cs-CZ" sz="2400" dirty="0">
                <a:solidFill>
                  <a:srgbClr val="7030A0"/>
                </a:solidFill>
              </a:rPr>
              <a:t>	</a:t>
            </a:r>
            <a:r>
              <a:rPr lang="cs-CZ" sz="2400" dirty="0" smtClean="0">
                <a:solidFill>
                  <a:srgbClr val="7030A0"/>
                </a:solidFill>
              </a:rPr>
              <a:t>		   provedení</a:t>
            </a:r>
          </a:p>
          <a:p>
            <a:endParaRPr lang="cs-CZ" sz="2400" dirty="0">
              <a:solidFill>
                <a:srgbClr val="7030A0"/>
              </a:solidFill>
            </a:endParaRPr>
          </a:p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Textilní tkaniny a pleteniny - 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netkaný textil, brokát, atlas, </a:t>
            </a:r>
          </a:p>
          <a:p>
            <a:r>
              <a:rPr lang="cs-CZ" sz="24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			        samet, atd.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0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92696"/>
            <a:ext cx="904125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>
                <a:solidFill>
                  <a:srgbClr val="9900CC"/>
                </a:solidFill>
              </a:rPr>
              <a:t>p</a:t>
            </a:r>
            <a:r>
              <a:rPr lang="cs-CZ" sz="3200" dirty="0" err="1" smtClean="0">
                <a:solidFill>
                  <a:srgbClr val="9900CC"/>
                </a:solidFill>
              </a:rPr>
              <a:t>oromerové</a:t>
            </a:r>
            <a:r>
              <a:rPr lang="cs-CZ" sz="3200" dirty="0" smtClean="0">
                <a:solidFill>
                  <a:srgbClr val="9900CC"/>
                </a:solidFill>
              </a:rPr>
              <a:t> a syntetické materiály –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BAREX, </a:t>
            </a:r>
          </a:p>
          <a:p>
            <a:endParaRPr lang="cs-CZ" sz="3200" dirty="0">
              <a:solidFill>
                <a:srgbClr val="9900CC"/>
              </a:solidFill>
            </a:endParaRPr>
          </a:p>
          <a:p>
            <a:r>
              <a:rPr lang="cs-CZ" sz="3200" dirty="0" smtClean="0">
                <a:solidFill>
                  <a:srgbClr val="0070C0"/>
                </a:solidFill>
              </a:rPr>
              <a:t>přírodní vlákna – </a:t>
            </a:r>
            <a:r>
              <a:rPr lang="cs-CZ" sz="3200" dirty="0" smtClean="0">
                <a:solidFill>
                  <a:srgbClr val="FF0000"/>
                </a:solidFill>
              </a:rPr>
              <a:t>lýko, sláma, proti,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                       </a:t>
            </a:r>
            <a:r>
              <a:rPr lang="cs-CZ" sz="3200" dirty="0" err="1" smtClean="0">
                <a:solidFill>
                  <a:srgbClr val="FF0000"/>
                </a:solidFill>
              </a:rPr>
              <a:t>pedik</a:t>
            </a:r>
            <a:r>
              <a:rPr lang="cs-CZ" sz="3200" dirty="0" smtClean="0">
                <a:solidFill>
                  <a:srgbClr val="FF0000"/>
                </a:solidFill>
              </a:rPr>
              <a:t>, orobinec</a:t>
            </a:r>
          </a:p>
          <a:p>
            <a:endParaRPr lang="cs-CZ" sz="3200" dirty="0">
              <a:solidFill>
                <a:srgbClr val="FF0000"/>
              </a:solidFill>
            </a:endParaRPr>
          </a:p>
          <a:p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syntetická vlákna – </a:t>
            </a:r>
            <a:r>
              <a:rPr lang="cs-CZ" sz="3200" dirty="0" smtClean="0">
                <a:solidFill>
                  <a:srgbClr val="92D050"/>
                </a:solidFill>
              </a:rPr>
              <a:t>polyamid, </a:t>
            </a:r>
          </a:p>
          <a:p>
            <a:r>
              <a:rPr lang="cs-CZ" sz="3200" dirty="0">
                <a:solidFill>
                  <a:srgbClr val="92D050"/>
                </a:solidFill>
              </a:rPr>
              <a:t> </a:t>
            </a:r>
            <a:r>
              <a:rPr lang="cs-CZ" sz="3200" dirty="0" smtClean="0">
                <a:solidFill>
                  <a:srgbClr val="92D050"/>
                </a:solidFill>
              </a:rPr>
              <a:t>                             polypropylen atd.</a:t>
            </a:r>
          </a:p>
          <a:p>
            <a:endParaRPr lang="cs-CZ" sz="3200" dirty="0">
              <a:solidFill>
                <a:srgbClr val="92D050"/>
              </a:solidFill>
            </a:endParaRPr>
          </a:p>
          <a:p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lepenky</a:t>
            </a:r>
            <a:endParaRPr lang="cs-CZ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949058" y="404664"/>
            <a:ext cx="7245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Podšívkové materiály</a:t>
            </a:r>
            <a:endParaRPr lang="cs-CZ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916832"/>
            <a:ext cx="801213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C00000"/>
                </a:solidFill>
              </a:rPr>
              <a:t>Plasty bez podkladu a s podkladem</a:t>
            </a:r>
          </a:p>
          <a:p>
            <a:endParaRPr lang="cs-CZ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00B050"/>
                </a:solidFill>
              </a:rPr>
              <a:t>Textilní – </a:t>
            </a:r>
            <a:r>
              <a:rPr lang="cs-CZ" sz="3200" dirty="0">
                <a:solidFill>
                  <a:srgbClr val="00B050"/>
                </a:solidFill>
              </a:rPr>
              <a:t>h</a:t>
            </a:r>
            <a:r>
              <a:rPr lang="cs-CZ" sz="3200" dirty="0" smtClean="0">
                <a:solidFill>
                  <a:srgbClr val="00B050"/>
                </a:solidFill>
              </a:rPr>
              <a:t>edvábí, molino, satén atd.</a:t>
            </a:r>
          </a:p>
          <a:p>
            <a:endParaRPr lang="cs-CZ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bg2">
                    <a:lumMod val="50000"/>
                  </a:schemeClr>
                </a:solidFill>
              </a:rPr>
              <a:t>Papír – podšívky do kufrů</a:t>
            </a:r>
          </a:p>
          <a:p>
            <a:endParaRPr lang="cs-CZ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Usňové – hověziny, teletiny, štípenky,</a:t>
            </a:r>
          </a:p>
          <a:p>
            <a:r>
              <a:rPr lang="cs-CZ" sz="32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	   vepřovice, koziny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1271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64474" y="692696"/>
            <a:ext cx="7015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Výztuhové materiály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2204864"/>
            <a:ext cx="58480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Jsou to: - lepenky, </a:t>
            </a:r>
          </a:p>
          <a:p>
            <a:r>
              <a:rPr lang="cs-CZ" sz="3200" dirty="0" smtClean="0"/>
              <a:t>	</a:t>
            </a:r>
            <a:r>
              <a:rPr lang="cs-CZ" sz="3200" dirty="0"/>
              <a:t> </a:t>
            </a:r>
            <a:r>
              <a:rPr lang="cs-CZ" sz="3200" dirty="0" smtClean="0"/>
              <a:t>     - brašnářský papír, </a:t>
            </a:r>
          </a:p>
          <a:p>
            <a:r>
              <a:rPr lang="cs-CZ" sz="3200" dirty="0" smtClean="0"/>
              <a:t>	      - vulkánfíbr,</a:t>
            </a:r>
          </a:p>
          <a:p>
            <a:r>
              <a:rPr lang="cs-CZ" sz="3200" dirty="0"/>
              <a:t>	 </a:t>
            </a:r>
            <a:r>
              <a:rPr lang="cs-CZ" sz="3200" dirty="0" smtClean="0"/>
              <a:t>     - vláknitá useň, </a:t>
            </a:r>
          </a:p>
          <a:p>
            <a:r>
              <a:rPr lang="cs-CZ" sz="3200" dirty="0" smtClean="0"/>
              <a:t>	      - výztuhová plátna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5081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1838" y="332656"/>
            <a:ext cx="898034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Vycpávkové a </a:t>
            </a:r>
            <a:r>
              <a:rPr lang="cs-CZ" sz="4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vatovací</a:t>
            </a:r>
            <a:r>
              <a:rPr lang="cs-CZ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materiály</a:t>
            </a:r>
            <a:endParaRPr lang="cs-CZ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59632" y="1340768"/>
            <a:ext cx="639469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Jsou to tyto materiály 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4000" dirty="0" smtClean="0"/>
              <a:t> pěnová pryž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4000" dirty="0" smtClean="0"/>
              <a:t> pěnový PVC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4000" dirty="0" smtClean="0"/>
              <a:t> pěnový polyuretan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4000" dirty="0" smtClean="0"/>
              <a:t> průmyslová vata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4000" dirty="0" smtClean="0"/>
              <a:t> </a:t>
            </a:r>
            <a:r>
              <a:rPr lang="cs-CZ" sz="4000" dirty="0" err="1" smtClean="0"/>
              <a:t>aratex</a:t>
            </a:r>
            <a:r>
              <a:rPr lang="cs-CZ" sz="4000" dirty="0" smtClean="0"/>
              <a:t> (netkaná textilie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4000" dirty="0" smtClean="0"/>
              <a:t> kalmuk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64147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9513" y="332656"/>
            <a:ext cx="7184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Ostatní materiály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556792"/>
            <a:ext cx="778770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Kování hlavní: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70C0"/>
                </a:solidFill>
              </a:rPr>
              <a:t>Rámy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-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7030A0"/>
                </a:solidFill>
              </a:rPr>
              <a:t>kabelkové</a:t>
            </a:r>
            <a:r>
              <a:rPr lang="cs-CZ" sz="2800" dirty="0" smtClean="0">
                <a:solidFill>
                  <a:srgbClr val="7030A0"/>
                </a:solidFill>
              </a:rPr>
              <a:t>, kabelové, aktovkové,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      		 </a:t>
            </a:r>
            <a:r>
              <a:rPr lang="cs-CZ" sz="2800" dirty="0" err="1" smtClean="0">
                <a:solidFill>
                  <a:srgbClr val="7030A0"/>
                </a:solidFill>
              </a:rPr>
              <a:t>peněženkové</a:t>
            </a:r>
            <a:r>
              <a:rPr lang="cs-CZ" sz="2800" dirty="0" smtClean="0">
                <a:solidFill>
                  <a:srgbClr val="7030A0"/>
                </a:solidFill>
              </a:rPr>
              <a:t> a pouzdrové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8000"/>
                </a:solidFill>
              </a:rPr>
              <a:t>Zámky – </a:t>
            </a:r>
            <a:r>
              <a:rPr lang="cs-CZ" sz="2800" dirty="0" err="1" smtClean="0">
                <a:solidFill>
                  <a:srgbClr val="CC0099"/>
                </a:solidFill>
              </a:rPr>
              <a:t>kabelkové</a:t>
            </a:r>
            <a:r>
              <a:rPr lang="cs-CZ" sz="2800" dirty="0" smtClean="0">
                <a:solidFill>
                  <a:srgbClr val="CC0099"/>
                </a:solidFill>
              </a:rPr>
              <a:t>, kabelové, aktovkové</a:t>
            </a:r>
          </a:p>
          <a:p>
            <a:r>
              <a:rPr lang="cs-CZ" sz="2800" dirty="0">
                <a:solidFill>
                  <a:srgbClr val="CC0099"/>
                </a:solidFill>
              </a:rPr>
              <a:t>	</a:t>
            </a:r>
            <a:r>
              <a:rPr lang="cs-CZ" sz="2800" dirty="0" smtClean="0">
                <a:solidFill>
                  <a:srgbClr val="CC0099"/>
                </a:solidFill>
              </a:rPr>
              <a:t>	  a kufrové,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Uzávěry a klipsy – </a:t>
            </a:r>
            <a:r>
              <a:rPr lang="cs-CZ" sz="2800" dirty="0" err="1" smtClean="0">
                <a:solidFill>
                  <a:srgbClr val="00B0F0"/>
                </a:solidFill>
              </a:rPr>
              <a:t>kabelkové</a:t>
            </a:r>
            <a:r>
              <a:rPr lang="cs-CZ" sz="2800" dirty="0" smtClean="0">
                <a:solidFill>
                  <a:srgbClr val="00B0F0"/>
                </a:solidFill>
              </a:rPr>
              <a:t>, aktovkové,</a:t>
            </a:r>
          </a:p>
          <a:p>
            <a:r>
              <a:rPr lang="cs-CZ" sz="2800" dirty="0">
                <a:solidFill>
                  <a:srgbClr val="00B0F0"/>
                </a:solidFill>
              </a:rPr>
              <a:t>	</a:t>
            </a:r>
            <a:r>
              <a:rPr lang="cs-CZ" sz="2800" dirty="0" smtClean="0">
                <a:solidFill>
                  <a:srgbClr val="00B0F0"/>
                </a:solidFill>
              </a:rPr>
              <a:t>	  uzávěry </a:t>
            </a:r>
            <a:r>
              <a:rPr lang="cs-CZ" sz="2800" dirty="0" err="1" smtClean="0">
                <a:solidFill>
                  <a:srgbClr val="00B0F0"/>
                </a:solidFill>
              </a:rPr>
              <a:t>tlačkové</a:t>
            </a:r>
            <a:endParaRPr lang="cs-CZ" sz="2800" dirty="0" smtClean="0">
              <a:solidFill>
                <a:srgbClr val="00B0F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6600"/>
                </a:solidFill>
              </a:rPr>
              <a:t>Držadla – </a:t>
            </a:r>
            <a:r>
              <a:rPr lang="cs-CZ" sz="2800" dirty="0" err="1" smtClean="0">
                <a:solidFill>
                  <a:srgbClr val="0000FF"/>
                </a:solidFill>
              </a:rPr>
              <a:t>kabelková</a:t>
            </a:r>
            <a:r>
              <a:rPr lang="cs-CZ" sz="2800" dirty="0" smtClean="0">
                <a:solidFill>
                  <a:srgbClr val="0000FF"/>
                </a:solidFill>
              </a:rPr>
              <a:t>, aktovková, kufrová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Náplně do necesérů, šitíček a manikúr</a:t>
            </a: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09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417</TotalTime>
  <Words>313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18</cp:revision>
  <cp:lastPrinted>2012-08-29T09:06:59Z</cp:lastPrinted>
  <dcterms:created xsi:type="dcterms:W3CDTF">2012-08-27T10:19:28Z</dcterms:created>
  <dcterms:modified xsi:type="dcterms:W3CDTF">2013-01-21T07:26:44Z</dcterms:modified>
</cp:coreProperties>
</file>