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9" r:id="rId8"/>
    <p:sldId id="260" r:id="rId9"/>
    <p:sldId id="270" r:id="rId10"/>
    <p:sldId id="261" r:id="rId11"/>
    <p:sldId id="271" r:id="rId12"/>
    <p:sldId id="262" r:id="rId13"/>
    <p:sldId id="263" r:id="rId14"/>
    <p:sldId id="272" r:id="rId15"/>
    <p:sldId id="273" r:id="rId16"/>
    <p:sldId id="265" r:id="rId17"/>
    <p:sldId id="274" r:id="rId18"/>
    <p:sldId id="264" r:id="rId19"/>
    <p:sldId id="266" r:id="rId2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00CC"/>
    <a:srgbClr val="800000"/>
    <a:srgbClr val="0000FF"/>
    <a:srgbClr val="FF6600"/>
    <a:srgbClr val="00CC66"/>
    <a:srgbClr val="CC0099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3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EA4BB2-9721-4120-BA11-FA3EF4CCDF3B}" type="datetimeFigureOut">
              <a:rPr lang="cs-CZ" smtClean="0"/>
              <a:t>21.1.2013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050E50A-F57C-434B-A43A-E4350EAFFB8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004048" y="476672"/>
            <a:ext cx="3324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52_INOVACE_ZBO2_1964Ho</a:t>
            </a:r>
            <a:endParaRPr lang="cs-CZ" dirty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3326130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611560" y="1124745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Výukový materiál v rámci projektu OPVK 1.5 Peníze středním školám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projektu:		CZ.1.07/1.5.00/34.0883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projektu:		Rozvoj vzdělanosti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Číslo šablony:   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V/2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Datum vytvoření: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7. 01. 2013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Autor:	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Bc. Marie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H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orvátová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Určeno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pro předmět:     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Zbožíznalství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Tematická oblast: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Obuv a kožená galanterie</a:t>
            </a:r>
          </a:p>
          <a:p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Obor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vzdělání:		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Obchodník (66-41-L/01) 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2. ročník</a:t>
            </a: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                                            </a:t>
            </a:r>
            <a:br>
              <a:rPr lang="cs-CZ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Název výukového materiálu</a:t>
            </a:r>
            <a:r>
              <a:rPr lang="cs-CZ" b="1" dirty="0" smtClean="0">
                <a:solidFill>
                  <a:schemeClr val="bg2">
                    <a:lumMod val="25000"/>
                  </a:schemeClr>
                </a:solidFill>
              </a:rPr>
              <a:t>: Rozdělení kabelek a kabel</a:t>
            </a:r>
          </a:p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Materiál byl vytvořen v souladu se ŠVP příslušného oboru vzdělání.</a:t>
            </a:r>
          </a:p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Popis využití: Název výukového materiálu byl vytvořen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s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pomocí programu PowerPoint, na závěr shrnutí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procvičování  kontrolních otázek.</a:t>
            </a:r>
          </a:p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Výkladová hodina s procvičováním </a:t>
            </a: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– diskuze</a:t>
            </a:r>
          </a:p>
          <a:p>
            <a:r>
              <a:rPr lang="cs-CZ" b="1" smtClean="0">
                <a:solidFill>
                  <a:schemeClr val="accent1">
                    <a:lumMod val="50000"/>
                  </a:schemeClr>
                </a:solidFill>
              </a:rPr>
              <a:t>Foto </a:t>
            </a:r>
            <a:r>
              <a:rPr lang="cs-CZ" b="1">
                <a:solidFill>
                  <a:schemeClr val="accent1">
                    <a:lumMod val="50000"/>
                  </a:schemeClr>
                </a:solidFill>
              </a:rPr>
              <a:t>: www.bata.cz</a:t>
            </a:r>
          </a:p>
          <a:p>
            <a:endParaRPr lang="cs-CZ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3176587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836" y="3259049"/>
            <a:ext cx="3444164" cy="207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97152"/>
            <a:ext cx="24574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552" y="548680"/>
            <a:ext cx="31935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solidFill>
                  <a:srgbClr val="00B050"/>
                </a:solidFill>
              </a:rPr>
              <a:t>Psaníčko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357" y="1196752"/>
            <a:ext cx="3382061" cy="214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2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1700808"/>
            <a:ext cx="742703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CC66"/>
                </a:solidFill>
              </a:rPr>
              <a:t>Večerní </a:t>
            </a:r>
            <a:r>
              <a:rPr lang="cs-CZ" sz="3200" dirty="0" smtClean="0">
                <a:solidFill>
                  <a:srgbClr val="FF6600"/>
                </a:solidFill>
              </a:rPr>
              <a:t>– slouží jako módní doplněk</a:t>
            </a:r>
          </a:p>
          <a:p>
            <a:r>
              <a:rPr lang="cs-CZ" sz="3200" dirty="0" smtClean="0">
                <a:solidFill>
                  <a:srgbClr val="FF6600"/>
                </a:solidFill>
              </a:rPr>
              <a:t>Ke společenskému oblečení a obuvi.</a:t>
            </a:r>
          </a:p>
          <a:p>
            <a:r>
              <a:rPr lang="cs-CZ" sz="3200" dirty="0" smtClean="0">
                <a:solidFill>
                  <a:srgbClr val="FF6600"/>
                </a:solidFill>
              </a:rPr>
              <a:t>Zdobí se flitry, bižuterií, štrasem, </a:t>
            </a:r>
          </a:p>
          <a:p>
            <a:r>
              <a:rPr lang="cs-CZ" sz="3200" dirty="0" smtClean="0">
                <a:solidFill>
                  <a:srgbClr val="FF6600"/>
                </a:solidFill>
              </a:rPr>
              <a:t>Výšivkou apod</a:t>
            </a:r>
            <a:r>
              <a:rPr lang="cs-CZ" sz="3200" dirty="0" smtClean="0">
                <a:solidFill>
                  <a:srgbClr val="00CC66"/>
                </a:solidFill>
              </a:rPr>
              <a:t>.</a:t>
            </a:r>
            <a:endParaRPr lang="cs-CZ" sz="3200" dirty="0">
              <a:solidFill>
                <a:srgbClr val="00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08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52" y="3212976"/>
            <a:ext cx="2090737" cy="24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404664"/>
            <a:ext cx="5450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Kabelka večerní</a:t>
            </a:r>
            <a:endParaRPr lang="cs-CZ" sz="5400" b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10" y="1182911"/>
            <a:ext cx="2658591" cy="329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9991"/>
            <a:ext cx="2444042" cy="284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01" y="3573016"/>
            <a:ext cx="2454338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90" y="2989306"/>
            <a:ext cx="2716410" cy="389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1540484" cy="174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3390701" cy="359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82" y="3327515"/>
            <a:ext cx="2681898" cy="353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3102669" cy="337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8" y="404664"/>
            <a:ext cx="6203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solidFill>
                  <a:schemeClr val="bg2">
                    <a:lumMod val="50000"/>
                  </a:schemeClr>
                </a:solidFill>
              </a:rPr>
              <a:t>Kabelky sportovní</a:t>
            </a:r>
            <a:endParaRPr lang="cs-CZ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" y="1265597"/>
            <a:ext cx="2454598" cy="245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4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63688" y="476672"/>
            <a:ext cx="5293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Dětské kabelky</a:t>
            </a:r>
            <a:endParaRPr lang="cs-CZ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83568" y="1400002"/>
            <a:ext cx="76979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Kabelka má mít i výchovný charakter </a:t>
            </a:r>
          </a:p>
          <a:p>
            <a:r>
              <a:rPr lang="cs-CZ" sz="3200" dirty="0" smtClean="0"/>
              <a:t>vkusu, nemají být kopiemi dámských </a:t>
            </a:r>
          </a:p>
          <a:p>
            <a:r>
              <a:rPr lang="cs-CZ" sz="3200" dirty="0" smtClean="0"/>
              <a:t>kabelek.</a:t>
            </a:r>
            <a:endParaRPr lang="cs-CZ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" y="3212976"/>
            <a:ext cx="2646363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2392363"/>
            <a:ext cx="2163763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68" y="2422079"/>
            <a:ext cx="21701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68" y="4003551"/>
            <a:ext cx="230981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990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4990" y="815033"/>
            <a:ext cx="877355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Kabely se dělí na 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cs-CZ" sz="3200" dirty="0" smtClean="0">
                <a:solidFill>
                  <a:srgbClr val="0000FF"/>
                </a:solidFill>
              </a:rPr>
              <a:t>Cestovní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>
                <a:solidFill>
                  <a:srgbClr val="C00000"/>
                </a:solidFill>
              </a:rPr>
              <a:t>– uzavírají se zipem, </a:t>
            </a:r>
          </a:p>
          <a:p>
            <a:r>
              <a:rPr lang="cs-CZ" sz="3200" dirty="0">
                <a:solidFill>
                  <a:srgbClr val="C00000"/>
                </a:solidFill>
              </a:rPr>
              <a:t> </a:t>
            </a:r>
            <a:r>
              <a:rPr lang="cs-CZ" sz="3200" dirty="0" smtClean="0">
                <a:solidFill>
                  <a:srgbClr val="C00000"/>
                </a:solidFill>
              </a:rPr>
              <a:t>   zámečkem,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cs-CZ" sz="3200" dirty="0" smtClean="0">
                <a:solidFill>
                  <a:srgbClr val="800000"/>
                </a:solidFill>
              </a:rPr>
              <a:t>Městské 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– jsou uzpůsobeny </a:t>
            </a:r>
          </a:p>
          <a:p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   k celodennímu nošení, využívají se </a:t>
            </a:r>
          </a:p>
          <a:p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   k menším nákupům, uvnitř mají kapsy,</a:t>
            </a:r>
          </a:p>
          <a:p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   jsou dělené, přední díl může být </a:t>
            </a:r>
          </a:p>
          <a:p>
            <a:r>
              <a:rPr lang="cs-CZ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1">
                    <a:lumMod val="75000"/>
                  </a:schemeClr>
                </a:solidFill>
              </a:rPr>
              <a:t>   zdobený, uzavírají se různým způsobem</a:t>
            </a:r>
            <a:endParaRPr lang="cs-CZ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70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20688"/>
            <a:ext cx="2478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solidFill>
                  <a:srgbClr val="7030A0"/>
                </a:solidFill>
              </a:rPr>
              <a:t>Kabely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4284415" cy="428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65" y="0"/>
            <a:ext cx="4507235" cy="536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6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060848"/>
            <a:ext cx="76594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accent2">
                    <a:lumMod val="50000"/>
                  </a:schemeClr>
                </a:solidFill>
              </a:rPr>
              <a:t>Sportovní </a:t>
            </a:r>
            <a:r>
              <a:rPr lang="cs-CZ" sz="3200" dirty="0" smtClean="0">
                <a:solidFill>
                  <a:srgbClr val="9900FF"/>
                </a:solidFill>
              </a:rPr>
              <a:t>– uplatňují se při využívání </a:t>
            </a:r>
          </a:p>
          <a:p>
            <a:r>
              <a:rPr lang="cs-CZ" sz="3200" dirty="0" smtClean="0">
                <a:solidFill>
                  <a:srgbClr val="9900FF"/>
                </a:solidFill>
              </a:rPr>
              <a:t>volného času, mají krátká a dlouhá </a:t>
            </a:r>
          </a:p>
          <a:p>
            <a:r>
              <a:rPr lang="cs-CZ" sz="3200" dirty="0">
                <a:solidFill>
                  <a:srgbClr val="9900FF"/>
                </a:solidFill>
              </a:rPr>
              <a:t>d</a:t>
            </a:r>
            <a:r>
              <a:rPr lang="cs-CZ" sz="3200" dirty="0" smtClean="0">
                <a:solidFill>
                  <a:srgbClr val="9900FF"/>
                </a:solidFill>
              </a:rPr>
              <a:t>ržadla k nošení přes rameno.</a:t>
            </a:r>
            <a:endParaRPr lang="cs-CZ" sz="320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204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76672"/>
            <a:ext cx="2478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solidFill>
                  <a:srgbClr val="0070C0"/>
                </a:solidFill>
              </a:rPr>
              <a:t>Kabely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567113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961"/>
            <a:ext cx="4041775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4221088"/>
            <a:ext cx="3382963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5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33245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Otázky k opakování </a:t>
            </a:r>
          </a:p>
          <a:p>
            <a:pPr marL="514350" indent="-514350">
              <a:buAutoNum type="arabicPeriod"/>
            </a:pPr>
            <a:r>
              <a:rPr lang="cs-CZ" sz="3200" b="1" dirty="0" smtClean="0"/>
              <a:t>Jaké máme druhy kabelek.</a:t>
            </a:r>
          </a:p>
          <a:p>
            <a:pPr marL="514350" indent="-514350">
              <a:buAutoNum type="arabicPeriod"/>
            </a:pPr>
            <a:r>
              <a:rPr lang="cs-CZ" sz="3200" b="1" dirty="0" smtClean="0"/>
              <a:t>Jak dělíme kabely.</a:t>
            </a:r>
          </a:p>
          <a:p>
            <a:pPr marL="514350" indent="-514350">
              <a:buAutoNum type="arabicPeriod"/>
            </a:pPr>
            <a:r>
              <a:rPr lang="cs-CZ" sz="3200" b="1" dirty="0" smtClean="0"/>
              <a:t>Čím jsou charakteristické dětské </a:t>
            </a:r>
          </a:p>
          <a:p>
            <a:r>
              <a:rPr lang="cs-CZ" sz="3200" b="1" dirty="0"/>
              <a:t> </a:t>
            </a:r>
            <a:r>
              <a:rPr lang="cs-CZ" sz="3200" b="1" dirty="0" smtClean="0"/>
              <a:t>   kabelky.</a:t>
            </a:r>
          </a:p>
          <a:p>
            <a:r>
              <a:rPr lang="cs-CZ" sz="3200" b="1" dirty="0" smtClean="0"/>
              <a:t>4. Čím se liší večerní kabelka.</a:t>
            </a:r>
          </a:p>
          <a:p>
            <a:r>
              <a:rPr lang="cs-CZ" sz="3200" b="1" dirty="0" smtClean="0"/>
              <a:t>5. </a:t>
            </a:r>
            <a:r>
              <a:rPr lang="cs-CZ" sz="3200" b="1" smtClean="0"/>
              <a:t>Charakterizujte psaníčko.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7811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54" y="3467906"/>
            <a:ext cx="2889250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188639"/>
            <a:ext cx="8272021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sz="4000" dirty="0" smtClean="0"/>
          </a:p>
          <a:p>
            <a:r>
              <a:rPr lang="cs-CZ" sz="4000" dirty="0" smtClean="0"/>
              <a:t>  ROZDĚLENÍ KABELEK A KABEL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01" y="2420888"/>
            <a:ext cx="2598614" cy="337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00808"/>
            <a:ext cx="2342854" cy="258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78780"/>
            <a:ext cx="2423044" cy="337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49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980728"/>
            <a:ext cx="8425705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Kabelky dělíme na: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cs-CZ" sz="3200" dirty="0" smtClean="0">
                <a:solidFill>
                  <a:srgbClr val="7030A0"/>
                </a:solidFill>
              </a:rPr>
              <a:t>Rámová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– hlavním uzávěrem kabelky </a:t>
            </a:r>
          </a:p>
          <a:p>
            <a:r>
              <a:rPr lang="cs-CZ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   je rám s povrchovou úpravou, držadlo </a:t>
            </a:r>
          </a:p>
          <a:p>
            <a:r>
              <a:rPr lang="cs-CZ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   je zpravidla upevněno na rámu</a:t>
            </a:r>
          </a:p>
          <a:p>
            <a:endParaRPr lang="cs-CZ" sz="3200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872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79650"/>
            <a:ext cx="230505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31640" y="1052736"/>
            <a:ext cx="5533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</a:rPr>
              <a:t>Kabelka rámová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73107" y="1628800"/>
            <a:ext cx="75424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cs-CZ" sz="3200" dirty="0" smtClean="0">
                <a:solidFill>
                  <a:schemeClr val="accent3">
                    <a:lumMod val="50000"/>
                  </a:schemeClr>
                </a:solidFill>
              </a:rPr>
              <a:t>Zipová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>
                <a:solidFill>
                  <a:srgbClr val="336600"/>
                </a:solidFill>
              </a:rPr>
              <a:t>– jsou  uzavřené zipem </a:t>
            </a:r>
          </a:p>
          <a:p>
            <a:r>
              <a:rPr lang="cs-CZ" sz="3200" dirty="0">
                <a:solidFill>
                  <a:srgbClr val="336600"/>
                </a:solidFill>
              </a:rPr>
              <a:t> </a:t>
            </a:r>
            <a:r>
              <a:rPr lang="cs-CZ" sz="3200" dirty="0" smtClean="0">
                <a:solidFill>
                  <a:srgbClr val="336600"/>
                </a:solidFill>
              </a:rPr>
              <a:t>  (zdrhovadlem, uzávěrem), držadlo </a:t>
            </a:r>
          </a:p>
          <a:p>
            <a:r>
              <a:rPr lang="cs-CZ" sz="3200" dirty="0">
                <a:solidFill>
                  <a:srgbClr val="336600"/>
                </a:solidFill>
              </a:rPr>
              <a:t> </a:t>
            </a:r>
            <a:r>
              <a:rPr lang="cs-CZ" sz="3200" dirty="0" smtClean="0">
                <a:solidFill>
                  <a:srgbClr val="336600"/>
                </a:solidFill>
              </a:rPr>
              <a:t>  jedno nebo dvě</a:t>
            </a:r>
            <a:endParaRPr lang="cs-CZ" sz="32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06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21463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49080"/>
            <a:ext cx="2309813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973637"/>
            <a:ext cx="2309813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11560" y="404664"/>
            <a:ext cx="5253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solidFill>
                  <a:schemeClr val="accent2">
                    <a:lumMod val="75000"/>
                  </a:schemeClr>
                </a:solidFill>
              </a:rPr>
              <a:t>Kabelka zipová</a:t>
            </a:r>
            <a:endParaRPr lang="cs-CZ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95" y="1556540"/>
            <a:ext cx="1935951" cy="216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41" y="1741697"/>
            <a:ext cx="2160625" cy="266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04" y="3721792"/>
            <a:ext cx="2160765" cy="233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96762"/>
            <a:ext cx="2313359" cy="243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9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556792"/>
            <a:ext cx="828303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 smtClean="0">
                <a:solidFill>
                  <a:srgbClr val="CC0099"/>
                </a:solidFill>
              </a:rPr>
              <a:t>Klopnová</a:t>
            </a:r>
            <a:r>
              <a:rPr lang="cs-CZ" sz="3200" dirty="0" smtClean="0">
                <a:solidFill>
                  <a:srgbClr val="CC0099"/>
                </a:solidFill>
              </a:rPr>
              <a:t> </a:t>
            </a:r>
            <a:r>
              <a:rPr lang="cs-CZ" sz="3200" dirty="0" smtClean="0">
                <a:solidFill>
                  <a:srgbClr val="00B050"/>
                </a:solidFill>
              </a:rPr>
              <a:t>– kabelka uzavřena klopnou,</a:t>
            </a:r>
          </a:p>
          <a:p>
            <a:r>
              <a:rPr lang="cs-CZ" sz="3200" dirty="0">
                <a:solidFill>
                  <a:srgbClr val="00B050"/>
                </a:solidFill>
              </a:rPr>
              <a:t>n</a:t>
            </a:r>
            <a:r>
              <a:rPr lang="cs-CZ" sz="3200" dirty="0" smtClean="0">
                <a:solidFill>
                  <a:srgbClr val="00B050"/>
                </a:solidFill>
              </a:rPr>
              <a:t>a které bývá držadlo. Klopna se uzavírá</a:t>
            </a:r>
          </a:p>
          <a:p>
            <a:r>
              <a:rPr lang="cs-CZ" sz="3200" dirty="0">
                <a:solidFill>
                  <a:srgbClr val="00B050"/>
                </a:solidFill>
              </a:rPr>
              <a:t>z</a:t>
            </a:r>
            <a:r>
              <a:rPr lang="cs-CZ" sz="3200" dirty="0" smtClean="0">
                <a:solidFill>
                  <a:srgbClr val="00B050"/>
                </a:solidFill>
              </a:rPr>
              <a:t>ámečkem, otočným uzávěrem, </a:t>
            </a:r>
          </a:p>
          <a:p>
            <a:r>
              <a:rPr lang="cs-CZ" sz="3200" dirty="0" smtClean="0">
                <a:solidFill>
                  <a:srgbClr val="00B050"/>
                </a:solidFill>
              </a:rPr>
              <a:t>magnetem, klipsem. Přední díl může</a:t>
            </a:r>
          </a:p>
          <a:p>
            <a:r>
              <a:rPr lang="cs-CZ" sz="3200" dirty="0">
                <a:solidFill>
                  <a:srgbClr val="00B050"/>
                </a:solidFill>
              </a:rPr>
              <a:t>b</a:t>
            </a:r>
            <a:r>
              <a:rPr lang="cs-CZ" sz="3200" dirty="0" smtClean="0">
                <a:solidFill>
                  <a:srgbClr val="00B050"/>
                </a:solidFill>
              </a:rPr>
              <a:t>ýt zdobený.</a:t>
            </a:r>
            <a:endParaRPr lang="cs-CZ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1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538" y="1243037"/>
            <a:ext cx="2474913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99592" y="548680"/>
            <a:ext cx="61109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Kabelka </a:t>
            </a:r>
            <a:r>
              <a:rPr lang="cs-CZ" sz="5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klopnová</a:t>
            </a:r>
            <a:endParaRPr lang="cs-CZ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3" y="1268760"/>
            <a:ext cx="168275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00224"/>
            <a:ext cx="233521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37" y="4389462"/>
            <a:ext cx="206692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03" y="4069927"/>
            <a:ext cx="2553954" cy="282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" y="3406296"/>
            <a:ext cx="2078088" cy="207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39" y="1472010"/>
            <a:ext cx="2223555" cy="279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2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1549534"/>
            <a:ext cx="80089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0000FF"/>
                </a:solidFill>
              </a:rPr>
              <a:t>Psaníčko – obdélníkový tvar uzavíraný </a:t>
            </a:r>
          </a:p>
          <a:p>
            <a:r>
              <a:rPr lang="cs-CZ" sz="3200" dirty="0">
                <a:solidFill>
                  <a:srgbClr val="0000FF"/>
                </a:solidFill>
              </a:rPr>
              <a:t>r</a:t>
            </a:r>
            <a:r>
              <a:rPr lang="cs-CZ" sz="3200" dirty="0" smtClean="0">
                <a:solidFill>
                  <a:srgbClr val="0000FF"/>
                </a:solidFill>
              </a:rPr>
              <a:t>ámečkem nebo </a:t>
            </a:r>
            <a:r>
              <a:rPr lang="cs-CZ" sz="3200" dirty="0" err="1" smtClean="0">
                <a:solidFill>
                  <a:srgbClr val="0000FF"/>
                </a:solidFill>
              </a:rPr>
              <a:t>klopničkou</a:t>
            </a:r>
            <a:r>
              <a:rPr lang="cs-CZ" sz="3200" dirty="0" smtClean="0">
                <a:solidFill>
                  <a:srgbClr val="0000FF"/>
                </a:solidFill>
              </a:rPr>
              <a:t>, přední díl </a:t>
            </a:r>
          </a:p>
          <a:p>
            <a:r>
              <a:rPr lang="cs-CZ" sz="3200" dirty="0" smtClean="0">
                <a:solidFill>
                  <a:srgbClr val="0000FF"/>
                </a:solidFill>
              </a:rPr>
              <a:t>může být zdobený.</a:t>
            </a:r>
            <a:endParaRPr lang="cs-CZ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34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171</TotalTime>
  <Words>251</Words>
  <Application>Microsoft Office PowerPoint</Application>
  <PresentationFormat>Předvádění na obrazovce (4:3)</PresentationFormat>
  <Paragraphs>59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Shluk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--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ucitel</dc:creator>
  <cp:lastModifiedBy>Horvatova Marie</cp:lastModifiedBy>
  <cp:revision>18</cp:revision>
  <cp:lastPrinted>2012-08-29T09:06:59Z</cp:lastPrinted>
  <dcterms:created xsi:type="dcterms:W3CDTF">2012-08-27T10:19:28Z</dcterms:created>
  <dcterms:modified xsi:type="dcterms:W3CDTF">2013-01-21T07:58:47Z</dcterms:modified>
</cp:coreProperties>
</file>