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52_INOVACE_ZBO2_2664Ho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11. 01. 2013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Zásady ošetřování obuvi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procvičování  kontrolních otázek.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– diskuze</a:t>
            </a:r>
          </a:p>
          <a:p>
            <a:r>
              <a:rPr lang="cs-CZ" b="1" smtClean="0">
                <a:solidFill>
                  <a:schemeClr val="bg2">
                    <a:lumMod val="25000"/>
                  </a:schemeClr>
                </a:solidFill>
              </a:rPr>
              <a:t>Foto </a:t>
            </a:r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: www.bata.cz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32656"/>
            <a:ext cx="7373144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srgbClr val="7030A0"/>
                </a:solidFill>
                <a:latin typeface="Calibri"/>
              </a:rPr>
              <a:t>Impregnační a ošetřující sprej na maštěné, přírodní a vysoce leštěné usně –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vhodný na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TEXové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 materiály.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Po aplikaci matnou useň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zachová matnou a leštěná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zůstane lesklá.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Použití: na obuv, koženou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galanterii a kožené oděvy.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Je nevhodný na vlasové 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materiály - např. velur.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799"/>
            <a:ext cx="29940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6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14015"/>
            <a:ext cx="871296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  <a:latin typeface="Calibri"/>
              </a:rPr>
              <a:t>Obsahuje UV filtr tím chrání useň před vyblednutím vlivem slunečního záření. Zachovává useň prodyšnou. Použití: na obuv, koženou galanterii, </a:t>
            </a:r>
            <a:r>
              <a:rPr lang="cs-CZ" sz="3200" dirty="0" err="1">
                <a:solidFill>
                  <a:srgbClr val="0070C0"/>
                </a:solidFill>
                <a:latin typeface="Calibri"/>
              </a:rPr>
              <a:t>kož</a:t>
            </a:r>
            <a:r>
              <a:rPr lang="cs-CZ" sz="3200" dirty="0">
                <a:solidFill>
                  <a:srgbClr val="0070C0"/>
                </a:solidFill>
                <a:latin typeface="Calibri"/>
              </a:rPr>
              <a:t>. oděvy, sedací soupravy, atd.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3200" dirty="0">
                <a:solidFill>
                  <a:srgbClr val="00B050"/>
                </a:solidFill>
                <a:latin typeface="Calibri"/>
              </a:rPr>
              <a:t>Impregnační a ošetřující krém na obuv z hladkých usní. Vhodný na </a:t>
            </a:r>
            <a:r>
              <a:rPr lang="cs-CZ" sz="3200" dirty="0" err="1">
                <a:solidFill>
                  <a:srgbClr val="00B050"/>
                </a:solidFill>
                <a:latin typeface="Calibri"/>
              </a:rPr>
              <a:t>TEXové</a:t>
            </a:r>
            <a:r>
              <a:rPr lang="cs-CZ" sz="3200" dirty="0">
                <a:solidFill>
                  <a:srgbClr val="00B050"/>
                </a:solidFill>
                <a:latin typeface="Calibri"/>
              </a:rPr>
              <a:t> materiály. Má silné impregnační účinky, zabraňuje pronikání vlhkosti a nečistot do usní. Zachovává prodyšnost usní - v barevných odstínech velice dobře kryje a výrazně oživuje barvy obuvi. </a:t>
            </a:r>
          </a:p>
        </p:txBody>
      </p:sp>
    </p:spTree>
    <p:extLst>
      <p:ext uri="{BB962C8B-B14F-4D97-AF65-F5344CB8AC3E}">
        <p14:creationId xmlns:p14="http://schemas.microsoft.com/office/powerpoint/2010/main" val="43364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6400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05516"/>
            <a:ext cx="28352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816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21637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28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260648"/>
            <a:ext cx="760578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SAMOLEČTÍCÍ HOUBIČKA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KRÉM NA BOTY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ČISTÍCÍ EMULZE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OBOUVACÍ LŽÍCE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ČISTÍCÍ GUMA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17011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9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880882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Otázka k opakování</a:t>
            </a:r>
          </a:p>
          <a:p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 smtClean="0"/>
              <a:t> Jaké krémy používáme k ošetřování obuvi?</a:t>
            </a:r>
          </a:p>
          <a:p>
            <a:pPr marL="342900" indent="-342900">
              <a:buAutoNum type="arabicPeriod"/>
            </a:pPr>
            <a:r>
              <a:rPr lang="cs-CZ" sz="2800" dirty="0" smtClean="0"/>
              <a:t> K čemu slouží čistící pěna.</a:t>
            </a:r>
          </a:p>
          <a:p>
            <a:pPr marL="342900" indent="-342900">
              <a:buAutoNum type="arabicPeriod"/>
            </a:pPr>
            <a:r>
              <a:rPr lang="cs-CZ" sz="2800" dirty="0" smtClean="0"/>
              <a:t> Co můžeme použít k rychlému vyčištění obuvi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na cestách apod.?</a:t>
            </a:r>
          </a:p>
          <a:p>
            <a:r>
              <a:rPr lang="cs-CZ" sz="2800" dirty="0" smtClean="0"/>
              <a:t>4. K čemu slouží speciální gumové kartáče?</a:t>
            </a:r>
          </a:p>
          <a:p>
            <a:r>
              <a:rPr lang="cs-CZ" sz="2800" dirty="0" smtClean="0"/>
              <a:t>5. Kterou obuv můžeme čistit čistící gumou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s krepou?</a:t>
            </a:r>
          </a:p>
          <a:p>
            <a:r>
              <a:rPr lang="cs-CZ" sz="2800" dirty="0" smtClean="0"/>
              <a:t>6. K čemu nám slouží tuky s obsahem přírodních</a:t>
            </a:r>
          </a:p>
          <a:p>
            <a:r>
              <a:rPr lang="cs-CZ" sz="2800"/>
              <a:t> </a:t>
            </a:r>
            <a:r>
              <a:rPr lang="cs-CZ" sz="2800" smtClean="0"/>
              <a:t>   olejů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7. Jaké máme impregnační spreje?</a:t>
            </a:r>
          </a:p>
          <a:p>
            <a:pPr marL="342900" indent="-342900">
              <a:buAutoNum type="arabicPeriod"/>
            </a:pPr>
            <a:endParaRPr lang="cs-CZ" sz="2800" dirty="0" smtClean="0"/>
          </a:p>
          <a:p>
            <a:pPr marL="342900" indent="-342900"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1784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2013913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dirty="0">
                <a:solidFill>
                  <a:srgbClr val="FF0000"/>
                </a:solidFill>
                <a:latin typeface="Calibri"/>
              </a:rPr>
              <a:t>Prostředky a pomůcky </a:t>
            </a:r>
            <a:endParaRPr lang="cs-CZ" sz="6600" dirty="0" smtClean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/>
              </a:rPr>
              <a:t>k ošetřování obuv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9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>
                <a:solidFill>
                  <a:schemeClr val="accent2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KRÉMY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7" y="1269675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Krémy jsou přípravky k ošetřování povrchu usní. Na povrchu vytvářejí tenkou vrstvu, která zabraňuje ulpívání prachu a nečistot, odpuzuje vodu.</a:t>
            </a:r>
          </a:p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Krémy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volíme podle toho, zda jde o: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Klasické usně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Moderní usně (speciální 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pravy)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Lakované usně</a:t>
            </a:r>
          </a:p>
        </p:txBody>
      </p:sp>
    </p:spTree>
    <p:extLst>
      <p:ext uri="{BB962C8B-B14F-4D97-AF65-F5344CB8AC3E}">
        <p14:creationId xmlns:p14="http://schemas.microsoft.com/office/powerpoint/2010/main" val="227892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>
                <a:solidFill>
                  <a:srgbClr val="00B0F0"/>
                </a:solidFill>
                <a:latin typeface="Calibri"/>
                <a:ea typeface="+mj-ea"/>
                <a:cs typeface="+mj-cs"/>
              </a:rPr>
              <a:t>ČISTÍCÍ PĚNA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7567" y="1174105"/>
            <a:ext cx="82621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</a:rPr>
              <a:t>Čisticí a ošetřující pěna ve spreji </a:t>
            </a:r>
          </a:p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</a:rPr>
              <a:t>na hladké usně. Vhodná na obuv, </a:t>
            </a:r>
          </a:p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</a:rPr>
              <a:t>kožené oděvy, galanterii a nábytek. </a:t>
            </a:r>
          </a:p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</a:rPr>
              <a:t>Čistí běžné nečistoty a chrání useň </a:t>
            </a:r>
          </a:p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</a:rPr>
              <a:t>před popraskáním. Možnost </a:t>
            </a:r>
          </a:p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</a:rPr>
              <a:t>využití i na syntetiku a gumu.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221088"/>
            <a:ext cx="180498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32022"/>
            <a:ext cx="15113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46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0466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>
                <a:solidFill>
                  <a:srgbClr val="9933FF"/>
                </a:solidFill>
                <a:latin typeface="Calibri"/>
                <a:ea typeface="+mj-ea"/>
                <a:cs typeface="+mj-cs"/>
              </a:rPr>
              <a:t>ČISTÍCÍ HOUBY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1221" y="1175963"/>
            <a:ext cx="79832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Jemná houbička v malé plastové </a:t>
            </a:r>
          </a:p>
          <a:p>
            <a:r>
              <a:rPr lang="cs-CZ" sz="3600" dirty="0"/>
              <a:t>krabičce nasycená bezbarvým </a:t>
            </a:r>
          </a:p>
          <a:p>
            <a:r>
              <a:rPr lang="cs-CZ" sz="3600" dirty="0"/>
              <a:t>silikonovým olejem pro rychlé </a:t>
            </a:r>
          </a:p>
          <a:p>
            <a:r>
              <a:rPr lang="cs-CZ" sz="3600" dirty="0"/>
              <a:t>a kvalitní ošetření a naleštění </a:t>
            </a:r>
          </a:p>
          <a:p>
            <a:r>
              <a:rPr lang="cs-CZ" sz="3600" dirty="0"/>
              <a:t>pánské i dámské obuvi, kabelek, </a:t>
            </a:r>
          </a:p>
          <a:p>
            <a:r>
              <a:rPr lang="cs-CZ" sz="3600" dirty="0"/>
              <a:t>diplomatek a dalšího </a:t>
            </a:r>
            <a:r>
              <a:rPr lang="cs-CZ" sz="3600" dirty="0" smtClean="0"/>
              <a:t>galanterního </a:t>
            </a:r>
          </a:p>
          <a:p>
            <a:r>
              <a:rPr lang="cs-CZ" sz="3600" dirty="0" smtClean="0"/>
              <a:t>zboží</a:t>
            </a:r>
            <a:r>
              <a:rPr lang="cs-CZ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900613"/>
            <a:ext cx="28162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62740"/>
            <a:ext cx="3168351" cy="208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8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32656"/>
            <a:ext cx="8545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>
                <a:solidFill>
                  <a:srgbClr val="CC0000"/>
                </a:solidFill>
                <a:latin typeface="Calibri"/>
                <a:ea typeface="+mj-ea"/>
                <a:cs typeface="+mj-cs"/>
              </a:rPr>
              <a:t>KARTÁČE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12017" y="1112923"/>
            <a:ext cx="82809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Mechanické čištění suchou cestou - kartáček je vyroben ze speciálního kaučuku kombinovaný s perlonovým kartáčkem k čištění těžce přístupných míst obuvi. Použití i pro vyčesání vlasu usně po použití prostředků </a:t>
            </a:r>
            <a:r>
              <a:rPr lang="cs-CZ" sz="3200" dirty="0" err="1"/>
              <a:t>Nubuk+Velours</a:t>
            </a:r>
            <a:r>
              <a:rPr lang="cs-CZ" sz="3200" dirty="0"/>
              <a:t> sprej a </a:t>
            </a:r>
            <a:r>
              <a:rPr lang="cs-CZ" sz="3200" dirty="0" err="1"/>
              <a:t>Nubuk+Textil</a:t>
            </a:r>
            <a:r>
              <a:rPr lang="cs-CZ" sz="3200" dirty="0"/>
              <a:t>. </a:t>
            </a:r>
          </a:p>
          <a:p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96" y="4797152"/>
            <a:ext cx="526097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0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816" y="98341"/>
            <a:ext cx="875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cap="all" dirty="0">
                <a:solidFill>
                  <a:srgbClr val="FFC000"/>
                </a:solidFill>
                <a:latin typeface="Calibri"/>
                <a:ea typeface="+mj-ea"/>
                <a:cs typeface="+mj-cs"/>
              </a:rPr>
              <a:t>Čistící guma s krepou na semišovou a nubukovou useň</a:t>
            </a:r>
            <a:endParaRPr lang="cs-CZ" sz="3600" cap="all" dirty="0">
              <a:solidFill>
                <a:srgbClr val="FFC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874" y="1310183"/>
            <a:ext cx="899156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Čisticí dvouvrstvá kostka na broušené usně.</a:t>
            </a:r>
          </a:p>
          <a:p>
            <a:r>
              <a:rPr lang="cs-CZ" sz="3200" dirty="0"/>
              <a:t>Silnější gumová vrstva je k čištění menších</a:t>
            </a:r>
          </a:p>
          <a:p>
            <a:r>
              <a:rPr lang="cs-CZ" sz="3200" dirty="0"/>
              <a:t>nečistot a </a:t>
            </a:r>
            <a:r>
              <a:rPr lang="cs-CZ" sz="3200" dirty="0" err="1"/>
              <a:t>tenší</a:t>
            </a:r>
            <a:r>
              <a:rPr lang="cs-CZ" sz="3200" dirty="0"/>
              <a:t> krepová vrstva odstraňuje</a:t>
            </a:r>
          </a:p>
          <a:p>
            <a:r>
              <a:rPr lang="cs-CZ" sz="3200" dirty="0"/>
              <a:t>hrubé nečistoty a je vhodná také </a:t>
            </a:r>
            <a:r>
              <a:rPr lang="cs-CZ" sz="3200" dirty="0" smtClean="0"/>
              <a:t>k </a:t>
            </a:r>
            <a:r>
              <a:rPr lang="cs-CZ" sz="3200" dirty="0"/>
              <a:t>vyčesání </a:t>
            </a:r>
            <a:endParaRPr lang="cs-CZ" sz="3200" dirty="0" smtClean="0"/>
          </a:p>
          <a:p>
            <a:r>
              <a:rPr lang="cs-CZ" sz="3200" dirty="0" smtClean="0"/>
              <a:t>vlasu </a:t>
            </a:r>
            <a:r>
              <a:rPr lang="cs-CZ" sz="3200" dirty="0"/>
              <a:t>u veluru po použití </a:t>
            </a:r>
            <a:r>
              <a:rPr lang="cs-CZ" sz="3200" dirty="0" smtClean="0"/>
              <a:t>spreje </a:t>
            </a:r>
            <a:r>
              <a:rPr lang="cs-CZ" sz="3200" dirty="0"/>
              <a:t>Nubuk </a:t>
            </a:r>
            <a:r>
              <a:rPr lang="cs-CZ" sz="3200" dirty="0" smtClean="0"/>
              <a:t>–</a:t>
            </a:r>
          </a:p>
          <a:p>
            <a:pPr marL="457200" indent="-457200">
              <a:buFontTx/>
              <a:buChar char="-"/>
            </a:pPr>
            <a:r>
              <a:rPr lang="cs-CZ" sz="3200" dirty="0" err="1" smtClean="0"/>
              <a:t>Velours</a:t>
            </a:r>
            <a:r>
              <a:rPr lang="cs-CZ" sz="3200" dirty="0" smtClean="0"/>
              <a:t>. Nečistoty </a:t>
            </a:r>
            <a:r>
              <a:rPr lang="cs-CZ" sz="3200" dirty="0"/>
              <a:t>se nabalují na kostku </a:t>
            </a:r>
            <a:endParaRPr lang="cs-CZ" sz="3200" dirty="0" smtClean="0"/>
          </a:p>
          <a:p>
            <a:r>
              <a:rPr lang="cs-CZ" sz="3200" dirty="0" smtClean="0"/>
              <a:t>a </a:t>
            </a:r>
            <a:r>
              <a:rPr lang="cs-CZ" sz="3200" dirty="0"/>
              <a:t>je možné je z ní odstranit vypráním </a:t>
            </a:r>
            <a:endParaRPr lang="cs-CZ" sz="3200" dirty="0" smtClean="0"/>
          </a:p>
          <a:p>
            <a:r>
              <a:rPr lang="cs-CZ" sz="3200" dirty="0" smtClean="0"/>
              <a:t>v </a:t>
            </a:r>
            <a:r>
              <a:rPr lang="cs-CZ" sz="3200" dirty="0"/>
              <a:t>saponátu. </a:t>
            </a:r>
          </a:p>
          <a:p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20" y="4797152"/>
            <a:ext cx="3158555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528" y="154025"/>
            <a:ext cx="8880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cap="all" dirty="0">
                <a:solidFill>
                  <a:srgbClr val="FFC000"/>
                </a:solidFill>
                <a:latin typeface="Calibri"/>
                <a:ea typeface="+mj-ea"/>
                <a:cs typeface="+mj-cs"/>
              </a:rPr>
              <a:t>Tuk na hladkou</a:t>
            </a:r>
            <a:r>
              <a:rPr lang="cs-CZ" sz="4400" dirty="0">
                <a:solidFill>
                  <a:srgbClr val="FFC00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cs-CZ" sz="4400" cap="all" dirty="0">
                <a:solidFill>
                  <a:srgbClr val="FFC000"/>
                </a:solidFill>
                <a:latin typeface="Calibri"/>
                <a:ea typeface="+mj-ea"/>
                <a:cs typeface="+mj-cs"/>
              </a:rPr>
              <a:t>useň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052736"/>
            <a:ext cx="6246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Tuk s obsahem přírodních </a:t>
            </a:r>
          </a:p>
          <a:p>
            <a:r>
              <a:rPr lang="cs-CZ" sz="2800" dirty="0"/>
              <a:t>olejů a </a:t>
            </a:r>
            <a:r>
              <a:rPr lang="cs-CZ" sz="2800" dirty="0" smtClean="0"/>
              <a:t>šťáv </a:t>
            </a:r>
            <a:r>
              <a:rPr lang="cs-CZ" sz="2800" dirty="0"/>
              <a:t>tropických stromů </a:t>
            </a:r>
          </a:p>
          <a:p>
            <a:r>
              <a:rPr lang="cs-CZ" sz="2800" dirty="0"/>
              <a:t>pro impregnaci, ošetřování </a:t>
            </a:r>
          </a:p>
          <a:p>
            <a:r>
              <a:rPr lang="cs-CZ" sz="2800" dirty="0"/>
              <a:t>a zvláčňování hladkých usní. </a:t>
            </a:r>
          </a:p>
          <a:p>
            <a:r>
              <a:rPr lang="cs-CZ" sz="2800" dirty="0"/>
              <a:t>Použití: na obuv, </a:t>
            </a:r>
            <a:r>
              <a:rPr lang="cs-CZ" sz="2800" dirty="0" smtClean="0"/>
              <a:t>KG, kožené </a:t>
            </a:r>
          </a:p>
          <a:p>
            <a:r>
              <a:rPr lang="cs-CZ" sz="2800" dirty="0" smtClean="0"/>
              <a:t>oděvy a také např. na historický usňový nábytek</a:t>
            </a:r>
            <a:r>
              <a:rPr lang="cs-CZ" sz="2800" dirty="0"/>
              <a:t>, jezdecká sedla, </a:t>
            </a:r>
          </a:p>
          <a:p>
            <a:r>
              <a:rPr lang="cs-CZ" sz="2800" dirty="0" smtClean="0"/>
              <a:t>atd. </a:t>
            </a:r>
            <a:r>
              <a:rPr lang="cs-CZ" sz="2800" dirty="0"/>
              <a:t>Intenzivně zvláčňuje </a:t>
            </a:r>
            <a:r>
              <a:rPr lang="cs-CZ" sz="2800" dirty="0" smtClean="0"/>
              <a:t>ztvrdlé </a:t>
            </a:r>
            <a:r>
              <a:rPr lang="cs-CZ" sz="2800" dirty="0"/>
              <a:t>hladké usně </a:t>
            </a:r>
            <a:r>
              <a:rPr lang="cs-CZ" sz="2800" dirty="0" smtClean="0"/>
              <a:t>a </a:t>
            </a:r>
            <a:r>
              <a:rPr lang="cs-CZ" sz="2800" dirty="0"/>
              <a:t>chrání je před vlhkostí. </a:t>
            </a:r>
          </a:p>
          <a:p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46" y="2708920"/>
            <a:ext cx="2806612" cy="26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6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9550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000" dirty="0">
                <a:solidFill>
                  <a:srgbClr val="00B050"/>
                </a:solidFill>
                <a:latin typeface="Calibri"/>
                <a:ea typeface="+mj-ea"/>
                <a:cs typeface="+mj-cs"/>
              </a:rPr>
              <a:t>IMPREGNAČNÍ SPREJE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203394"/>
            <a:ext cx="880016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FF0000"/>
                </a:solidFill>
                <a:latin typeface="Calibri"/>
              </a:rPr>
              <a:t>Impregnační a ošetřující sprej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FF0000"/>
                </a:solidFill>
                <a:latin typeface="Calibri"/>
              </a:rPr>
              <a:t>na broušené usně a textil.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V bezbarvém provedení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odstraňuje mastné a lesklé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plochy na velurových usních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(i na umělých velurech).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  <a:latin typeface="Calibri"/>
              </a:rPr>
              <a:t>Je vhodný také na </a:t>
            </a:r>
            <a:r>
              <a:rPr lang="cs-CZ" sz="3200" dirty="0" err="1" smtClean="0">
                <a:solidFill>
                  <a:prstClr val="black"/>
                </a:solidFill>
                <a:latin typeface="Calibri"/>
              </a:rPr>
              <a:t>TEXové</a:t>
            </a:r>
            <a:r>
              <a:rPr lang="cs-CZ" sz="3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cs-CZ" sz="3200" dirty="0" smtClean="0">
                <a:solidFill>
                  <a:prstClr val="black"/>
                </a:solidFill>
                <a:latin typeface="Calibri"/>
              </a:rPr>
              <a:t>materiály</a:t>
            </a:r>
            <a:endParaRPr lang="cs-CZ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2238"/>
            <a:ext cx="282848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7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535</Words>
  <Application>Microsoft Office PowerPoint</Application>
  <PresentationFormat>Předvádění na obrazovce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14</cp:revision>
  <cp:lastPrinted>2012-08-29T09:06:59Z</cp:lastPrinted>
  <dcterms:created xsi:type="dcterms:W3CDTF">2012-08-27T10:19:28Z</dcterms:created>
  <dcterms:modified xsi:type="dcterms:W3CDTF">2013-01-21T08:00:31Z</dcterms:modified>
</cp:coreProperties>
</file>