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FF"/>
    <a:srgbClr val="FF505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ovací čár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B5EA4BB2-9721-4120-BA11-FA3EF4CCDF3B}" type="datetimeFigureOut">
              <a:rPr lang="cs-CZ" smtClean="0"/>
              <a:t>21.1.2013</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4050E50A-F57C-434B-A43A-E4350EAFFB87}"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050E50A-F57C-434B-A43A-E4350EAFFB87}"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050E50A-F57C-434B-A43A-E4350EAFFB87}"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050E50A-F57C-434B-A43A-E4350EAFFB87}" type="slidenum">
              <a:rPr lang="cs-CZ" smtClean="0"/>
              <a:t>‹#›</a:t>
            </a:fld>
            <a:endParaRPr lang="cs-CZ"/>
          </a:p>
        </p:txBody>
      </p:sp>
      <p:sp>
        <p:nvSpPr>
          <p:cNvPr id="7" name="Nadpis 6"/>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050E50A-F57C-434B-A43A-E4350EAFFB87}"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4050E50A-F57C-434B-A43A-E4350EAFFB87}" type="slidenum">
              <a:rPr lang="cs-CZ" smtClean="0"/>
              <a:t>‹#›</a:t>
            </a:fld>
            <a:endParaRPr lang="cs-CZ"/>
          </a:p>
        </p:txBody>
      </p:sp>
      <p:sp>
        <p:nvSpPr>
          <p:cNvPr id="8" name="Nadpis 7"/>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4050E50A-F57C-434B-A43A-E4350EAFFB87}"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4050E50A-F57C-434B-A43A-E4350EAFFB87}" type="slidenum">
              <a:rPr lang="cs-CZ" smtClean="0"/>
              <a:t>‹#›</a:t>
            </a:fld>
            <a:endParaRPr lang="cs-CZ"/>
          </a:p>
        </p:txBody>
      </p:sp>
      <p:sp>
        <p:nvSpPr>
          <p:cNvPr id="6" name="Nadpis 5"/>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B5EA4BB2-9721-4120-BA11-FA3EF4CCDF3B}" type="datetimeFigureOut">
              <a:rPr lang="cs-CZ" smtClean="0"/>
              <a:t>21.1.2013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4050E50A-F57C-434B-A43A-E4350EAFFB87}"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B5EA4BB2-9721-4120-BA11-FA3EF4CCDF3B}" type="datetimeFigureOut">
              <a:rPr lang="cs-CZ" smtClean="0"/>
              <a:t>21.1.2013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4050E50A-F57C-434B-A43A-E4350EAFFB87}"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Klepnutím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B5EA4BB2-9721-4120-BA11-FA3EF4CCDF3B}" type="datetimeFigureOut">
              <a:rPr lang="cs-CZ" smtClean="0"/>
              <a:t>21.1.2013</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4050E50A-F57C-434B-A43A-E4350EAFFB87}"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Klepnutím lze upravit styl předlohy nadpisů.</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ovací čár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EA4BB2-9721-4120-BA11-FA3EF4CCDF3B}" type="datetimeFigureOut">
              <a:rPr lang="cs-CZ" smtClean="0"/>
              <a:t>21.1.2013</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50E50A-F57C-434B-A43A-E4350EAFFB87}"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5004048" y="476672"/>
            <a:ext cx="3324949" cy="369332"/>
          </a:xfrm>
          <a:prstGeom prst="rect">
            <a:avLst/>
          </a:prstGeom>
        </p:spPr>
        <p:txBody>
          <a:bodyPr wrap="none">
            <a:spAutoFit/>
          </a:bodyPr>
          <a:lstStyle/>
          <a:p>
            <a:pPr fontAlgn="auto">
              <a:spcAft>
                <a:spcPts val="0"/>
              </a:spcAft>
              <a:defRPr/>
            </a:pPr>
            <a:r>
              <a:rPr lang="cs-CZ" smtClean="0">
                <a:solidFill>
                  <a:srgbClr val="4F271C">
                    <a:satMod val="130000"/>
                  </a:srgbClr>
                </a:solidFill>
                <a:effectLst>
                  <a:outerShdw blurRad="50000" dist="30000" dir="5400000" algn="tl" rotWithShape="0">
                    <a:srgbClr val="000000">
                      <a:alpha val="30000"/>
                    </a:srgbClr>
                  </a:outerShdw>
                </a:effectLst>
              </a:rPr>
              <a:t>52_INOVACE_ZBO2_2764Ho</a:t>
            </a:r>
            <a:endParaRPr lang="cs-CZ" dirty="0">
              <a:solidFill>
                <a:srgbClr val="4F271C">
                  <a:satMod val="130000"/>
                </a:srgbClr>
              </a:solidFill>
              <a:effectLst>
                <a:outerShdw blurRad="50000" dist="30000" dir="5400000" algn="tl" rotWithShape="0">
                  <a:srgbClr val="000000">
                    <a:alpha val="30000"/>
                  </a:srgbClr>
                </a:outerShdw>
              </a:effectLst>
            </a:endParaRPr>
          </a:p>
        </p:txBody>
      </p:sp>
      <p:pic>
        <p:nvPicPr>
          <p:cNvPr id="5" name="Obrázek 4"/>
          <p:cNvPicPr/>
          <p:nvPr/>
        </p:nvPicPr>
        <p:blipFill>
          <a:blip r:embed="rId2" cstate="print"/>
          <a:srcRect/>
          <a:stretch>
            <a:fillRect/>
          </a:stretch>
        </p:blipFill>
        <p:spPr bwMode="auto">
          <a:xfrm>
            <a:off x="899592" y="332656"/>
            <a:ext cx="3326130" cy="714375"/>
          </a:xfrm>
          <a:prstGeom prst="rect">
            <a:avLst/>
          </a:prstGeom>
          <a:solidFill>
            <a:srgbClr val="FFFFFF"/>
          </a:solidFill>
          <a:ln w="9525">
            <a:noFill/>
            <a:miter lim="800000"/>
            <a:headEnd/>
            <a:tailEnd/>
          </a:ln>
        </p:spPr>
      </p:pic>
      <p:sp>
        <p:nvSpPr>
          <p:cNvPr id="6" name="Obdélník 5"/>
          <p:cNvSpPr/>
          <p:nvPr/>
        </p:nvSpPr>
        <p:spPr>
          <a:xfrm>
            <a:off x="611560" y="1124745"/>
            <a:ext cx="8136904" cy="5355312"/>
          </a:xfrm>
          <a:prstGeom prst="rect">
            <a:avLst/>
          </a:prstGeom>
        </p:spPr>
        <p:txBody>
          <a:bodyPr wrap="square">
            <a:spAutoFit/>
          </a:bodyPr>
          <a:lstStyle/>
          <a:p>
            <a:r>
              <a:rPr lang="cs-CZ" b="1" dirty="0">
                <a:solidFill>
                  <a:schemeClr val="bg2">
                    <a:lumMod val="25000"/>
                  </a:schemeClr>
                </a:solidFill>
              </a:rPr>
              <a:t>Výukový materiál v rámci projektu OPVK 1.5 Peníze středním školám</a:t>
            </a:r>
            <a:br>
              <a:rPr lang="cs-CZ" b="1" dirty="0">
                <a:solidFill>
                  <a:schemeClr val="bg2">
                    <a:lumMod val="25000"/>
                  </a:schemeClr>
                </a:solidFill>
              </a:rPr>
            </a:br>
            <a:r>
              <a:rPr lang="cs-CZ" b="1" dirty="0">
                <a:solidFill>
                  <a:schemeClr val="bg2">
                    <a:lumMod val="25000"/>
                  </a:schemeClr>
                </a:solidFill>
              </a:rPr>
              <a:t/>
            </a:r>
            <a:br>
              <a:rPr lang="cs-CZ" b="1" dirty="0">
                <a:solidFill>
                  <a:schemeClr val="bg2">
                    <a:lumMod val="25000"/>
                  </a:schemeClr>
                </a:solidFill>
              </a:rPr>
            </a:br>
            <a:r>
              <a:rPr lang="cs-CZ" b="1" dirty="0">
                <a:solidFill>
                  <a:schemeClr val="bg2">
                    <a:lumMod val="25000"/>
                  </a:schemeClr>
                </a:solidFill>
              </a:rPr>
              <a:t>Číslo projektu:		CZ.1.07/1.5.00/34.0883 </a:t>
            </a:r>
            <a:br>
              <a:rPr lang="cs-CZ" b="1" dirty="0">
                <a:solidFill>
                  <a:schemeClr val="bg2">
                    <a:lumMod val="25000"/>
                  </a:schemeClr>
                </a:solidFill>
              </a:rPr>
            </a:br>
            <a:r>
              <a:rPr lang="cs-CZ" b="1" dirty="0">
                <a:solidFill>
                  <a:schemeClr val="bg2">
                    <a:lumMod val="25000"/>
                  </a:schemeClr>
                </a:solidFill>
              </a:rPr>
              <a:t>Název projektu:		Rozvoj vzdělanosti</a:t>
            </a:r>
            <a:br>
              <a:rPr lang="cs-CZ" b="1" dirty="0">
                <a:solidFill>
                  <a:schemeClr val="bg2">
                    <a:lumMod val="25000"/>
                  </a:schemeClr>
                </a:solidFill>
              </a:rPr>
            </a:br>
            <a:r>
              <a:rPr lang="cs-CZ" b="1" dirty="0">
                <a:solidFill>
                  <a:schemeClr val="bg2">
                    <a:lumMod val="25000"/>
                  </a:schemeClr>
                </a:solidFill>
              </a:rPr>
              <a:t>Číslo šablony:   		</a:t>
            </a:r>
            <a:r>
              <a:rPr lang="cs-CZ" b="1" dirty="0" smtClean="0">
                <a:solidFill>
                  <a:schemeClr val="bg2">
                    <a:lumMod val="25000"/>
                  </a:schemeClr>
                </a:solidFill>
              </a:rPr>
              <a:t>V/2</a:t>
            </a:r>
            <a:r>
              <a:rPr lang="cs-CZ" b="1" dirty="0">
                <a:solidFill>
                  <a:schemeClr val="bg2">
                    <a:lumMod val="25000"/>
                  </a:schemeClr>
                </a:solidFill>
              </a:rPr>
              <a:t/>
            </a:r>
            <a:br>
              <a:rPr lang="cs-CZ" b="1" dirty="0">
                <a:solidFill>
                  <a:schemeClr val="bg2">
                    <a:lumMod val="25000"/>
                  </a:schemeClr>
                </a:solidFill>
              </a:rPr>
            </a:br>
            <a:r>
              <a:rPr lang="cs-CZ" b="1" dirty="0">
                <a:solidFill>
                  <a:schemeClr val="bg2">
                    <a:lumMod val="25000"/>
                  </a:schemeClr>
                </a:solidFill>
              </a:rPr>
              <a:t>Datum vytvoření:	</a:t>
            </a:r>
            <a:r>
              <a:rPr lang="cs-CZ" b="1" dirty="0" smtClean="0">
                <a:solidFill>
                  <a:schemeClr val="bg2">
                    <a:lumMod val="25000"/>
                  </a:schemeClr>
                </a:solidFill>
              </a:rPr>
              <a:t>14. 01. 2013</a:t>
            </a:r>
            <a:r>
              <a:rPr lang="cs-CZ" b="1" dirty="0">
                <a:solidFill>
                  <a:schemeClr val="bg2">
                    <a:lumMod val="25000"/>
                  </a:schemeClr>
                </a:solidFill>
              </a:rPr>
              <a:t/>
            </a:r>
            <a:br>
              <a:rPr lang="cs-CZ" b="1" dirty="0">
                <a:solidFill>
                  <a:schemeClr val="bg2">
                    <a:lumMod val="25000"/>
                  </a:schemeClr>
                </a:solidFill>
              </a:rPr>
            </a:br>
            <a:r>
              <a:rPr lang="cs-CZ" b="1" dirty="0">
                <a:solidFill>
                  <a:schemeClr val="bg2">
                    <a:lumMod val="25000"/>
                  </a:schemeClr>
                </a:solidFill>
              </a:rPr>
              <a:t>Autor:			</a:t>
            </a:r>
            <a:r>
              <a:rPr lang="cs-CZ" b="1" dirty="0" smtClean="0">
                <a:solidFill>
                  <a:schemeClr val="bg2">
                    <a:lumMod val="25000"/>
                  </a:schemeClr>
                </a:solidFill>
              </a:rPr>
              <a:t>Bc. Marie </a:t>
            </a:r>
            <a:r>
              <a:rPr lang="cs-CZ" b="1" dirty="0">
                <a:solidFill>
                  <a:schemeClr val="bg2">
                    <a:lumMod val="25000"/>
                  </a:schemeClr>
                </a:solidFill>
              </a:rPr>
              <a:t>H</a:t>
            </a:r>
            <a:r>
              <a:rPr lang="cs-CZ" b="1" dirty="0" smtClean="0">
                <a:solidFill>
                  <a:schemeClr val="bg2">
                    <a:lumMod val="25000"/>
                  </a:schemeClr>
                </a:solidFill>
              </a:rPr>
              <a:t>orvátová</a:t>
            </a:r>
          </a:p>
          <a:p>
            <a:r>
              <a:rPr lang="cs-CZ" b="1" dirty="0" smtClean="0">
                <a:solidFill>
                  <a:schemeClr val="bg2">
                    <a:lumMod val="25000"/>
                  </a:schemeClr>
                </a:solidFill>
              </a:rPr>
              <a:t>Určeno </a:t>
            </a:r>
            <a:r>
              <a:rPr lang="cs-CZ" b="1" dirty="0">
                <a:solidFill>
                  <a:schemeClr val="bg2">
                    <a:lumMod val="25000"/>
                  </a:schemeClr>
                </a:solidFill>
              </a:rPr>
              <a:t>pro předmět:      </a:t>
            </a:r>
            <a:r>
              <a:rPr lang="cs-CZ" b="1" dirty="0" smtClean="0">
                <a:solidFill>
                  <a:schemeClr val="bg2">
                    <a:lumMod val="25000"/>
                  </a:schemeClr>
                </a:solidFill>
              </a:rPr>
              <a:t>Zbožíznalství</a:t>
            </a:r>
            <a:r>
              <a:rPr lang="cs-CZ" b="1" dirty="0">
                <a:solidFill>
                  <a:schemeClr val="bg2">
                    <a:lumMod val="25000"/>
                  </a:schemeClr>
                </a:solidFill>
              </a:rPr>
              <a:t/>
            </a:r>
            <a:br>
              <a:rPr lang="cs-CZ" b="1" dirty="0">
                <a:solidFill>
                  <a:schemeClr val="bg2">
                    <a:lumMod val="25000"/>
                  </a:schemeClr>
                </a:solidFill>
              </a:rPr>
            </a:br>
            <a:r>
              <a:rPr lang="cs-CZ" b="1" dirty="0">
                <a:solidFill>
                  <a:schemeClr val="bg2">
                    <a:lumMod val="25000"/>
                  </a:schemeClr>
                </a:solidFill>
              </a:rPr>
              <a:t>Tematická oblast:	</a:t>
            </a:r>
            <a:r>
              <a:rPr lang="cs-CZ" b="1" dirty="0" smtClean="0">
                <a:solidFill>
                  <a:schemeClr val="bg2">
                    <a:lumMod val="25000"/>
                  </a:schemeClr>
                </a:solidFill>
              </a:rPr>
              <a:t>Obuv a kožená galanterie</a:t>
            </a:r>
          </a:p>
          <a:p>
            <a:r>
              <a:rPr lang="cs-CZ" b="1" dirty="0" smtClean="0">
                <a:solidFill>
                  <a:schemeClr val="bg2">
                    <a:lumMod val="25000"/>
                  </a:schemeClr>
                </a:solidFill>
              </a:rPr>
              <a:t>Obor </a:t>
            </a:r>
            <a:r>
              <a:rPr lang="cs-CZ" b="1" dirty="0">
                <a:solidFill>
                  <a:schemeClr val="bg2">
                    <a:lumMod val="25000"/>
                  </a:schemeClr>
                </a:solidFill>
              </a:rPr>
              <a:t>vzdělání:		</a:t>
            </a:r>
            <a:r>
              <a:rPr lang="cs-CZ" b="1" dirty="0" smtClean="0">
                <a:solidFill>
                  <a:schemeClr val="bg2">
                    <a:lumMod val="25000"/>
                  </a:schemeClr>
                </a:solidFill>
              </a:rPr>
              <a:t>Obchodník (66-41-L/01) </a:t>
            </a:r>
            <a:r>
              <a:rPr lang="cs-CZ" b="1" dirty="0">
                <a:solidFill>
                  <a:schemeClr val="bg2">
                    <a:lumMod val="25000"/>
                  </a:schemeClr>
                </a:solidFill>
              </a:rPr>
              <a:t> </a:t>
            </a:r>
            <a:r>
              <a:rPr lang="cs-CZ" b="1" dirty="0" smtClean="0">
                <a:solidFill>
                  <a:schemeClr val="bg2">
                    <a:lumMod val="25000"/>
                  </a:schemeClr>
                </a:solidFill>
              </a:rPr>
              <a:t>2. ročník</a:t>
            </a:r>
            <a:r>
              <a:rPr lang="cs-CZ" b="1" dirty="0">
                <a:solidFill>
                  <a:schemeClr val="bg2">
                    <a:lumMod val="25000"/>
                  </a:schemeClr>
                </a:solidFill>
              </a:rPr>
              <a:t/>
            </a:r>
            <a:br>
              <a:rPr lang="cs-CZ" b="1" dirty="0">
                <a:solidFill>
                  <a:schemeClr val="bg2">
                    <a:lumMod val="25000"/>
                  </a:schemeClr>
                </a:solidFill>
              </a:rPr>
            </a:br>
            <a:r>
              <a:rPr lang="cs-CZ" b="1" dirty="0">
                <a:solidFill>
                  <a:schemeClr val="bg2">
                    <a:lumMod val="25000"/>
                  </a:schemeClr>
                </a:solidFill>
              </a:rPr>
              <a:t>                                            </a:t>
            </a:r>
            <a:br>
              <a:rPr lang="cs-CZ" b="1" dirty="0">
                <a:solidFill>
                  <a:schemeClr val="bg2">
                    <a:lumMod val="25000"/>
                  </a:schemeClr>
                </a:solidFill>
              </a:rPr>
            </a:br>
            <a:r>
              <a:rPr lang="cs-CZ" b="1" dirty="0">
                <a:solidFill>
                  <a:schemeClr val="bg2">
                    <a:lumMod val="25000"/>
                  </a:schemeClr>
                </a:solidFill>
              </a:rPr>
              <a:t>Název výukového materiálu</a:t>
            </a:r>
            <a:r>
              <a:rPr lang="cs-CZ" b="1" dirty="0" smtClean="0">
                <a:solidFill>
                  <a:schemeClr val="bg2">
                    <a:lumMod val="25000"/>
                  </a:schemeClr>
                </a:solidFill>
              </a:rPr>
              <a:t>: Zásady hygienického obouvání</a:t>
            </a:r>
          </a:p>
          <a:p>
            <a:r>
              <a:rPr lang="cs-CZ" b="1" dirty="0">
                <a:solidFill>
                  <a:schemeClr val="accent1">
                    <a:lumMod val="50000"/>
                  </a:schemeClr>
                </a:solidFill>
              </a:rPr>
              <a:t>Materiál byl vytvořen v souladu se ŠVP příslušného oboru vzdělání.</a:t>
            </a:r>
          </a:p>
          <a:p>
            <a:r>
              <a:rPr lang="cs-CZ" b="1" dirty="0">
                <a:solidFill>
                  <a:schemeClr val="accent1">
                    <a:lumMod val="50000"/>
                  </a:schemeClr>
                </a:solidFill>
              </a:rPr>
              <a:t>Popis využití: Název výukového materiálu byl </a:t>
            </a:r>
            <a:r>
              <a:rPr lang="cs-CZ" b="1">
                <a:solidFill>
                  <a:schemeClr val="accent1">
                    <a:lumMod val="50000"/>
                  </a:schemeClr>
                </a:solidFill>
              </a:rPr>
              <a:t>vytvořen </a:t>
            </a:r>
            <a:r>
              <a:rPr lang="cs-CZ" b="1" smtClean="0">
                <a:solidFill>
                  <a:schemeClr val="accent1">
                    <a:lumMod val="50000"/>
                  </a:schemeClr>
                </a:solidFill>
              </a:rPr>
              <a:t>s </a:t>
            </a:r>
            <a:r>
              <a:rPr lang="cs-CZ" b="1" dirty="0">
                <a:solidFill>
                  <a:schemeClr val="accent1">
                    <a:lumMod val="50000"/>
                  </a:schemeClr>
                </a:solidFill>
              </a:rPr>
              <a:t>pomocí programu PowerPoint, na závěr </a:t>
            </a:r>
            <a:r>
              <a:rPr lang="cs-CZ" b="1">
                <a:solidFill>
                  <a:schemeClr val="accent1">
                    <a:lumMod val="50000"/>
                  </a:schemeClr>
                </a:solidFill>
              </a:rPr>
              <a:t>shrnutí </a:t>
            </a:r>
            <a:r>
              <a:rPr lang="cs-CZ" b="1" smtClean="0">
                <a:solidFill>
                  <a:schemeClr val="accent1">
                    <a:lumMod val="50000"/>
                  </a:schemeClr>
                </a:solidFill>
              </a:rPr>
              <a:t>a </a:t>
            </a:r>
            <a:r>
              <a:rPr lang="cs-CZ" b="1" dirty="0">
                <a:solidFill>
                  <a:schemeClr val="accent1">
                    <a:lumMod val="50000"/>
                  </a:schemeClr>
                </a:solidFill>
              </a:rPr>
              <a:t>procvičování  kontrolních otázek.</a:t>
            </a:r>
          </a:p>
          <a:p>
            <a:r>
              <a:rPr lang="cs-CZ" b="1" dirty="0">
                <a:solidFill>
                  <a:schemeClr val="accent1">
                    <a:lumMod val="50000"/>
                  </a:schemeClr>
                </a:solidFill>
              </a:rPr>
              <a:t>Výkladová hodina s procvičováním - diskuze</a:t>
            </a:r>
          </a:p>
          <a:p>
            <a:endParaRPr lang="cs-CZ" b="1" dirty="0">
              <a:solidFill>
                <a:schemeClr val="accent1">
                  <a:lumMod val="50000"/>
                </a:schemeClr>
              </a:solidFill>
            </a:endParaRPr>
          </a:p>
          <a:p>
            <a:endParaRPr lang="cs-CZ" b="1" dirty="0">
              <a:solidFill>
                <a:schemeClr val="accent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50711" y="354638"/>
            <a:ext cx="7629847" cy="769441"/>
          </a:xfrm>
          <a:prstGeom prst="rect">
            <a:avLst/>
          </a:prstGeom>
        </p:spPr>
        <p:txBody>
          <a:bodyPr wrap="square">
            <a:spAutoFit/>
          </a:bodyPr>
          <a:lstStyle/>
          <a:p>
            <a:pPr lvl="0" algn="ctr">
              <a:spcBef>
                <a:spcPct val="0"/>
              </a:spcBef>
            </a:pPr>
            <a:r>
              <a:rPr lang="cs-CZ" sz="4400" dirty="0">
                <a:solidFill>
                  <a:prstClr val="black"/>
                </a:solidFill>
                <a:latin typeface="Calibri"/>
              </a:rPr>
              <a:t>Sportovní obuv</a:t>
            </a:r>
          </a:p>
        </p:txBody>
      </p:sp>
      <p:sp>
        <p:nvSpPr>
          <p:cNvPr id="3" name="Obdélník 2"/>
          <p:cNvSpPr/>
          <p:nvPr/>
        </p:nvSpPr>
        <p:spPr>
          <a:xfrm>
            <a:off x="1158873" y="1628800"/>
            <a:ext cx="7013525" cy="3145476"/>
          </a:xfrm>
          <a:prstGeom prst="rect">
            <a:avLst/>
          </a:prstGeom>
        </p:spPr>
        <p:txBody>
          <a:bodyPr wrap="square">
            <a:spAutoFit/>
          </a:bodyPr>
          <a:lstStyle/>
          <a:p>
            <a:pPr marL="342900" lvl="0" indent="-342900">
              <a:spcBef>
                <a:spcPct val="20000"/>
              </a:spcBef>
              <a:buFont typeface="Arial" pitchFamily="34" charset="0"/>
              <a:buChar char="•"/>
            </a:pPr>
            <a:r>
              <a:rPr lang="cs-CZ" sz="3200" dirty="0">
                <a:solidFill>
                  <a:srgbClr val="FF0000"/>
                </a:solidFill>
                <a:latin typeface="Calibri"/>
              </a:rPr>
              <a:t>je obuv určená k provozování různých sportovních aktivit. Svou konstrukcí odpovídá požadavkům příslušného druhu sportu, proto je nutné ji pouze k tomuto sportu používat. </a:t>
            </a:r>
          </a:p>
          <a:p>
            <a:pPr marL="342900" lvl="0" indent="-342900">
              <a:spcBef>
                <a:spcPct val="20000"/>
              </a:spcBef>
              <a:buFont typeface="Arial" pitchFamily="34" charset="0"/>
              <a:buChar char="•"/>
            </a:pPr>
            <a:endParaRPr lang="cs-CZ" sz="3200" dirty="0">
              <a:solidFill>
                <a:prstClr val="black"/>
              </a:solidFill>
              <a:latin typeface="Calibri"/>
            </a:endParaRPr>
          </a:p>
        </p:txBody>
      </p:sp>
    </p:spTree>
    <p:extLst>
      <p:ext uri="{BB962C8B-B14F-4D97-AF65-F5344CB8AC3E}">
        <p14:creationId xmlns:p14="http://schemas.microsoft.com/office/powerpoint/2010/main" val="769675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369422"/>
            <a:ext cx="7354068" cy="769441"/>
          </a:xfrm>
          <a:prstGeom prst="rect">
            <a:avLst/>
          </a:prstGeom>
        </p:spPr>
        <p:txBody>
          <a:bodyPr wrap="square">
            <a:spAutoFit/>
          </a:bodyPr>
          <a:lstStyle/>
          <a:p>
            <a:pPr lvl="0" algn="ctr">
              <a:spcBef>
                <a:spcPct val="0"/>
              </a:spcBef>
            </a:pPr>
            <a:r>
              <a:rPr lang="cs-CZ" sz="4400" dirty="0">
                <a:solidFill>
                  <a:srgbClr val="0000FF"/>
                </a:solidFill>
                <a:latin typeface="Calibri"/>
              </a:rPr>
              <a:t>Domácí obuv</a:t>
            </a:r>
          </a:p>
        </p:txBody>
      </p:sp>
      <p:sp>
        <p:nvSpPr>
          <p:cNvPr id="3" name="Obdélník 2"/>
          <p:cNvSpPr/>
          <p:nvPr/>
        </p:nvSpPr>
        <p:spPr>
          <a:xfrm>
            <a:off x="611561" y="1772816"/>
            <a:ext cx="8352928" cy="3637919"/>
          </a:xfrm>
          <a:prstGeom prst="rect">
            <a:avLst/>
          </a:prstGeom>
        </p:spPr>
        <p:txBody>
          <a:bodyPr wrap="square">
            <a:spAutoFit/>
          </a:bodyPr>
          <a:lstStyle/>
          <a:p>
            <a:pPr marL="342900" lvl="0" indent="-342900">
              <a:spcBef>
                <a:spcPct val="20000"/>
              </a:spcBef>
              <a:buFont typeface="Arial" pitchFamily="34" charset="0"/>
              <a:buChar char="•"/>
            </a:pPr>
            <a:r>
              <a:rPr lang="cs-CZ" sz="3200" dirty="0">
                <a:solidFill>
                  <a:srgbClr val="7030A0"/>
                </a:solidFill>
                <a:latin typeface="Calibri"/>
              </a:rPr>
              <a:t>lehká, textilní obuv jednoduché konstrukce je určená k nošení v místnostech. Domácí obuv s textilním spodkem (podešví) je především určena k udržení nohy v teple – není určena k běžnému nošení. Při běžném nošení může dojít k poškození spodku této obuvi. </a:t>
            </a:r>
          </a:p>
          <a:p>
            <a:pPr marL="342900" lvl="0" indent="-342900">
              <a:spcBef>
                <a:spcPct val="20000"/>
              </a:spcBef>
              <a:buFont typeface="Arial" pitchFamily="34" charset="0"/>
              <a:buChar char="•"/>
            </a:pPr>
            <a:endParaRPr lang="cs-CZ" sz="3200" dirty="0">
              <a:solidFill>
                <a:srgbClr val="7030A0"/>
              </a:solidFill>
              <a:latin typeface="Calibri"/>
            </a:endParaRPr>
          </a:p>
        </p:txBody>
      </p:sp>
    </p:spTree>
    <p:extLst>
      <p:ext uri="{BB962C8B-B14F-4D97-AF65-F5344CB8AC3E}">
        <p14:creationId xmlns:p14="http://schemas.microsoft.com/office/powerpoint/2010/main" val="70181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908720"/>
            <a:ext cx="8622873" cy="3416320"/>
          </a:xfrm>
          <a:prstGeom prst="rect">
            <a:avLst/>
          </a:prstGeom>
          <a:noFill/>
        </p:spPr>
        <p:txBody>
          <a:bodyPr wrap="none" rtlCol="0">
            <a:spAutoFit/>
          </a:bodyPr>
          <a:lstStyle/>
          <a:p>
            <a:r>
              <a:rPr lang="cs-CZ" sz="3600" dirty="0" smtClean="0">
                <a:solidFill>
                  <a:schemeClr val="accent1">
                    <a:lumMod val="50000"/>
                  </a:schemeClr>
                </a:solidFill>
              </a:rPr>
              <a:t>Otázky k opakování</a:t>
            </a:r>
          </a:p>
          <a:p>
            <a:endParaRPr lang="cs-CZ" sz="3600" dirty="0">
              <a:solidFill>
                <a:schemeClr val="accent2">
                  <a:lumMod val="75000"/>
                </a:schemeClr>
              </a:solidFill>
            </a:endParaRPr>
          </a:p>
          <a:p>
            <a:pPr marL="342900" indent="-342900">
              <a:buAutoNum type="arabicPeriod"/>
            </a:pPr>
            <a:r>
              <a:rPr lang="cs-CZ" sz="3600" dirty="0" smtClean="0">
                <a:solidFill>
                  <a:schemeClr val="accent2">
                    <a:lumMod val="75000"/>
                  </a:schemeClr>
                </a:solidFill>
              </a:rPr>
              <a:t>Jaké jsou zásady při nákupu zboží?</a:t>
            </a:r>
          </a:p>
          <a:p>
            <a:pPr marL="342900" indent="-342900">
              <a:buAutoNum type="arabicPeriod"/>
            </a:pPr>
            <a:r>
              <a:rPr lang="cs-CZ" sz="3600" dirty="0" smtClean="0">
                <a:solidFill>
                  <a:schemeClr val="accent2">
                    <a:lumMod val="75000"/>
                  </a:schemeClr>
                </a:solidFill>
              </a:rPr>
              <a:t>Jak se orientujeme v nabídce obuvi?</a:t>
            </a:r>
          </a:p>
          <a:p>
            <a:pPr marL="342900" indent="-342900">
              <a:buAutoNum type="arabicPeriod"/>
            </a:pPr>
            <a:r>
              <a:rPr lang="cs-CZ" sz="3600" dirty="0" smtClean="0">
                <a:solidFill>
                  <a:schemeClr val="accent2">
                    <a:lumMod val="75000"/>
                  </a:schemeClr>
                </a:solidFill>
              </a:rPr>
              <a:t>Charakterizujte jednotlivé druhy </a:t>
            </a:r>
          </a:p>
          <a:p>
            <a:r>
              <a:rPr lang="cs-CZ" sz="3600" dirty="0">
                <a:solidFill>
                  <a:schemeClr val="accent2">
                    <a:lumMod val="75000"/>
                  </a:schemeClr>
                </a:solidFill>
              </a:rPr>
              <a:t> </a:t>
            </a:r>
            <a:r>
              <a:rPr lang="cs-CZ" sz="3600" dirty="0" smtClean="0">
                <a:solidFill>
                  <a:schemeClr val="accent2">
                    <a:lumMod val="75000"/>
                  </a:schemeClr>
                </a:solidFill>
              </a:rPr>
              <a:t>  obuvi podle účelovosti.</a:t>
            </a:r>
            <a:endParaRPr lang="cs-CZ" sz="3600" dirty="0">
              <a:solidFill>
                <a:schemeClr val="accent2">
                  <a:lumMod val="75000"/>
                </a:schemeClr>
              </a:solidFill>
            </a:endParaRPr>
          </a:p>
        </p:txBody>
      </p:sp>
    </p:spTree>
    <p:extLst>
      <p:ext uri="{BB962C8B-B14F-4D97-AF65-F5344CB8AC3E}">
        <p14:creationId xmlns:p14="http://schemas.microsoft.com/office/powerpoint/2010/main" val="289727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05750"/>
            <a:ext cx="8568951" cy="769441"/>
          </a:xfrm>
          <a:prstGeom prst="rect">
            <a:avLst/>
          </a:prstGeom>
        </p:spPr>
        <p:txBody>
          <a:bodyPr wrap="square">
            <a:spAutoFit/>
          </a:bodyPr>
          <a:lstStyle/>
          <a:p>
            <a:pPr lvl="0" algn="ctr">
              <a:spcBef>
                <a:spcPct val="0"/>
              </a:spcBef>
            </a:pPr>
            <a:r>
              <a:rPr lang="cs-CZ" sz="4400" dirty="0">
                <a:solidFill>
                  <a:srgbClr val="FF0000"/>
                </a:solidFill>
                <a:latin typeface="Calibri"/>
              </a:rPr>
              <a:t>Základní zásady při nákupu obuvi</a:t>
            </a:r>
          </a:p>
        </p:txBody>
      </p:sp>
      <p:sp>
        <p:nvSpPr>
          <p:cNvPr id="3" name="Obdélník 2"/>
          <p:cNvSpPr/>
          <p:nvPr/>
        </p:nvSpPr>
        <p:spPr>
          <a:xfrm>
            <a:off x="107504" y="961504"/>
            <a:ext cx="8712967" cy="4967514"/>
          </a:xfrm>
          <a:prstGeom prst="rect">
            <a:avLst/>
          </a:prstGeom>
        </p:spPr>
        <p:txBody>
          <a:bodyPr wrap="square">
            <a:spAutoFit/>
          </a:bodyPr>
          <a:lstStyle/>
          <a:p>
            <a:pPr marL="342900" lvl="0" indent="-342900">
              <a:spcBef>
                <a:spcPct val="20000"/>
              </a:spcBef>
              <a:buFont typeface="Arial" pitchFamily="34" charset="0"/>
              <a:buChar char="•"/>
            </a:pPr>
            <a:r>
              <a:rPr lang="cs-CZ" sz="2400" dirty="0">
                <a:solidFill>
                  <a:srgbClr val="4F81BD">
                    <a:lumMod val="75000"/>
                  </a:srgbClr>
                </a:solidFill>
                <a:latin typeface="Calibri"/>
              </a:rPr>
              <a:t>Dřív než obuv začnete zkoušet, doporučujeme nechat si odborně změřit délku nohou. Důležité je poté botu vyzkoušet ve stoje přímo na chodidle. Boty musí odpovídat vašim fyziologickým předpokladům. Dámská chodidla se vyskytují v daleko více rozličných tvarech, proto je třeba dát výběru více času. Pozor na rozdílnost chodidel u jednoho člověka, zkoušejte obě boty. Je mnoho těch, jejichž chodidla jsou nějakým způsobem odlišná. Vybírejte obuv o cca 10 mm větší, než je vaše velikost (tzv. prstní nadměrek). Umožněním volného pohybu prstů v botě zabráníte jejich možné deformaci. Rozlišujte obuv podle způsobu užití. Výběr obuvi je vhodné konzultovat s personálem prodejny, který odbornou radou může přispět k vaší spokojenosti. </a:t>
            </a:r>
          </a:p>
          <a:p>
            <a:pPr marL="342900" lvl="0" indent="-342900">
              <a:spcBef>
                <a:spcPct val="20000"/>
              </a:spcBef>
              <a:buFont typeface="Arial" pitchFamily="34" charset="0"/>
              <a:buChar char="•"/>
            </a:pPr>
            <a:endParaRPr lang="cs-CZ" sz="2400" dirty="0">
              <a:solidFill>
                <a:srgbClr val="4F81BD">
                  <a:lumMod val="75000"/>
                </a:srgbClr>
              </a:solidFill>
              <a:latin typeface="Calibri"/>
            </a:endParaRPr>
          </a:p>
        </p:txBody>
      </p:sp>
    </p:spTree>
    <p:extLst>
      <p:ext uri="{BB962C8B-B14F-4D97-AF65-F5344CB8AC3E}">
        <p14:creationId xmlns:p14="http://schemas.microsoft.com/office/powerpoint/2010/main" val="155123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2811" y="1484784"/>
            <a:ext cx="8791189" cy="2554545"/>
          </a:xfrm>
          <a:prstGeom prst="rect">
            <a:avLst/>
          </a:prstGeom>
          <a:noFill/>
        </p:spPr>
        <p:txBody>
          <a:bodyPr wrap="none" rtlCol="0">
            <a:spAutoFit/>
          </a:bodyPr>
          <a:lstStyle/>
          <a:p>
            <a:r>
              <a:rPr lang="cs-CZ" sz="3200" dirty="0">
                <a:solidFill>
                  <a:srgbClr val="FF0000"/>
                </a:solidFill>
              </a:rPr>
              <a:t>"Vybírejte obuv o 10 mm větší, než je vaše </a:t>
            </a:r>
            <a:endParaRPr lang="cs-CZ" sz="3200" dirty="0" smtClean="0">
              <a:solidFill>
                <a:srgbClr val="FF0000"/>
              </a:solidFill>
            </a:endParaRPr>
          </a:p>
          <a:p>
            <a:r>
              <a:rPr lang="cs-CZ" sz="3200" dirty="0" smtClean="0">
                <a:solidFill>
                  <a:srgbClr val="FF0000"/>
                </a:solidFill>
              </a:rPr>
              <a:t>velikost</a:t>
            </a:r>
            <a:r>
              <a:rPr lang="cs-CZ" sz="3200" dirty="0">
                <a:solidFill>
                  <a:srgbClr val="FF0000"/>
                </a:solidFill>
              </a:rPr>
              <a:t>, zabráníte možné deformaci </a:t>
            </a:r>
            <a:endParaRPr lang="cs-CZ" sz="3200" dirty="0" smtClean="0">
              <a:solidFill>
                <a:srgbClr val="FF0000"/>
              </a:solidFill>
            </a:endParaRPr>
          </a:p>
          <a:p>
            <a:r>
              <a:rPr lang="cs-CZ" sz="3200" dirty="0" smtClean="0">
                <a:solidFill>
                  <a:srgbClr val="FF0000"/>
                </a:solidFill>
              </a:rPr>
              <a:t>prstů </a:t>
            </a:r>
            <a:r>
              <a:rPr lang="cs-CZ" sz="3200" dirty="0">
                <a:solidFill>
                  <a:srgbClr val="FF0000"/>
                </a:solidFill>
              </a:rPr>
              <a:t>v botě" </a:t>
            </a:r>
          </a:p>
          <a:p>
            <a:endParaRPr lang="cs-CZ" sz="3200" dirty="0">
              <a:solidFill>
                <a:srgbClr val="FF0000"/>
              </a:solidFill>
            </a:endParaRPr>
          </a:p>
          <a:p>
            <a:endParaRPr lang="cs-CZ" sz="3200" dirty="0">
              <a:solidFill>
                <a:srgbClr val="FF0000"/>
              </a:solidFill>
            </a:endParaRPr>
          </a:p>
        </p:txBody>
      </p:sp>
    </p:spTree>
    <p:extLst>
      <p:ext uri="{BB962C8B-B14F-4D97-AF65-F5344CB8AC3E}">
        <p14:creationId xmlns:p14="http://schemas.microsoft.com/office/powerpoint/2010/main" val="265017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260648"/>
            <a:ext cx="8183884" cy="1446550"/>
          </a:xfrm>
          <a:prstGeom prst="rect">
            <a:avLst/>
          </a:prstGeom>
        </p:spPr>
        <p:txBody>
          <a:bodyPr wrap="square">
            <a:spAutoFit/>
          </a:bodyPr>
          <a:lstStyle/>
          <a:p>
            <a:pPr algn="ctr"/>
            <a:r>
              <a:rPr lang="cs-CZ" sz="4400" dirty="0">
                <a:solidFill>
                  <a:srgbClr val="002060"/>
                </a:solidFill>
                <a:latin typeface="Calibri"/>
              </a:rPr>
              <a:t>Jak se orientovat v bohaté nabídce obuvi?</a:t>
            </a:r>
            <a:endParaRPr lang="cs-CZ" dirty="0"/>
          </a:p>
        </p:txBody>
      </p:sp>
      <p:sp>
        <p:nvSpPr>
          <p:cNvPr id="3" name="Obdélník 2"/>
          <p:cNvSpPr/>
          <p:nvPr/>
        </p:nvSpPr>
        <p:spPr>
          <a:xfrm>
            <a:off x="606450" y="1916832"/>
            <a:ext cx="7762056" cy="3145476"/>
          </a:xfrm>
          <a:prstGeom prst="rect">
            <a:avLst/>
          </a:prstGeom>
        </p:spPr>
        <p:txBody>
          <a:bodyPr wrap="square">
            <a:spAutoFit/>
          </a:bodyPr>
          <a:lstStyle/>
          <a:p>
            <a:pPr marL="342900" lvl="0" indent="-342900">
              <a:spcBef>
                <a:spcPct val="20000"/>
              </a:spcBef>
              <a:buFont typeface="Arial" pitchFamily="34" charset="0"/>
              <a:buChar char="•"/>
            </a:pPr>
            <a:r>
              <a:rPr lang="cs-CZ" sz="3200" dirty="0">
                <a:solidFill>
                  <a:srgbClr val="7030A0"/>
                </a:solidFill>
                <a:latin typeface="Calibri"/>
              </a:rPr>
              <a:t>Pro každý účel je vhodný jiný druh obuvi. Účelovost ovlivňuje použitý materiál, konstrukci, provedení a způsob údržby obuvi. Velice tedy záleží na způsobu užití bot, které si chceme koupit. </a:t>
            </a:r>
          </a:p>
          <a:p>
            <a:pPr lvl="0">
              <a:spcBef>
                <a:spcPct val="20000"/>
              </a:spcBef>
            </a:pPr>
            <a:endParaRPr lang="cs-CZ" sz="3200" dirty="0">
              <a:solidFill>
                <a:srgbClr val="7030A0"/>
              </a:solidFill>
              <a:latin typeface="Calibri"/>
            </a:endParaRPr>
          </a:p>
        </p:txBody>
      </p:sp>
    </p:spTree>
    <p:extLst>
      <p:ext uri="{BB962C8B-B14F-4D97-AF65-F5344CB8AC3E}">
        <p14:creationId xmlns:p14="http://schemas.microsoft.com/office/powerpoint/2010/main" val="392769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07988" y="289551"/>
            <a:ext cx="8340476" cy="769441"/>
          </a:xfrm>
          <a:prstGeom prst="rect">
            <a:avLst/>
          </a:prstGeom>
        </p:spPr>
        <p:txBody>
          <a:bodyPr wrap="square">
            <a:spAutoFit/>
          </a:bodyPr>
          <a:lstStyle/>
          <a:p>
            <a:pPr lvl="0" algn="ctr">
              <a:spcBef>
                <a:spcPct val="0"/>
              </a:spcBef>
            </a:pPr>
            <a:r>
              <a:rPr lang="cs-CZ" sz="4400" dirty="0">
                <a:solidFill>
                  <a:srgbClr val="7030A0"/>
                </a:solidFill>
                <a:latin typeface="Calibri"/>
              </a:rPr>
              <a:t>Vycházková obuv</a:t>
            </a:r>
          </a:p>
        </p:txBody>
      </p:sp>
      <p:sp>
        <p:nvSpPr>
          <p:cNvPr id="3" name="Obdélník 2"/>
          <p:cNvSpPr/>
          <p:nvPr/>
        </p:nvSpPr>
        <p:spPr>
          <a:xfrm>
            <a:off x="407988" y="1053680"/>
            <a:ext cx="8484491" cy="5016758"/>
          </a:xfrm>
          <a:prstGeom prst="rect">
            <a:avLst/>
          </a:prstGeom>
        </p:spPr>
        <p:txBody>
          <a:bodyPr wrap="square">
            <a:spAutoFit/>
          </a:bodyPr>
          <a:lstStyle/>
          <a:p>
            <a:pPr marL="342900" lvl="0" indent="-342900">
              <a:spcBef>
                <a:spcPct val="20000"/>
              </a:spcBef>
              <a:buFont typeface="Arial" pitchFamily="34" charset="0"/>
              <a:buChar char="•"/>
            </a:pPr>
            <a:r>
              <a:rPr lang="cs-CZ" sz="3200" dirty="0">
                <a:solidFill>
                  <a:srgbClr val="C0504D">
                    <a:lumMod val="50000"/>
                  </a:srgbClr>
                </a:solidFill>
                <a:latin typeface="Calibri"/>
              </a:rPr>
              <a:t>je obuv určená k nošení v exteriéru a interiéru. Vyznačuje se klasickou konstrukcí, bez výraznějších módních prvků. Obvykle jsou u ní životnost a pohodlnost důležitější, než módnost. Je charakteristická velkou pestrostí střihů. Pro uzavřené střihy vycházkové obuvi je nejnižší možná teplota použitelnosti -5 °C. Vycházková </a:t>
            </a:r>
            <a:r>
              <a:rPr lang="cs-CZ" sz="3200" dirty="0" err="1">
                <a:solidFill>
                  <a:srgbClr val="C0504D">
                    <a:lumMod val="50000"/>
                  </a:srgbClr>
                </a:solidFill>
                <a:latin typeface="Calibri"/>
              </a:rPr>
              <a:t>flexiblová</a:t>
            </a:r>
            <a:r>
              <a:rPr lang="cs-CZ" sz="3200" dirty="0">
                <a:solidFill>
                  <a:srgbClr val="C0504D">
                    <a:lumMod val="50000"/>
                  </a:srgbClr>
                </a:solidFill>
                <a:latin typeface="Calibri"/>
              </a:rPr>
              <a:t> obuv je určena do suchého prostředí (nepoužívejte ji ve vlhkém ani mokrém prostředí). </a:t>
            </a:r>
          </a:p>
        </p:txBody>
      </p:sp>
    </p:spTree>
    <p:extLst>
      <p:ext uri="{BB962C8B-B14F-4D97-AF65-F5344CB8AC3E}">
        <p14:creationId xmlns:p14="http://schemas.microsoft.com/office/powerpoint/2010/main" val="368346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43608" y="260648"/>
            <a:ext cx="7118548" cy="769441"/>
          </a:xfrm>
          <a:prstGeom prst="rect">
            <a:avLst/>
          </a:prstGeom>
        </p:spPr>
        <p:txBody>
          <a:bodyPr wrap="square">
            <a:spAutoFit/>
          </a:bodyPr>
          <a:lstStyle/>
          <a:p>
            <a:pPr lvl="0" algn="ctr">
              <a:spcBef>
                <a:spcPct val="0"/>
              </a:spcBef>
            </a:pPr>
            <a:r>
              <a:rPr lang="cs-CZ" sz="4400" dirty="0">
                <a:solidFill>
                  <a:prstClr val="black"/>
                </a:solidFill>
                <a:latin typeface="Calibri"/>
              </a:rPr>
              <a:t>Zimní obuv</a:t>
            </a:r>
          </a:p>
        </p:txBody>
      </p:sp>
      <p:sp>
        <p:nvSpPr>
          <p:cNvPr id="3" name="Obdélník 2"/>
          <p:cNvSpPr/>
          <p:nvPr/>
        </p:nvSpPr>
        <p:spPr>
          <a:xfrm>
            <a:off x="780021" y="1268760"/>
            <a:ext cx="7645722" cy="4622804"/>
          </a:xfrm>
          <a:prstGeom prst="rect">
            <a:avLst/>
          </a:prstGeom>
        </p:spPr>
        <p:txBody>
          <a:bodyPr wrap="square">
            <a:spAutoFit/>
          </a:bodyPr>
          <a:lstStyle/>
          <a:p>
            <a:pPr marL="342900" lvl="0" indent="-342900">
              <a:spcBef>
                <a:spcPct val="20000"/>
              </a:spcBef>
              <a:buFont typeface="Arial" pitchFamily="34" charset="0"/>
              <a:buChar char="•"/>
            </a:pPr>
            <a:r>
              <a:rPr lang="cs-CZ" sz="3200" dirty="0">
                <a:solidFill>
                  <a:srgbClr val="4BACC6">
                    <a:lumMod val="75000"/>
                  </a:srgbClr>
                </a:solidFill>
                <a:latin typeface="Calibri"/>
              </a:rPr>
              <a:t>je obuv určená k nošení v exteriérech v zimním období. Vyznačuje se vyšší úrovní tepelně izolačních vlastností, často teplou vlasovou podšívkou a mohutnější podešví, zpravidla s protiskluzovým dezénem. Zimní </a:t>
            </a:r>
            <a:r>
              <a:rPr lang="cs-CZ" sz="3200" dirty="0" err="1">
                <a:solidFill>
                  <a:srgbClr val="4BACC6">
                    <a:lumMod val="75000"/>
                  </a:srgbClr>
                </a:solidFill>
                <a:latin typeface="Calibri"/>
              </a:rPr>
              <a:t>flexiblová</a:t>
            </a:r>
            <a:r>
              <a:rPr lang="cs-CZ" sz="3200" dirty="0">
                <a:solidFill>
                  <a:srgbClr val="4BACC6">
                    <a:lumMod val="75000"/>
                  </a:srgbClr>
                </a:solidFill>
                <a:latin typeface="Calibri"/>
              </a:rPr>
              <a:t> obuv je určena do suchého prostředí (nepoužívejte ji ve vlhkém ani mokrém prostředí). </a:t>
            </a:r>
          </a:p>
          <a:p>
            <a:pPr marL="342900" lvl="0" indent="-342900">
              <a:spcBef>
                <a:spcPct val="20000"/>
              </a:spcBef>
              <a:buFont typeface="Arial" pitchFamily="34" charset="0"/>
              <a:buChar char="•"/>
            </a:pPr>
            <a:endParaRPr lang="cs-CZ" sz="3200" dirty="0">
              <a:solidFill>
                <a:prstClr val="black"/>
              </a:solidFill>
              <a:latin typeface="Calibri"/>
            </a:endParaRPr>
          </a:p>
        </p:txBody>
      </p:sp>
    </p:spTree>
    <p:extLst>
      <p:ext uri="{BB962C8B-B14F-4D97-AF65-F5344CB8AC3E}">
        <p14:creationId xmlns:p14="http://schemas.microsoft.com/office/powerpoint/2010/main" val="134257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6324" y="468938"/>
            <a:ext cx="7672139" cy="769441"/>
          </a:xfrm>
          <a:prstGeom prst="rect">
            <a:avLst/>
          </a:prstGeom>
        </p:spPr>
        <p:txBody>
          <a:bodyPr wrap="square">
            <a:spAutoFit/>
          </a:bodyPr>
          <a:lstStyle/>
          <a:p>
            <a:pPr lvl="0" algn="ctr">
              <a:spcBef>
                <a:spcPct val="0"/>
              </a:spcBef>
            </a:pPr>
            <a:r>
              <a:rPr lang="cs-CZ" sz="4400" dirty="0">
                <a:solidFill>
                  <a:srgbClr val="800000"/>
                </a:solidFill>
                <a:latin typeface="Calibri"/>
              </a:rPr>
              <a:t>Společenská obuv</a:t>
            </a:r>
          </a:p>
        </p:txBody>
      </p:sp>
      <p:sp>
        <p:nvSpPr>
          <p:cNvPr id="3" name="Obdélník 2"/>
          <p:cNvSpPr/>
          <p:nvPr/>
        </p:nvSpPr>
        <p:spPr>
          <a:xfrm>
            <a:off x="589654" y="1700808"/>
            <a:ext cx="8046788" cy="4721292"/>
          </a:xfrm>
          <a:prstGeom prst="rect">
            <a:avLst/>
          </a:prstGeom>
        </p:spPr>
        <p:txBody>
          <a:bodyPr wrap="square">
            <a:spAutoFit/>
          </a:bodyPr>
          <a:lstStyle/>
          <a:p>
            <a:pPr marL="342900" lvl="0" indent="-342900">
              <a:spcBef>
                <a:spcPct val="20000"/>
              </a:spcBef>
              <a:buFont typeface="Arial" pitchFamily="34" charset="0"/>
              <a:buChar char="•"/>
            </a:pPr>
            <a:r>
              <a:rPr lang="cs-CZ" sz="3200" dirty="0">
                <a:solidFill>
                  <a:srgbClr val="0000FF"/>
                </a:solidFill>
                <a:latin typeface="Calibri"/>
              </a:rPr>
              <a:t>je obuv pro krátkodobé nošení v interiéru při různých společenských příležitostech. Jedná se většinou o </a:t>
            </a:r>
            <a:r>
              <a:rPr lang="cs-CZ" sz="3200" dirty="0" err="1">
                <a:solidFill>
                  <a:srgbClr val="0000FF"/>
                </a:solidFill>
                <a:latin typeface="Calibri"/>
              </a:rPr>
              <a:t>celousňovou</a:t>
            </a:r>
            <a:r>
              <a:rPr lang="cs-CZ" sz="3200" dirty="0">
                <a:solidFill>
                  <a:srgbClr val="0000FF"/>
                </a:solidFill>
                <a:latin typeface="Calibri"/>
              </a:rPr>
              <a:t> obuv klasických střihů (</a:t>
            </a:r>
            <a:r>
              <a:rPr lang="cs-CZ" sz="3200" dirty="0" err="1">
                <a:solidFill>
                  <a:srgbClr val="0000FF"/>
                </a:solidFill>
                <a:latin typeface="Calibri"/>
              </a:rPr>
              <a:t>polobotkovou</a:t>
            </a:r>
            <a:r>
              <a:rPr lang="cs-CZ" sz="3200" dirty="0">
                <a:solidFill>
                  <a:srgbClr val="0000FF"/>
                </a:solidFill>
                <a:latin typeface="Calibri"/>
              </a:rPr>
              <a:t> nebo lodičkovou) s usňovou podešví. Tato obuv je velmi citlivá na vlhkost a nerovný povrch, a proto ji nedoporučujeme používat v exteriérech. </a:t>
            </a:r>
          </a:p>
          <a:p>
            <a:pPr marL="342900" lvl="0" indent="-342900">
              <a:spcBef>
                <a:spcPct val="20000"/>
              </a:spcBef>
              <a:buFont typeface="Arial" pitchFamily="34" charset="0"/>
              <a:buChar char="•"/>
            </a:pPr>
            <a:endParaRPr lang="cs-CZ" sz="3200" dirty="0">
              <a:solidFill>
                <a:srgbClr val="0000FF"/>
              </a:solidFill>
              <a:latin typeface="Calibri"/>
            </a:endParaRPr>
          </a:p>
          <a:p>
            <a:pPr marL="342900" lvl="0" indent="-342900">
              <a:spcBef>
                <a:spcPct val="20000"/>
              </a:spcBef>
              <a:buFont typeface="Arial" pitchFamily="34" charset="0"/>
              <a:buChar char="•"/>
            </a:pPr>
            <a:endParaRPr lang="cs-CZ" sz="3200" dirty="0">
              <a:solidFill>
                <a:prstClr val="black"/>
              </a:solidFill>
              <a:latin typeface="Calibri"/>
            </a:endParaRPr>
          </a:p>
        </p:txBody>
      </p:sp>
    </p:spTree>
    <p:extLst>
      <p:ext uri="{BB962C8B-B14F-4D97-AF65-F5344CB8AC3E}">
        <p14:creationId xmlns:p14="http://schemas.microsoft.com/office/powerpoint/2010/main" val="416979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43608" y="334442"/>
            <a:ext cx="7531422" cy="769441"/>
          </a:xfrm>
          <a:prstGeom prst="rect">
            <a:avLst/>
          </a:prstGeom>
        </p:spPr>
        <p:txBody>
          <a:bodyPr wrap="square">
            <a:spAutoFit/>
          </a:bodyPr>
          <a:lstStyle/>
          <a:p>
            <a:pPr lvl="0" algn="ctr">
              <a:spcBef>
                <a:spcPct val="0"/>
              </a:spcBef>
            </a:pPr>
            <a:r>
              <a:rPr lang="cs-CZ" sz="4400" dirty="0">
                <a:solidFill>
                  <a:schemeClr val="bg2">
                    <a:lumMod val="25000"/>
                  </a:schemeClr>
                </a:solidFill>
                <a:latin typeface="Calibri"/>
              </a:rPr>
              <a:t>Rekreační obuv</a:t>
            </a:r>
          </a:p>
        </p:txBody>
      </p:sp>
      <p:sp>
        <p:nvSpPr>
          <p:cNvPr id="3" name="Obdélník 2"/>
          <p:cNvSpPr/>
          <p:nvPr/>
        </p:nvSpPr>
        <p:spPr>
          <a:xfrm>
            <a:off x="816637" y="1335160"/>
            <a:ext cx="7743180" cy="4130361"/>
          </a:xfrm>
          <a:prstGeom prst="rect">
            <a:avLst/>
          </a:prstGeom>
        </p:spPr>
        <p:txBody>
          <a:bodyPr wrap="square">
            <a:spAutoFit/>
          </a:bodyPr>
          <a:lstStyle/>
          <a:p>
            <a:pPr marL="342900" lvl="0" indent="-342900">
              <a:spcBef>
                <a:spcPct val="20000"/>
              </a:spcBef>
              <a:buFont typeface="Arial" pitchFamily="34" charset="0"/>
              <a:buChar char="•"/>
            </a:pPr>
            <a:r>
              <a:rPr lang="cs-CZ" sz="3200" dirty="0">
                <a:solidFill>
                  <a:srgbClr val="CC3399"/>
                </a:solidFill>
                <a:latin typeface="Calibri"/>
              </a:rPr>
              <a:t>je obuv určená k nošení ve volném čase, při různých rekreačně-vycházkových příležitostech. Její konstrukce je přizpůsobena k použití v exteriéru, i v mírném, upraveném přírodním terénu. Tato obuv není určená k provozování sportovních aktivit. </a:t>
            </a:r>
          </a:p>
          <a:p>
            <a:pPr marL="342900" lvl="0" indent="-342900">
              <a:spcBef>
                <a:spcPct val="20000"/>
              </a:spcBef>
              <a:buFont typeface="Arial" pitchFamily="34" charset="0"/>
              <a:buChar char="•"/>
            </a:pPr>
            <a:endParaRPr lang="cs-CZ" sz="3200" dirty="0">
              <a:solidFill>
                <a:prstClr val="black"/>
              </a:solidFill>
              <a:latin typeface="Calibri"/>
            </a:endParaRPr>
          </a:p>
        </p:txBody>
      </p:sp>
    </p:spTree>
    <p:extLst>
      <p:ext uri="{BB962C8B-B14F-4D97-AF65-F5344CB8AC3E}">
        <p14:creationId xmlns:p14="http://schemas.microsoft.com/office/powerpoint/2010/main" val="1867656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04055" y="283295"/>
            <a:ext cx="8020372" cy="769441"/>
          </a:xfrm>
          <a:prstGeom prst="rect">
            <a:avLst/>
          </a:prstGeom>
        </p:spPr>
        <p:txBody>
          <a:bodyPr wrap="square">
            <a:spAutoFit/>
          </a:bodyPr>
          <a:lstStyle/>
          <a:p>
            <a:pPr lvl="0" algn="ctr">
              <a:spcBef>
                <a:spcPct val="0"/>
              </a:spcBef>
            </a:pPr>
            <a:r>
              <a:rPr lang="cs-CZ" sz="4400" dirty="0">
                <a:solidFill>
                  <a:schemeClr val="accent1">
                    <a:lumMod val="50000"/>
                  </a:schemeClr>
                </a:solidFill>
                <a:latin typeface="Calibri"/>
              </a:rPr>
              <a:t>Módní obuv</a:t>
            </a:r>
          </a:p>
        </p:txBody>
      </p:sp>
      <p:sp>
        <p:nvSpPr>
          <p:cNvPr id="3" name="Obdélník 2"/>
          <p:cNvSpPr/>
          <p:nvPr/>
        </p:nvSpPr>
        <p:spPr>
          <a:xfrm>
            <a:off x="395536" y="1484784"/>
            <a:ext cx="8452420" cy="4918269"/>
          </a:xfrm>
          <a:prstGeom prst="rect">
            <a:avLst/>
          </a:prstGeom>
        </p:spPr>
        <p:txBody>
          <a:bodyPr wrap="square">
            <a:spAutoFit/>
          </a:bodyPr>
          <a:lstStyle/>
          <a:p>
            <a:pPr marL="342900" lvl="0" indent="-342900">
              <a:spcBef>
                <a:spcPct val="20000"/>
              </a:spcBef>
              <a:buFont typeface="Arial" pitchFamily="34" charset="0"/>
              <a:buChar char="•"/>
            </a:pPr>
            <a:r>
              <a:rPr lang="cs-CZ" sz="2800" dirty="0">
                <a:solidFill>
                  <a:srgbClr val="993300"/>
                </a:solidFill>
                <a:latin typeface="Calibri"/>
              </a:rPr>
              <a:t>je určená pro krátkodobé nošení. Svou konstrukcí a materiálovým složením je určena, navržena a vyrobena k nošení v nenáročných podmínkách a prvořadá je u ní módnost, nikoli životnost. Zpravidla se vyznačuje aktuálními módními prvky, které také určují její přibližnou životnost. Tato obuv není určena pro každodenní, časté používání. Pokud se rozhodnete používat tuto obuv pravidelně, je nutno věnovat maximální pozornost stavu spodkových dílců a celkovému ošetřování a údržbě. </a:t>
            </a:r>
          </a:p>
          <a:p>
            <a:pPr lvl="0">
              <a:spcBef>
                <a:spcPct val="20000"/>
              </a:spcBef>
            </a:pPr>
            <a:endParaRPr lang="cs-CZ" sz="2800" dirty="0">
              <a:solidFill>
                <a:prstClr val="black"/>
              </a:solidFill>
              <a:latin typeface="Calibri"/>
            </a:endParaRPr>
          </a:p>
        </p:txBody>
      </p:sp>
    </p:spTree>
    <p:extLst>
      <p:ext uri="{BB962C8B-B14F-4D97-AF65-F5344CB8AC3E}">
        <p14:creationId xmlns:p14="http://schemas.microsoft.com/office/powerpoint/2010/main" val="1492832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TotalTime>
  <Words>603</Words>
  <Application>Microsoft Office PowerPoint</Application>
  <PresentationFormat>Předvádění na obrazovce (4:3)</PresentationFormat>
  <Paragraphs>34</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Shluk</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ucitel</dc:creator>
  <cp:lastModifiedBy>Horvatova Marie</cp:lastModifiedBy>
  <cp:revision>9</cp:revision>
  <cp:lastPrinted>2012-08-29T09:06:59Z</cp:lastPrinted>
  <dcterms:created xsi:type="dcterms:W3CDTF">2012-08-27T10:19:28Z</dcterms:created>
  <dcterms:modified xsi:type="dcterms:W3CDTF">2013-01-21T07:33:21Z</dcterms:modified>
</cp:coreProperties>
</file>